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111" r:id="rId1"/>
    <p:sldMasterId id="2147487185" r:id="rId2"/>
    <p:sldMasterId id="2147487199" r:id="rId3"/>
    <p:sldMasterId id="2147489322" r:id="rId4"/>
    <p:sldMasterId id="2147489334" r:id="rId5"/>
    <p:sldMasterId id="2147489346" r:id="rId6"/>
  </p:sldMasterIdLst>
  <p:notesMasterIdLst>
    <p:notesMasterId r:id="rId34"/>
  </p:notesMasterIdLst>
  <p:handoutMasterIdLst>
    <p:handoutMasterId r:id="rId35"/>
  </p:handoutMasterIdLst>
  <p:sldIdLst>
    <p:sldId id="265" r:id="rId7"/>
    <p:sldId id="557" r:id="rId8"/>
    <p:sldId id="484" r:id="rId9"/>
    <p:sldId id="603" r:id="rId10"/>
    <p:sldId id="628" r:id="rId11"/>
    <p:sldId id="624" r:id="rId12"/>
    <p:sldId id="625" r:id="rId13"/>
    <p:sldId id="626" r:id="rId14"/>
    <p:sldId id="627" r:id="rId15"/>
    <p:sldId id="604" r:id="rId16"/>
    <p:sldId id="558" r:id="rId17"/>
    <p:sldId id="605" r:id="rId18"/>
    <p:sldId id="591" r:id="rId19"/>
    <p:sldId id="619" r:id="rId20"/>
    <p:sldId id="629" r:id="rId21"/>
    <p:sldId id="597" r:id="rId22"/>
    <p:sldId id="614" r:id="rId23"/>
    <p:sldId id="631" r:id="rId24"/>
    <p:sldId id="555" r:id="rId25"/>
    <p:sldId id="632" r:id="rId26"/>
    <p:sldId id="634" r:id="rId27"/>
    <p:sldId id="638" r:id="rId28"/>
    <p:sldId id="635" r:id="rId29"/>
    <p:sldId id="636" r:id="rId30"/>
    <p:sldId id="630" r:id="rId31"/>
    <p:sldId id="633" r:id="rId32"/>
    <p:sldId id="310" r:id="rId33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ECFF"/>
    <a:srgbClr val="FF5050"/>
    <a:srgbClr val="FF9999"/>
    <a:srgbClr val="FF7C80"/>
    <a:srgbClr val="CCFFFF"/>
    <a:srgbClr val="FFCC99"/>
    <a:srgbClr val="FFCCFF"/>
    <a:srgbClr val="99CCFF"/>
    <a:srgbClr val="33CC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78" autoAdjust="0"/>
    <p:restoredTop sz="99756" autoAdjust="0"/>
  </p:normalViewPr>
  <p:slideViewPr>
    <p:cSldViewPr>
      <p:cViewPr>
        <p:scale>
          <a:sx n="68" d="100"/>
          <a:sy n="68" d="100"/>
        </p:scale>
        <p:origin x="-846" y="-222"/>
      </p:cViewPr>
      <p:guideLst>
        <p:guide orient="horz" pos="2064"/>
        <p:guide pos="2832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13294767801341E-2"/>
          <c:y val="0.21115589316702191"/>
          <c:w val="0.78274541407596343"/>
          <c:h val="0.6761269400576422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accent4">
                  <a:lumMod val="75000"/>
                </a:schemeClr>
              </a:solidFill>
            </a:ln>
            <a:effectLst>
              <a:glow rad="101600">
                <a:schemeClr val="bg1">
                  <a:lumMod val="50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13"/>
          <c:dPt>
            <c:idx val="0"/>
            <c:bubble3D val="0"/>
            <c:spPr>
              <a:solidFill>
                <a:srgbClr val="CC99FF"/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2"/>
            <c:bubble3D val="0"/>
            <c:spPr>
              <a:solidFill>
                <a:srgbClr val="66CCFF"/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4"/>
            <c:bubble3D val="0"/>
          </c:dPt>
          <c:dLbls>
            <c:dLbl>
              <c:idx val="0"/>
              <c:layout>
                <c:manualLayout>
                  <c:x val="-3.3632406568647945E-2"/>
                  <c:y val="-2.9700471990357431E-3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7,6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1303788353889395E-2"/>
                  <c:y val="3.7850021966138354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10,8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90211297125659E-2"/>
                  <c:y val="2.9032834931750684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7,0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7824374608041244"/>
                  <c:y val="-4.229799601230104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15,2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0357525583974914"/>
                  <c:y val="-5.5762851746631328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59,4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effectLst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Лист1!$A$3:$A$6</c:f>
              <c:numCache>
                <c:formatCode>General</c:formatCode>
                <c:ptCount val="4"/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7.5999999999999998E-2</c:v>
                </c:pt>
                <c:pt idx="1">
                  <c:v>0.108</c:v>
                </c:pt>
                <c:pt idx="2">
                  <c:v>7.0000000000000007E-2</c:v>
                </c:pt>
                <c:pt idx="3">
                  <c:v>0.152</c:v>
                </c:pt>
                <c:pt idx="4">
                  <c:v>0.59399999999999997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797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28920378709824"/>
          <c:y val="0.10872079662381501"/>
          <c:w val="0.80913460148263583"/>
          <c:h val="0.847420682329056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>
              <a:softEdge rad="12700"/>
            </a:effectLst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5050"/>
              </a:solidFill>
              <a:ln>
                <a:solidFill>
                  <a:schemeClr val="tx1"/>
                </a:solidFill>
              </a:ln>
              <a:effectLst>
                <a:softEdge rad="12700"/>
              </a:effectLst>
              <a:scene3d>
                <a:camera prst="orthographicFront"/>
                <a:lightRig rig="glow" dir="tl">
                  <a:rot lat="0" lon="0" rev="1800000"/>
                </a:lightRig>
              </a:scene3d>
              <a:sp3d prstMaterial="dkEdge">
                <a:bevelT/>
                <a:contourClr>
                  <a:srgbClr val="000000"/>
                </a:contourClr>
              </a:sp3d>
            </c:spPr>
          </c:dPt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70787.899999999994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CC00"/>
            </a:solidFill>
            <a:ln>
              <a:solidFill>
                <a:schemeClr val="tx1"/>
              </a:solidFill>
            </a:ln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58052.4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92256"/>
        <c:axId val="32593792"/>
      </c:barChart>
      <c:catAx>
        <c:axId val="32592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593792"/>
        <c:crosses val="autoZero"/>
        <c:auto val="1"/>
        <c:lblAlgn val="ctr"/>
        <c:lblOffset val="100"/>
        <c:noMultiLvlLbl val="0"/>
      </c:catAx>
      <c:valAx>
        <c:axId val="32593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2592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524522546546313E-2"/>
          <c:y val="0.10442918623076967"/>
          <c:w val="0.90355807937893484"/>
          <c:h val="0.853443550131856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7235.8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061184"/>
        <c:axId val="84067072"/>
      </c:barChart>
      <c:catAx>
        <c:axId val="8406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4067072"/>
        <c:crosses val="autoZero"/>
        <c:auto val="1"/>
        <c:lblAlgn val="ctr"/>
        <c:lblOffset val="100"/>
        <c:noMultiLvlLbl val="0"/>
      </c:catAx>
      <c:valAx>
        <c:axId val="840670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40611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2017 г.</a:t>
            </a:r>
          </a:p>
        </c:rich>
      </c:tx>
      <c:layout>
        <c:manualLayout>
          <c:xMode val="edge"/>
          <c:yMode val="edge"/>
          <c:x val="0.32401288603740758"/>
          <c:y val="0.1817327705827937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7495278302410846E-2"/>
          <c:y val="0.27537218086879234"/>
          <c:w val="0.96250472169758916"/>
          <c:h val="0.490616608636776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6699FF"/>
              </a:solidFill>
              <a:ln w="19050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3"/>
            <c:bubble3D val="0"/>
          </c:dPt>
          <c:dPt>
            <c:idx val="4"/>
            <c:bubble3D val="0"/>
          </c:dPt>
          <c:cat>
            <c:strRef>
              <c:f>Лист1!$A$2:$A$6</c:f>
              <c:strCache>
                <c:ptCount val="3"/>
                <c:pt idx="0">
                  <c:v>ЕНВД</c:v>
                </c:pt>
                <c:pt idx="1">
                  <c:v>ЕСХН</c:v>
                </c:pt>
                <c:pt idx="2">
                  <c:v>Патент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0.9</c:v>
                </c:pt>
                <c:pt idx="1">
                  <c:v>0.04</c:v>
                </c:pt>
                <c:pt idx="2">
                  <c:v>0.14499999999999999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800">
                <a:latin typeface="Times New Roman" pitchFamily="18" charset="0"/>
                <a:cs typeface="Times New Roman" pitchFamily="18" charset="0"/>
              </a:defRPr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2018 г.</a:t>
            </a:r>
          </a:p>
        </c:rich>
      </c:tx>
      <c:layout>
        <c:manualLayout>
          <c:xMode val="edge"/>
          <c:yMode val="edge"/>
          <c:x val="0.37458460200086996"/>
          <c:y val="0.1726878095068213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8500166648150203E-3"/>
          <c:y val="0.27195055250271338"/>
          <c:w val="0.99515023022133342"/>
          <c:h val="0.49891190073530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г.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6699FF"/>
              </a:solidFill>
              <a:ln w="19050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3"/>
            <c:bubble3D val="0"/>
          </c:dPt>
          <c:dPt>
            <c:idx val="4"/>
            <c:bubble3D val="0"/>
          </c:dPt>
          <c:cat>
            <c:strRef>
              <c:f>Лист1!$A$2:$A$6</c:f>
              <c:strCache>
                <c:ptCount val="3"/>
                <c:pt idx="0">
                  <c:v>ЕНВД</c:v>
                </c:pt>
                <c:pt idx="1">
                  <c:v>ЕСХН</c:v>
                </c:pt>
                <c:pt idx="2">
                  <c:v>Патент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0.9</c:v>
                </c:pt>
                <c:pt idx="1">
                  <c:v>1.4999999999999999E-2</c:v>
                </c:pt>
                <c:pt idx="2">
                  <c:v>0.16500000000000001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779156769541677E-2"/>
          <c:y val="2.7866566025210364E-2"/>
          <c:w val="0.95918727120310787"/>
          <c:h val="0.84964282123747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г.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Лист1!$A$2:$A$3</c:f>
              <c:strCache>
                <c:ptCount val="2"/>
                <c:pt idx="0">
                  <c:v>Поступления</c:v>
                </c:pt>
                <c:pt idx="1">
                  <c:v>Недоимка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10000</c:v>
                </c:pt>
                <c:pt idx="1">
                  <c:v>6700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г.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Лист1!$A$2:$A$3</c:f>
              <c:strCache>
                <c:ptCount val="2"/>
                <c:pt idx="0">
                  <c:v>Поступления</c:v>
                </c:pt>
                <c:pt idx="1">
                  <c:v>Недоимка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12000</c:v>
                </c:pt>
                <c:pt idx="1">
                  <c:v>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322560"/>
        <c:axId val="84332544"/>
      </c:barChart>
      <c:catAx>
        <c:axId val="84322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332544"/>
        <c:crosses val="autoZero"/>
        <c:auto val="1"/>
        <c:lblAlgn val="ctr"/>
        <c:lblOffset val="100"/>
        <c:noMultiLvlLbl val="0"/>
      </c:catAx>
      <c:valAx>
        <c:axId val="84332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4322560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066450648892767E-2"/>
          <c:y val="0.24447815376381099"/>
          <c:w val="0.9752579144098773"/>
          <c:h val="0.58189227636863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 факт 526 624,0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-3.055555555555555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293 131,3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91338582677165E-2"/>
                  <c:y val="9.5113303639056263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167</a:t>
                    </a:r>
                    <a:r>
                      <a:rPr lang="ru-RU" sz="2000" baseline="0" dirty="0" smtClean="0">
                        <a:effectLst/>
                      </a:rPr>
                      <a:t> 005,3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486767279090112E-2"/>
                  <c:y val="6.4849658591180715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69 645,1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200,0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Прочие безвозмездные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200000</c:v>
                </c:pt>
                <c:pt idx="1">
                  <c:v>150000</c:v>
                </c:pt>
                <c:pt idx="2">
                  <c:v>69645.100000000006</c:v>
                </c:pt>
                <c:pt idx="3">
                  <c:v>10000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 факт 552 022,6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5.7427274715660545E-2"/>
                  <c:y val="3.0502108369038065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326 926,7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013779527559053E-2"/>
                  <c:y val="6.0751622257141889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175 171,1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970691163604552E-2"/>
                  <c:y val="4.8037111251794653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47 504,9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789370078740158E-2"/>
                  <c:y val="1.0550381350373854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803,4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Прочие безвозмездные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300000</c:v>
                </c:pt>
                <c:pt idx="1">
                  <c:v>175171.1</c:v>
                </c:pt>
                <c:pt idx="2">
                  <c:v>47504.9</c:v>
                </c:pt>
                <c:pt idx="3">
                  <c:v>20000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793984"/>
        <c:axId val="84816256"/>
      </c:barChart>
      <c:catAx>
        <c:axId val="8479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816256"/>
        <c:crossesAt val="0"/>
        <c:auto val="1"/>
        <c:lblAlgn val="ctr"/>
        <c:lblOffset val="100"/>
        <c:noMultiLvlLbl val="0"/>
      </c:catAx>
      <c:valAx>
        <c:axId val="84816256"/>
        <c:scaling>
          <c:orientation val="minMax"/>
          <c:max val="305000"/>
          <c:min val="0"/>
        </c:scaling>
        <c:delete val="1"/>
        <c:axPos val="l"/>
        <c:numFmt formatCode="#,##0.0" sourceLinked="1"/>
        <c:majorTickMark val="out"/>
        <c:minorTickMark val="none"/>
        <c:tickLblPos val="nextTo"/>
        <c:crossAx val="84793984"/>
        <c:crosses val="autoZero"/>
        <c:crossBetween val="between"/>
        <c:majorUnit val="100000"/>
        <c:minorUnit val="20000"/>
      </c:valAx>
      <c:spPr>
        <a:noFill/>
        <a:ln w="25403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388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388" b="1"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2.5179086555050998E-2"/>
          <c:y val="0"/>
          <c:w val="0.96386523305406413"/>
          <c:h val="0.13974266288061477"/>
        </c:manualLayout>
      </c:layout>
      <c:overlay val="0"/>
      <c:spPr>
        <a:solidFill>
          <a:schemeClr val="bg1">
            <a:lumMod val="85000"/>
          </a:schemeClr>
        </a:solidFill>
      </c:spPr>
      <c:txPr>
        <a:bodyPr/>
        <a:lstStyle/>
        <a:p>
          <a:pPr>
            <a:defRPr sz="2388" b="1">
              <a:effectLst/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791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48629655657069E-2"/>
          <c:y val="4.5141945693896894E-2"/>
          <c:w val="0.78125231710758569"/>
          <c:h val="0.72508953303354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2015 г.</c:v>
                </c:pt>
              </c:strCache>
            </c:strRef>
          </c:tx>
          <c:spPr>
            <a:solidFill>
              <a:srgbClr val="FF0000"/>
            </a:solidFill>
            <a:ln w="38088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4.7412309582173752E-3"/>
                  <c:y val="-0.3606419359300157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644,2 млн. </a:t>
                    </a:r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руб.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2017 г.</c:v>
                </c:pt>
                <c:pt idx="1">
                  <c:v>план 2018 г.</c:v>
                </c:pt>
                <c:pt idx="2">
                  <c:v>факт 2018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644.20000000000005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  <a:ln w="28566"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-4.067153236203872E-3"/>
                  <c:y val="-0.3799985787010092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>
                        <a:latin typeface="Times New Roman" pitchFamily="18" charset="0"/>
                        <a:cs typeface="Times New Roman" pitchFamily="18" charset="0"/>
                      </a:rPr>
                      <a:t>666,0 млн. руб.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2017 г.</c:v>
                </c:pt>
                <c:pt idx="1">
                  <c:v>план 2018 г.</c:v>
                </c:pt>
                <c:pt idx="2">
                  <c:v>факт 2018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666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66FF"/>
            </a:solidFill>
            <a:ln w="28566"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8.3166870479911021E-3"/>
                  <c:y val="-0.367332107043543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624,7 млн. руб.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2017 г.</c:v>
                </c:pt>
                <c:pt idx="1">
                  <c:v>план 2018 г.</c:v>
                </c:pt>
                <c:pt idx="2">
                  <c:v>факт 2018 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2">
                  <c:v>624.70000000000005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958208"/>
        <c:axId val="100959744"/>
      </c:barChart>
      <c:catAx>
        <c:axId val="10095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0959744"/>
        <c:crosses val="autoZero"/>
        <c:auto val="1"/>
        <c:lblAlgn val="ctr"/>
        <c:lblOffset val="100"/>
        <c:noMultiLvlLbl val="0"/>
      </c:catAx>
      <c:valAx>
        <c:axId val="100959744"/>
        <c:scaling>
          <c:orientation val="minMax"/>
          <c:max val="8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100958208"/>
        <c:crosses val="autoZero"/>
        <c:crossBetween val="between"/>
        <c:majorUnit val="100"/>
        <c:minorUnit val="10"/>
      </c:valAx>
      <c:spPr>
        <a:noFill/>
        <a:ln w="25397">
          <a:noFill/>
        </a:ln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6294E-3"/>
                  <c:y val="0.15713782901009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1992283189235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296296296296294E-3"/>
                  <c:y val="0.131883535062040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143107665705618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АГП</c:v>
                </c:pt>
                <c:pt idx="1">
                  <c:v>ЯГП</c:v>
                </c:pt>
                <c:pt idx="2">
                  <c:v>В-ВГП</c:v>
                </c:pt>
                <c:pt idx="3">
                  <c:v>ССП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</c:v>
                </c:pt>
                <c:pt idx="1">
                  <c:v>14.4</c:v>
                </c:pt>
                <c:pt idx="2">
                  <c:v>17.3</c:v>
                </c:pt>
                <c:pt idx="3">
                  <c:v>5.9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432098765432098E-3"/>
                  <c:y val="0.109435273774885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296296296296294E-3"/>
                  <c:y val="0.143107665705618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16836195965366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0864197530864196E-3"/>
                  <c:y val="0.159943861670985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АГП</c:v>
                </c:pt>
                <c:pt idx="1">
                  <c:v>ЯГП</c:v>
                </c:pt>
                <c:pt idx="2">
                  <c:v>В-ВГП</c:v>
                </c:pt>
                <c:pt idx="3">
                  <c:v>ССП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14.5</c:v>
                </c:pt>
                <c:pt idx="1">
                  <c:v>15.7</c:v>
                </c:pt>
                <c:pt idx="2">
                  <c:v>15.5</c:v>
                </c:pt>
                <c:pt idx="3">
                  <c:v>5.5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АГП</c:v>
                </c:pt>
                <c:pt idx="1">
                  <c:v>ЯГП</c:v>
                </c:pt>
                <c:pt idx="2">
                  <c:v>В-ВГП</c:v>
                </c:pt>
                <c:pt idx="3">
                  <c:v>ССП</c:v>
                </c:pt>
              </c:strCache>
            </c:strRef>
          </c:cat>
          <c:val>
            <c:numRef>
              <c:f>Лист1!$D$2:$D$5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416000"/>
        <c:axId val="108438272"/>
      </c:barChart>
      <c:catAx>
        <c:axId val="108416000"/>
        <c:scaling>
          <c:orientation val="minMax"/>
        </c:scaling>
        <c:delete val="0"/>
        <c:axPos val="b"/>
        <c:majorTickMark val="out"/>
        <c:minorTickMark val="none"/>
        <c:tickLblPos val="nextTo"/>
        <c:crossAx val="108438272"/>
        <c:crosses val="autoZero"/>
        <c:auto val="1"/>
        <c:lblAlgn val="ctr"/>
        <c:lblOffset val="100"/>
        <c:noMultiLvlLbl val="0"/>
      </c:catAx>
      <c:valAx>
        <c:axId val="10843827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084160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effectLst>
              <a:outerShdw blurRad="50800" dist="50800" dir="5400000" algn="ctr" rotWithShape="0">
                <a:srgbClr val="000000">
                  <a:alpha val="99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 w="0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99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2.7924884260149981E-3"/>
                  <c:y val="0.2435846560846561"/>
                </c:manualLayout>
              </c:layout>
              <c:spPr/>
              <c:txPr>
                <a:bodyPr/>
                <a:lstStyle/>
                <a:p>
                  <a:pPr>
                    <a:defRPr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849768520299962E-3"/>
                  <c:y val="0.19318783068783069"/>
                </c:manualLayout>
              </c:layout>
              <c:spPr/>
              <c:txPr>
                <a:bodyPr/>
                <a:lstStyle/>
                <a:p>
                  <a:pPr>
                    <a:defRPr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55369.4</c:v>
                </c:pt>
                <c:pt idx="1">
                  <c:v>53790.7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08882176"/>
        <c:axId val="108896256"/>
        <c:axId val="0"/>
      </c:bar3DChart>
      <c:catAx>
        <c:axId val="1088821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896256"/>
        <c:crosses val="autoZero"/>
        <c:auto val="1"/>
        <c:lblAlgn val="ctr"/>
        <c:lblOffset val="100"/>
        <c:noMultiLvlLbl val="0"/>
      </c:catAx>
      <c:valAx>
        <c:axId val="108896256"/>
        <c:scaling>
          <c:orientation val="minMax"/>
          <c:min val="1"/>
        </c:scaling>
        <c:delete val="1"/>
        <c:axPos val="l"/>
        <c:numFmt formatCode="#,##0.0" sourceLinked="1"/>
        <c:majorTickMark val="out"/>
        <c:minorTickMark val="none"/>
        <c:tickLblPos val="nextTo"/>
        <c:crossAx val="108882176"/>
        <c:crosses val="autoZero"/>
        <c:crossBetween val="between"/>
      </c:valAx>
    </c:plotArea>
    <c:plotVisOnly val="1"/>
    <c:dispBlanksAs val="gap"/>
    <c:showDLblsOverMax val="0"/>
  </c:chart>
  <c:spPr>
    <a:ln w="0"/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90CF3D-E0C4-4E36-9F8B-F7FAAB740641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005D87-5D66-45BE-9643-7805A0C74E4F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Другие вопросы в области образования- 21,8 млн. руб., исполнение 99,19%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A62B4D-774D-4E00-9904-B348F89857E5}" type="parTrans" cxnId="{1018DADB-A3E8-446F-80BD-516A8349AE05}">
      <dgm:prSet/>
      <dgm:spPr/>
      <dgm:t>
        <a:bodyPr/>
        <a:lstStyle/>
        <a:p>
          <a:endParaRPr lang="ru-RU" sz="1800"/>
        </a:p>
      </dgm:t>
    </dgm:pt>
    <dgm:pt modelId="{E08069F9-8B90-4F6F-9D4D-BB4070474895}" type="sibTrans" cxnId="{1018DADB-A3E8-446F-80BD-516A8349AE05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 sz="1800"/>
        </a:p>
      </dgm:t>
    </dgm:pt>
    <dgm:pt modelId="{DF47F4FC-E8E1-4B8A-A2FF-038B2FCBF78B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Дополнительное образование -  42,2 млн. руб., исполнение 96,39% 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39A85A-3BD2-4151-A6F5-A23C76BE004C}" type="parTrans" cxnId="{34413299-5EC2-4E0B-AB83-1B7BE639A93A}">
      <dgm:prSet/>
      <dgm:spPr/>
      <dgm:t>
        <a:bodyPr/>
        <a:lstStyle/>
        <a:p>
          <a:endParaRPr lang="ru-RU"/>
        </a:p>
      </dgm:t>
    </dgm:pt>
    <dgm:pt modelId="{6225ECB0-478B-4228-9B95-949D1DD54A53}" type="sibTrans" cxnId="{34413299-5EC2-4E0B-AB83-1B7BE639A93A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F1254E45-77D4-4A6A-A111-A40952846730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Общее образование – 169,8 млн. руб., исполнение 94,02%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7CC328-3688-46DD-9F94-A06E160E7EB5}" type="parTrans" cxnId="{8D4DE167-7B2C-496B-9D29-C5F6DBAFE2EC}">
      <dgm:prSet/>
      <dgm:spPr/>
      <dgm:t>
        <a:bodyPr/>
        <a:lstStyle/>
        <a:p>
          <a:endParaRPr lang="ru-RU"/>
        </a:p>
      </dgm:t>
    </dgm:pt>
    <dgm:pt modelId="{21B20433-8B36-427A-BC66-390590340BBC}" type="sibTrans" cxnId="{8D4DE167-7B2C-496B-9D29-C5F6DBAFE2EC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E0185227-7598-488E-ABFC-ABAFA4844589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Дошкольное образование – 158,9 млн. руб., исполнение 94,34%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81C513-D6D1-495D-8751-C7B4E2C7E72A}" type="parTrans" cxnId="{56EA70C8-2F56-4467-8E64-66CC3DC28B88}">
      <dgm:prSet/>
      <dgm:spPr/>
      <dgm:t>
        <a:bodyPr/>
        <a:lstStyle/>
        <a:p>
          <a:endParaRPr lang="ru-RU"/>
        </a:p>
      </dgm:t>
    </dgm:pt>
    <dgm:pt modelId="{3CCFF2BA-5FBD-426F-AE42-73589BB9DE3D}" type="sibTrans" cxnId="{56EA70C8-2F56-4467-8E64-66CC3DC28B88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94242375-BCF6-43C1-A81E-CA9F9A7D9DFA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/>
        </a:p>
      </dgm:t>
    </dgm:pt>
    <dgm:pt modelId="{C32BA444-4E7C-431B-BB1A-9D2397E4683C}" type="sibTrans" cxnId="{E7F6094F-4B56-4EE9-848D-902FF069373D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46E0ECAF-FCDE-4297-9582-F956FE353DBE}" type="parTrans" cxnId="{E7F6094F-4B56-4EE9-848D-902FF069373D}">
      <dgm:prSet/>
      <dgm:spPr/>
      <dgm:t>
        <a:bodyPr/>
        <a:lstStyle/>
        <a:p>
          <a:endParaRPr lang="ru-RU"/>
        </a:p>
      </dgm:t>
    </dgm:pt>
    <dgm:pt modelId="{3AA78ABF-62A9-4D9A-94A9-4799BA652B23}" type="pres">
      <dgm:prSet presAssocID="{C790CF3D-E0C4-4E36-9F8B-F7FAAB74064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03D538B-1AE9-4FD8-A87F-93C767C25DE6}" type="pres">
      <dgm:prSet presAssocID="{C790CF3D-E0C4-4E36-9F8B-F7FAAB740641}" presName="dot1" presStyleLbl="alignNode1" presStyleIdx="0" presStyleCnt="15"/>
      <dgm:spPr/>
    </dgm:pt>
    <dgm:pt modelId="{F479FAB2-01F8-4AB8-8052-E3EAD851756D}" type="pres">
      <dgm:prSet presAssocID="{C790CF3D-E0C4-4E36-9F8B-F7FAAB740641}" presName="dot2" presStyleLbl="alignNode1" presStyleIdx="1" presStyleCnt="15"/>
      <dgm:spPr/>
    </dgm:pt>
    <dgm:pt modelId="{C72F67DF-4ACB-4EF8-8BD4-914533C55CF0}" type="pres">
      <dgm:prSet presAssocID="{C790CF3D-E0C4-4E36-9F8B-F7FAAB740641}" presName="dot3" presStyleLbl="alignNode1" presStyleIdx="2" presStyleCnt="15"/>
      <dgm:spPr/>
    </dgm:pt>
    <dgm:pt modelId="{AABA0972-23BC-4437-9A37-BEAC56202B58}" type="pres">
      <dgm:prSet presAssocID="{C790CF3D-E0C4-4E36-9F8B-F7FAAB740641}" presName="dot4" presStyleLbl="alignNode1" presStyleIdx="3" presStyleCnt="15"/>
      <dgm:spPr/>
    </dgm:pt>
    <dgm:pt modelId="{5A76CED9-C1E5-478D-9ACA-793B83FA8DEF}" type="pres">
      <dgm:prSet presAssocID="{C790CF3D-E0C4-4E36-9F8B-F7FAAB740641}" presName="dot5" presStyleLbl="alignNode1" presStyleIdx="4" presStyleCnt="15"/>
      <dgm:spPr/>
    </dgm:pt>
    <dgm:pt modelId="{3DC51638-315C-4F1C-B7B4-946E24E6A5DD}" type="pres">
      <dgm:prSet presAssocID="{C790CF3D-E0C4-4E36-9F8B-F7FAAB740641}" presName="dot6" presStyleLbl="alignNode1" presStyleIdx="5" presStyleCnt="15"/>
      <dgm:spPr/>
    </dgm:pt>
    <dgm:pt modelId="{64830185-B1C7-4E97-822D-E2C830BC6F86}" type="pres">
      <dgm:prSet presAssocID="{C790CF3D-E0C4-4E36-9F8B-F7FAAB740641}" presName="dot7" presStyleLbl="alignNode1" presStyleIdx="6" presStyleCnt="15"/>
      <dgm:spPr/>
    </dgm:pt>
    <dgm:pt modelId="{7A537E92-1458-4D19-B410-B202DBD11EB6}" type="pres">
      <dgm:prSet presAssocID="{C790CF3D-E0C4-4E36-9F8B-F7FAAB740641}" presName="dot8" presStyleLbl="alignNode1" presStyleIdx="7" presStyleCnt="15"/>
      <dgm:spPr/>
    </dgm:pt>
    <dgm:pt modelId="{5175B2C5-554B-4230-B5A8-BBB9114F75F8}" type="pres">
      <dgm:prSet presAssocID="{C790CF3D-E0C4-4E36-9F8B-F7FAAB740641}" presName="dotArrow1" presStyleLbl="alignNode1" presStyleIdx="8" presStyleCnt="15"/>
      <dgm:spPr/>
    </dgm:pt>
    <dgm:pt modelId="{395ED16E-4C73-4AF2-A8E4-51B6605735DB}" type="pres">
      <dgm:prSet presAssocID="{C790CF3D-E0C4-4E36-9F8B-F7FAAB740641}" presName="dotArrow2" presStyleLbl="alignNode1" presStyleIdx="9" presStyleCnt="15"/>
      <dgm:spPr/>
    </dgm:pt>
    <dgm:pt modelId="{E3595BBB-1F32-44B0-8D30-014D45B68249}" type="pres">
      <dgm:prSet presAssocID="{C790CF3D-E0C4-4E36-9F8B-F7FAAB740641}" presName="dotArrow3" presStyleLbl="alignNode1" presStyleIdx="10" presStyleCnt="15"/>
      <dgm:spPr/>
    </dgm:pt>
    <dgm:pt modelId="{93A72F43-FAE7-43AE-8808-D4A2EF3FD5D0}" type="pres">
      <dgm:prSet presAssocID="{C790CF3D-E0C4-4E36-9F8B-F7FAAB740641}" presName="dotArrow4" presStyleLbl="alignNode1" presStyleIdx="11" presStyleCnt="15" custLinFactY="-800000" custLinFactNeighborX="-67805" custLinFactNeighborY="-864441"/>
      <dgm:spPr/>
    </dgm:pt>
    <dgm:pt modelId="{A84198E7-46C3-43E3-8D01-A5CC669A66F0}" type="pres">
      <dgm:prSet presAssocID="{C790CF3D-E0C4-4E36-9F8B-F7FAAB740641}" presName="dotArrow5" presStyleLbl="alignNode1" presStyleIdx="12" presStyleCnt="15"/>
      <dgm:spPr/>
    </dgm:pt>
    <dgm:pt modelId="{3A359144-19D5-4B2B-93CA-7D89ADBFB011}" type="pres">
      <dgm:prSet presAssocID="{C790CF3D-E0C4-4E36-9F8B-F7FAAB740641}" presName="dotArrow6" presStyleLbl="alignNode1" presStyleIdx="13" presStyleCnt="15"/>
      <dgm:spPr/>
    </dgm:pt>
    <dgm:pt modelId="{DAB03464-AD75-4075-8D3D-02FB9BAD8A1D}" type="pres">
      <dgm:prSet presAssocID="{C790CF3D-E0C4-4E36-9F8B-F7FAAB740641}" presName="dotArrow7" presStyleLbl="alignNode1" presStyleIdx="14" presStyleCnt="15"/>
      <dgm:spPr/>
    </dgm:pt>
    <dgm:pt modelId="{79EE683E-9487-4DC3-8698-A36F3A15E261}" type="pres">
      <dgm:prSet presAssocID="{3D005D87-5D66-45BE-9643-7805A0C74E4F}" presName="parTx1" presStyleLbl="node1" presStyleIdx="0" presStyleCnt="5" custScaleX="578351" custScaleY="320870" custLinFactX="100000" custLinFactY="100000" custLinFactNeighborX="125635" custLinFactNeighborY="162313"/>
      <dgm:spPr/>
      <dgm:t>
        <a:bodyPr/>
        <a:lstStyle/>
        <a:p>
          <a:endParaRPr lang="ru-RU"/>
        </a:p>
      </dgm:t>
    </dgm:pt>
    <dgm:pt modelId="{834A69B6-97BE-4978-8295-C46B5A2EADDD}" type="pres">
      <dgm:prSet presAssocID="{E08069F9-8B90-4F6F-9D4D-BB4070474895}" presName="picture1" presStyleCnt="0"/>
      <dgm:spPr/>
    </dgm:pt>
    <dgm:pt modelId="{A09D7143-8A73-40A5-A1EA-7BEE053C26D3}" type="pres">
      <dgm:prSet presAssocID="{E08069F9-8B90-4F6F-9D4D-BB4070474895}" presName="imageRepeatNode" presStyleLbl="fgImgPlace1" presStyleIdx="0" presStyleCnt="5" custScaleX="419536" custScaleY="214585" custLinFactX="-115934" custLinFactY="86447" custLinFactNeighborX="-200000" custLinFactNeighborY="100000"/>
      <dgm:spPr/>
      <dgm:t>
        <a:bodyPr/>
        <a:lstStyle/>
        <a:p>
          <a:endParaRPr lang="ru-RU"/>
        </a:p>
      </dgm:t>
    </dgm:pt>
    <dgm:pt modelId="{D16F12FC-6FE7-4995-A5FF-D60A4DF2CA2E}" type="pres">
      <dgm:prSet presAssocID="{DF47F4FC-E8E1-4B8A-A2FF-038B2FCBF78B}" presName="parTx2" presStyleLbl="node1" presStyleIdx="1" presStyleCnt="5" custScaleX="497157" custScaleY="340778" custLinFactX="85235" custLinFactY="-13697" custLinFactNeighborX="100000" custLinFactNeighborY="-100000"/>
      <dgm:spPr/>
      <dgm:t>
        <a:bodyPr/>
        <a:lstStyle/>
        <a:p>
          <a:endParaRPr lang="ru-RU"/>
        </a:p>
      </dgm:t>
    </dgm:pt>
    <dgm:pt modelId="{A54EF8E7-13D8-4E4F-8826-CAA8FAE04867}" type="pres">
      <dgm:prSet presAssocID="{6225ECB0-478B-4228-9B95-949D1DD54A53}" presName="picture2" presStyleCnt="0"/>
      <dgm:spPr/>
    </dgm:pt>
    <dgm:pt modelId="{3839D942-3602-4956-9807-FB99EAF30C88}" type="pres">
      <dgm:prSet presAssocID="{6225ECB0-478B-4228-9B95-949D1DD54A53}" presName="imageRepeatNode" presStyleLbl="fgImgPlace1" presStyleIdx="1" presStyleCnt="5" custScaleX="381817" custScaleY="229430" custLinFactX="-100000" custLinFactNeighborX="-137867" custLinFactNeighborY="-20091"/>
      <dgm:spPr/>
      <dgm:t>
        <a:bodyPr/>
        <a:lstStyle/>
        <a:p>
          <a:endParaRPr lang="ru-RU"/>
        </a:p>
      </dgm:t>
    </dgm:pt>
    <dgm:pt modelId="{90C41C03-E107-470D-87F0-DCF5EA4FDBFC}" type="pres">
      <dgm:prSet presAssocID="{F1254E45-77D4-4A6A-A111-A40952846730}" presName="parTx3" presStyleLbl="node1" presStyleIdx="2" presStyleCnt="5" custScaleX="480786" custScaleY="349690" custLinFactX="47446" custLinFactY="-200000" custLinFactNeighborX="100000" custLinFactNeighborY="-226064"/>
      <dgm:spPr/>
      <dgm:t>
        <a:bodyPr/>
        <a:lstStyle/>
        <a:p>
          <a:endParaRPr lang="ru-RU"/>
        </a:p>
      </dgm:t>
    </dgm:pt>
    <dgm:pt modelId="{1C276165-B40B-4AE5-AD1B-A5BFFF19765A}" type="pres">
      <dgm:prSet presAssocID="{21B20433-8B36-427A-BC66-390590340BBC}" presName="picture3" presStyleCnt="0"/>
      <dgm:spPr/>
    </dgm:pt>
    <dgm:pt modelId="{90A6B934-9CF4-4C8E-975F-037516F860E0}" type="pres">
      <dgm:prSet presAssocID="{21B20433-8B36-427A-BC66-390590340BBC}" presName="imageRepeatNode" presStyleLbl="fgImgPlace1" presStyleIdx="2" presStyleCnt="5" custScaleX="404768" custScaleY="241524" custLinFactX="-162396" custLinFactY="-97601" custLinFactNeighborX="-200000" custLinFactNeighborY="-100000"/>
      <dgm:spPr/>
      <dgm:t>
        <a:bodyPr/>
        <a:lstStyle/>
        <a:p>
          <a:endParaRPr lang="ru-RU"/>
        </a:p>
      </dgm:t>
    </dgm:pt>
    <dgm:pt modelId="{7E3789C3-7A7D-4C49-B3E8-1CCD818A6AEF}" type="pres">
      <dgm:prSet presAssocID="{94242375-BCF6-43C1-A81E-CA9F9A7D9DFA}" presName="parTx4" presStyleLbl="node1" presStyleIdx="3" presStyleCnt="5" custScaleX="40103" custScaleY="44163" custLinFactX="112268" custLinFactY="40444" custLinFactNeighborX="200000" custLinFactNeighborY="100000"/>
      <dgm:spPr/>
      <dgm:t>
        <a:bodyPr/>
        <a:lstStyle/>
        <a:p>
          <a:endParaRPr lang="ru-RU"/>
        </a:p>
      </dgm:t>
    </dgm:pt>
    <dgm:pt modelId="{FFC402BE-9457-46B0-BB03-6AFCBC080B89}" type="pres">
      <dgm:prSet presAssocID="{C32BA444-4E7C-431B-BB1A-9D2397E4683C}" presName="picture4" presStyleCnt="0"/>
      <dgm:spPr/>
    </dgm:pt>
    <dgm:pt modelId="{838BDB84-6799-4160-8EA1-717097D5E9E5}" type="pres">
      <dgm:prSet presAssocID="{C32BA444-4E7C-431B-BB1A-9D2397E4683C}" presName="imageRepeatNode" presStyleLbl="fgImgPlace1" presStyleIdx="3" presStyleCnt="5" custScaleX="377666" custScaleY="233304" custLinFactX="-185356" custLinFactY="-144934" custLinFactNeighborX="-200000" custLinFactNeighborY="-200000"/>
      <dgm:spPr/>
      <dgm:t>
        <a:bodyPr/>
        <a:lstStyle/>
        <a:p>
          <a:endParaRPr lang="ru-RU"/>
        </a:p>
      </dgm:t>
    </dgm:pt>
    <dgm:pt modelId="{B54AA8B1-C5DD-4FEB-A1BE-E0B434861464}" type="pres">
      <dgm:prSet presAssocID="{E0185227-7598-488E-ABFC-ABAFA4844589}" presName="parTx5" presStyleLbl="node1" presStyleIdx="4" presStyleCnt="5" custScaleX="469349" custScaleY="300700" custLinFactX="7992" custLinFactY="-200000" custLinFactNeighborX="100000" custLinFactNeighborY="-245240"/>
      <dgm:spPr/>
      <dgm:t>
        <a:bodyPr/>
        <a:lstStyle/>
        <a:p>
          <a:endParaRPr lang="ru-RU"/>
        </a:p>
      </dgm:t>
    </dgm:pt>
    <dgm:pt modelId="{EF132CAA-A794-4799-8440-0BB96C3D47CF}" type="pres">
      <dgm:prSet presAssocID="{3CCFF2BA-5FBD-426F-AE42-73589BB9DE3D}" presName="picture5" presStyleCnt="0"/>
      <dgm:spPr/>
    </dgm:pt>
    <dgm:pt modelId="{904266D7-9AAF-4A59-B5F1-41FBF7FABE84}" type="pres">
      <dgm:prSet presAssocID="{3CCFF2BA-5FBD-426F-AE42-73589BB9DE3D}" presName="imageRepeatNode" presStyleLbl="fgImgPlace1" presStyleIdx="4" presStyleCnt="5" custFlipVert="0" custFlipHor="0" custScaleX="16474" custScaleY="100000" custLinFactX="-564022" custLinFactY="-200000" custLinFactNeighborX="-600000" custLinFactNeighborY="-226027"/>
      <dgm:spPr/>
      <dgm:t>
        <a:bodyPr/>
        <a:lstStyle/>
        <a:p>
          <a:endParaRPr lang="ru-RU"/>
        </a:p>
      </dgm:t>
    </dgm:pt>
  </dgm:ptLst>
  <dgm:cxnLst>
    <dgm:cxn modelId="{CF26EC1A-9AFD-4F7C-B794-6C2A1C7DB6CB}" type="presOf" srcId="{E0185227-7598-488E-ABFC-ABAFA4844589}" destId="{B54AA8B1-C5DD-4FEB-A1BE-E0B434861464}" srcOrd="0" destOrd="0" presId="urn:microsoft.com/office/officeart/2008/layout/AscendingPictureAccentProcess"/>
    <dgm:cxn modelId="{20B54022-969E-42FC-939D-61DF42BEC507}" type="presOf" srcId="{C790CF3D-E0C4-4E36-9F8B-F7FAAB740641}" destId="{3AA78ABF-62A9-4D9A-94A9-4799BA652B23}" srcOrd="0" destOrd="0" presId="urn:microsoft.com/office/officeart/2008/layout/AscendingPictureAccentProcess"/>
    <dgm:cxn modelId="{8D4DE167-7B2C-496B-9D29-C5F6DBAFE2EC}" srcId="{C790CF3D-E0C4-4E36-9F8B-F7FAAB740641}" destId="{F1254E45-77D4-4A6A-A111-A40952846730}" srcOrd="2" destOrd="0" parTransId="{0D7CC328-3688-46DD-9F94-A06E160E7EB5}" sibTransId="{21B20433-8B36-427A-BC66-390590340BBC}"/>
    <dgm:cxn modelId="{D2C7BBD1-CBB2-4C53-9CC9-75820C4F2918}" type="presOf" srcId="{C32BA444-4E7C-431B-BB1A-9D2397E4683C}" destId="{838BDB84-6799-4160-8EA1-717097D5E9E5}" srcOrd="0" destOrd="0" presId="urn:microsoft.com/office/officeart/2008/layout/AscendingPictureAccentProcess"/>
    <dgm:cxn modelId="{1018DADB-A3E8-446F-80BD-516A8349AE05}" srcId="{C790CF3D-E0C4-4E36-9F8B-F7FAAB740641}" destId="{3D005D87-5D66-45BE-9643-7805A0C74E4F}" srcOrd="0" destOrd="0" parTransId="{9DA62B4D-774D-4E00-9904-B348F89857E5}" sibTransId="{E08069F9-8B90-4F6F-9D4D-BB4070474895}"/>
    <dgm:cxn modelId="{631E3FD1-411B-410E-8261-6544262A5650}" type="presOf" srcId="{3CCFF2BA-5FBD-426F-AE42-73589BB9DE3D}" destId="{904266D7-9AAF-4A59-B5F1-41FBF7FABE84}" srcOrd="0" destOrd="0" presId="urn:microsoft.com/office/officeart/2008/layout/AscendingPictureAccentProcess"/>
    <dgm:cxn modelId="{A585A08A-9B26-46F6-9936-C75867852537}" type="presOf" srcId="{21B20433-8B36-427A-BC66-390590340BBC}" destId="{90A6B934-9CF4-4C8E-975F-037516F860E0}" srcOrd="0" destOrd="0" presId="urn:microsoft.com/office/officeart/2008/layout/AscendingPictureAccentProcess"/>
    <dgm:cxn modelId="{051BB600-BC86-43F1-AA57-0CF72DB1C156}" type="presOf" srcId="{94242375-BCF6-43C1-A81E-CA9F9A7D9DFA}" destId="{7E3789C3-7A7D-4C49-B3E8-1CCD818A6AEF}" srcOrd="0" destOrd="0" presId="urn:microsoft.com/office/officeart/2008/layout/AscendingPictureAccentProcess"/>
    <dgm:cxn modelId="{56CD382F-0496-4B38-9F39-B98BCD3CB082}" type="presOf" srcId="{6225ECB0-478B-4228-9B95-949D1DD54A53}" destId="{3839D942-3602-4956-9807-FB99EAF30C88}" srcOrd="0" destOrd="0" presId="urn:microsoft.com/office/officeart/2008/layout/AscendingPictureAccentProcess"/>
    <dgm:cxn modelId="{E7F6094F-4B56-4EE9-848D-902FF069373D}" srcId="{C790CF3D-E0C4-4E36-9F8B-F7FAAB740641}" destId="{94242375-BCF6-43C1-A81E-CA9F9A7D9DFA}" srcOrd="3" destOrd="0" parTransId="{46E0ECAF-FCDE-4297-9582-F956FE353DBE}" sibTransId="{C32BA444-4E7C-431B-BB1A-9D2397E4683C}"/>
    <dgm:cxn modelId="{34413299-5EC2-4E0B-AB83-1B7BE639A93A}" srcId="{C790CF3D-E0C4-4E36-9F8B-F7FAAB740641}" destId="{DF47F4FC-E8E1-4B8A-A2FF-038B2FCBF78B}" srcOrd="1" destOrd="0" parTransId="{1739A85A-3BD2-4151-A6F5-A23C76BE004C}" sibTransId="{6225ECB0-478B-4228-9B95-949D1DD54A53}"/>
    <dgm:cxn modelId="{A9C3B727-BD3F-442F-88D6-AF1C13C1E960}" type="presOf" srcId="{E08069F9-8B90-4F6F-9D4D-BB4070474895}" destId="{A09D7143-8A73-40A5-A1EA-7BEE053C26D3}" srcOrd="0" destOrd="0" presId="urn:microsoft.com/office/officeart/2008/layout/AscendingPictureAccentProcess"/>
    <dgm:cxn modelId="{8B22C947-B0F3-495E-B54A-5276B0CAA283}" type="presOf" srcId="{DF47F4FC-E8E1-4B8A-A2FF-038B2FCBF78B}" destId="{D16F12FC-6FE7-4995-A5FF-D60A4DF2CA2E}" srcOrd="0" destOrd="0" presId="urn:microsoft.com/office/officeart/2008/layout/AscendingPictureAccentProcess"/>
    <dgm:cxn modelId="{56EA70C8-2F56-4467-8E64-66CC3DC28B88}" srcId="{C790CF3D-E0C4-4E36-9F8B-F7FAAB740641}" destId="{E0185227-7598-488E-ABFC-ABAFA4844589}" srcOrd="4" destOrd="0" parTransId="{3C81C513-D6D1-495D-8751-C7B4E2C7E72A}" sibTransId="{3CCFF2BA-5FBD-426F-AE42-73589BB9DE3D}"/>
    <dgm:cxn modelId="{7B7E1FE4-D09D-4569-BF93-C535A0344661}" type="presOf" srcId="{3D005D87-5D66-45BE-9643-7805A0C74E4F}" destId="{79EE683E-9487-4DC3-8698-A36F3A15E261}" srcOrd="0" destOrd="0" presId="urn:microsoft.com/office/officeart/2008/layout/AscendingPictureAccentProcess"/>
    <dgm:cxn modelId="{8F91910A-664E-44EB-8811-58E4573A3EFD}" type="presOf" srcId="{F1254E45-77D4-4A6A-A111-A40952846730}" destId="{90C41C03-E107-470D-87F0-DCF5EA4FDBFC}" srcOrd="0" destOrd="0" presId="urn:microsoft.com/office/officeart/2008/layout/AscendingPictureAccentProcess"/>
    <dgm:cxn modelId="{1631F793-139E-4DC8-9990-8F71B4A6EF46}" type="presParOf" srcId="{3AA78ABF-62A9-4D9A-94A9-4799BA652B23}" destId="{203D538B-1AE9-4FD8-A87F-93C767C25DE6}" srcOrd="0" destOrd="0" presId="urn:microsoft.com/office/officeart/2008/layout/AscendingPictureAccentProcess"/>
    <dgm:cxn modelId="{CBE0B9EF-855B-4792-9EE9-3887269D85A3}" type="presParOf" srcId="{3AA78ABF-62A9-4D9A-94A9-4799BA652B23}" destId="{F479FAB2-01F8-4AB8-8052-E3EAD851756D}" srcOrd="1" destOrd="0" presId="urn:microsoft.com/office/officeart/2008/layout/AscendingPictureAccentProcess"/>
    <dgm:cxn modelId="{BBF166A6-6722-41EA-800A-B935F85EE237}" type="presParOf" srcId="{3AA78ABF-62A9-4D9A-94A9-4799BA652B23}" destId="{C72F67DF-4ACB-4EF8-8BD4-914533C55CF0}" srcOrd="2" destOrd="0" presId="urn:microsoft.com/office/officeart/2008/layout/AscendingPictureAccentProcess"/>
    <dgm:cxn modelId="{61FEC4CF-06F5-4691-BCB2-58AA0B187A02}" type="presParOf" srcId="{3AA78ABF-62A9-4D9A-94A9-4799BA652B23}" destId="{AABA0972-23BC-4437-9A37-BEAC56202B58}" srcOrd="3" destOrd="0" presId="urn:microsoft.com/office/officeart/2008/layout/AscendingPictureAccentProcess"/>
    <dgm:cxn modelId="{F74F5DB7-3759-4B8E-A784-AB6AC232E33F}" type="presParOf" srcId="{3AA78ABF-62A9-4D9A-94A9-4799BA652B23}" destId="{5A76CED9-C1E5-478D-9ACA-793B83FA8DEF}" srcOrd="4" destOrd="0" presId="urn:microsoft.com/office/officeart/2008/layout/AscendingPictureAccentProcess"/>
    <dgm:cxn modelId="{24251A81-B647-49AB-A8BF-D548BF54F279}" type="presParOf" srcId="{3AA78ABF-62A9-4D9A-94A9-4799BA652B23}" destId="{3DC51638-315C-4F1C-B7B4-946E24E6A5DD}" srcOrd="5" destOrd="0" presId="urn:microsoft.com/office/officeart/2008/layout/AscendingPictureAccentProcess"/>
    <dgm:cxn modelId="{72204396-866D-4E29-B564-3116F187F05F}" type="presParOf" srcId="{3AA78ABF-62A9-4D9A-94A9-4799BA652B23}" destId="{64830185-B1C7-4E97-822D-E2C830BC6F86}" srcOrd="6" destOrd="0" presId="urn:microsoft.com/office/officeart/2008/layout/AscendingPictureAccentProcess"/>
    <dgm:cxn modelId="{EF862131-ED9E-478A-8A48-808B65867A16}" type="presParOf" srcId="{3AA78ABF-62A9-4D9A-94A9-4799BA652B23}" destId="{7A537E92-1458-4D19-B410-B202DBD11EB6}" srcOrd="7" destOrd="0" presId="urn:microsoft.com/office/officeart/2008/layout/AscendingPictureAccentProcess"/>
    <dgm:cxn modelId="{5A73FA3C-F442-4809-A1E4-BA726E9A5C3C}" type="presParOf" srcId="{3AA78ABF-62A9-4D9A-94A9-4799BA652B23}" destId="{5175B2C5-554B-4230-B5A8-BBB9114F75F8}" srcOrd="8" destOrd="0" presId="urn:microsoft.com/office/officeart/2008/layout/AscendingPictureAccentProcess"/>
    <dgm:cxn modelId="{F33C18B2-40A0-45B2-BC6F-81785F4EF81C}" type="presParOf" srcId="{3AA78ABF-62A9-4D9A-94A9-4799BA652B23}" destId="{395ED16E-4C73-4AF2-A8E4-51B6605735DB}" srcOrd="9" destOrd="0" presId="urn:microsoft.com/office/officeart/2008/layout/AscendingPictureAccentProcess"/>
    <dgm:cxn modelId="{57C10FFD-AA3D-4513-9FE8-F2AE0F408CD3}" type="presParOf" srcId="{3AA78ABF-62A9-4D9A-94A9-4799BA652B23}" destId="{E3595BBB-1F32-44B0-8D30-014D45B68249}" srcOrd="10" destOrd="0" presId="urn:microsoft.com/office/officeart/2008/layout/AscendingPictureAccentProcess"/>
    <dgm:cxn modelId="{033101ED-6B18-45FE-A574-42CE47411FD2}" type="presParOf" srcId="{3AA78ABF-62A9-4D9A-94A9-4799BA652B23}" destId="{93A72F43-FAE7-43AE-8808-D4A2EF3FD5D0}" srcOrd="11" destOrd="0" presId="urn:microsoft.com/office/officeart/2008/layout/AscendingPictureAccentProcess"/>
    <dgm:cxn modelId="{63C9117F-55C7-4111-A1A7-1B4C985C55A8}" type="presParOf" srcId="{3AA78ABF-62A9-4D9A-94A9-4799BA652B23}" destId="{A84198E7-46C3-43E3-8D01-A5CC669A66F0}" srcOrd="12" destOrd="0" presId="urn:microsoft.com/office/officeart/2008/layout/AscendingPictureAccentProcess"/>
    <dgm:cxn modelId="{5347693D-27B1-47AC-A2AD-0DB0B15AC136}" type="presParOf" srcId="{3AA78ABF-62A9-4D9A-94A9-4799BA652B23}" destId="{3A359144-19D5-4B2B-93CA-7D89ADBFB011}" srcOrd="13" destOrd="0" presId="urn:microsoft.com/office/officeart/2008/layout/AscendingPictureAccentProcess"/>
    <dgm:cxn modelId="{57D425FD-93F9-44AF-B5B9-36D8CE5F09BF}" type="presParOf" srcId="{3AA78ABF-62A9-4D9A-94A9-4799BA652B23}" destId="{DAB03464-AD75-4075-8D3D-02FB9BAD8A1D}" srcOrd="14" destOrd="0" presId="urn:microsoft.com/office/officeart/2008/layout/AscendingPictureAccentProcess"/>
    <dgm:cxn modelId="{F610E878-759B-484B-BBB4-E96CE05E6DD5}" type="presParOf" srcId="{3AA78ABF-62A9-4D9A-94A9-4799BA652B23}" destId="{79EE683E-9487-4DC3-8698-A36F3A15E261}" srcOrd="15" destOrd="0" presId="urn:microsoft.com/office/officeart/2008/layout/AscendingPictureAccentProcess"/>
    <dgm:cxn modelId="{27115E89-F8E0-41AA-8879-22657F2E420E}" type="presParOf" srcId="{3AA78ABF-62A9-4D9A-94A9-4799BA652B23}" destId="{834A69B6-97BE-4978-8295-C46B5A2EADDD}" srcOrd="16" destOrd="0" presId="urn:microsoft.com/office/officeart/2008/layout/AscendingPictureAccentProcess"/>
    <dgm:cxn modelId="{E61C1BCC-638A-455A-B4C1-9B819A96F2F5}" type="presParOf" srcId="{834A69B6-97BE-4978-8295-C46B5A2EADDD}" destId="{A09D7143-8A73-40A5-A1EA-7BEE053C26D3}" srcOrd="0" destOrd="0" presId="urn:microsoft.com/office/officeart/2008/layout/AscendingPictureAccentProcess"/>
    <dgm:cxn modelId="{E91C6A1F-A191-4901-9B70-0FF6DFFDA1A4}" type="presParOf" srcId="{3AA78ABF-62A9-4D9A-94A9-4799BA652B23}" destId="{D16F12FC-6FE7-4995-A5FF-D60A4DF2CA2E}" srcOrd="17" destOrd="0" presId="urn:microsoft.com/office/officeart/2008/layout/AscendingPictureAccentProcess"/>
    <dgm:cxn modelId="{74726DD4-B7CF-47EA-8AB1-B1AE69EC08D4}" type="presParOf" srcId="{3AA78ABF-62A9-4D9A-94A9-4799BA652B23}" destId="{A54EF8E7-13D8-4E4F-8826-CAA8FAE04867}" srcOrd="18" destOrd="0" presId="urn:microsoft.com/office/officeart/2008/layout/AscendingPictureAccentProcess"/>
    <dgm:cxn modelId="{C01D5F39-0FF6-43DA-87E5-B94E33AAA57B}" type="presParOf" srcId="{A54EF8E7-13D8-4E4F-8826-CAA8FAE04867}" destId="{3839D942-3602-4956-9807-FB99EAF30C88}" srcOrd="0" destOrd="0" presId="urn:microsoft.com/office/officeart/2008/layout/AscendingPictureAccentProcess"/>
    <dgm:cxn modelId="{79E5C06A-B2A4-4CFA-AC85-294285CEF833}" type="presParOf" srcId="{3AA78ABF-62A9-4D9A-94A9-4799BA652B23}" destId="{90C41C03-E107-470D-87F0-DCF5EA4FDBFC}" srcOrd="19" destOrd="0" presId="urn:microsoft.com/office/officeart/2008/layout/AscendingPictureAccentProcess"/>
    <dgm:cxn modelId="{3F4F8E1D-39BA-4055-97FB-F52D218870BF}" type="presParOf" srcId="{3AA78ABF-62A9-4D9A-94A9-4799BA652B23}" destId="{1C276165-B40B-4AE5-AD1B-A5BFFF19765A}" srcOrd="20" destOrd="0" presId="urn:microsoft.com/office/officeart/2008/layout/AscendingPictureAccentProcess"/>
    <dgm:cxn modelId="{09994001-E2BC-4D3D-BBAE-25CFEDE39A70}" type="presParOf" srcId="{1C276165-B40B-4AE5-AD1B-A5BFFF19765A}" destId="{90A6B934-9CF4-4C8E-975F-037516F860E0}" srcOrd="0" destOrd="0" presId="urn:microsoft.com/office/officeart/2008/layout/AscendingPictureAccentProcess"/>
    <dgm:cxn modelId="{760AEA42-69DE-4294-A2B3-D344C2D42BE5}" type="presParOf" srcId="{3AA78ABF-62A9-4D9A-94A9-4799BA652B23}" destId="{7E3789C3-7A7D-4C49-B3E8-1CCD818A6AEF}" srcOrd="21" destOrd="0" presId="urn:microsoft.com/office/officeart/2008/layout/AscendingPictureAccentProcess"/>
    <dgm:cxn modelId="{93D3CE81-1C8B-4A98-BCD4-277155DC589C}" type="presParOf" srcId="{3AA78ABF-62A9-4D9A-94A9-4799BA652B23}" destId="{FFC402BE-9457-46B0-BB03-6AFCBC080B89}" srcOrd="22" destOrd="0" presId="urn:microsoft.com/office/officeart/2008/layout/AscendingPictureAccentProcess"/>
    <dgm:cxn modelId="{8778E5B7-456F-4E53-A6AA-95C64EE3AEA3}" type="presParOf" srcId="{FFC402BE-9457-46B0-BB03-6AFCBC080B89}" destId="{838BDB84-6799-4160-8EA1-717097D5E9E5}" srcOrd="0" destOrd="0" presId="urn:microsoft.com/office/officeart/2008/layout/AscendingPictureAccentProcess"/>
    <dgm:cxn modelId="{C2AAC817-49AB-4271-AC78-50D7E6CB4C39}" type="presParOf" srcId="{3AA78ABF-62A9-4D9A-94A9-4799BA652B23}" destId="{B54AA8B1-C5DD-4FEB-A1BE-E0B434861464}" srcOrd="23" destOrd="0" presId="urn:microsoft.com/office/officeart/2008/layout/AscendingPictureAccentProcess"/>
    <dgm:cxn modelId="{51912063-00E5-4C2A-9781-BB78C3DC1988}" type="presParOf" srcId="{3AA78ABF-62A9-4D9A-94A9-4799BA652B23}" destId="{EF132CAA-A794-4799-8440-0BB96C3D47CF}" srcOrd="24" destOrd="0" presId="urn:microsoft.com/office/officeart/2008/layout/AscendingPictureAccentProcess"/>
    <dgm:cxn modelId="{BFE3C936-27DC-433E-B8D4-9DA2C7C4B6D6}" type="presParOf" srcId="{EF132CAA-A794-4799-8440-0BB96C3D47CF}" destId="{904266D7-9AAF-4A59-B5F1-41FBF7FABE84}" srcOrd="0" destOrd="0" presId="urn:microsoft.com/office/officeart/2008/layout/AscendingPictureAccentProcess"/>
  </dgm:cxnLst>
  <dgm:bg>
    <a:gradFill flip="none" rotWithShape="1">
      <a:gsLst>
        <a:gs pos="0">
          <a:srgbClr val="00B0F0">
            <a:tint val="66000"/>
            <a:satMod val="160000"/>
          </a:srgbClr>
        </a:gs>
        <a:gs pos="50000">
          <a:srgbClr val="00B0F0">
            <a:tint val="44500"/>
            <a:satMod val="160000"/>
          </a:srgbClr>
        </a:gs>
        <a:gs pos="100000">
          <a:srgbClr val="00B0F0">
            <a:tint val="23500"/>
            <a:satMod val="160000"/>
          </a:srgbClr>
        </a:gs>
      </a:gsLst>
      <a:lin ang="18900000" scaled="1"/>
      <a:tileRect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34262-8877-47BC-B4B6-C3F4AB6621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5C9C07-35DD-4487-B579-39A00ED2214A}" type="pres">
      <dgm:prSet presAssocID="{C2834262-8877-47BC-B4B6-C3F4AB6621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8E04E49-137D-4D02-9F6B-F1BE7996DE22}" type="presOf" srcId="{C2834262-8877-47BC-B4B6-C3F4AB6621DC}" destId="{395C9C07-35DD-4487-B579-39A00ED2214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A6240D-304F-4704-8868-F39DC19A60F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2E241B-A21C-4146-9871-80EB12929FCA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Содействие занятости населения района – 1,1 млн. рублей</a:t>
          </a:r>
        </a:p>
        <a:p>
          <a:pPr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ECC844-2329-4FCF-AD3C-A030CE6C60C7}" type="parTrans" cxnId="{3C89AD16-4F01-421A-A9CE-3C007C27EB4E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B78EF1-E440-4C7B-8C51-7A2A6BCB6B93}" type="sibTrans" cxnId="{3C89AD16-4F01-421A-A9CE-3C007C27EB4E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2A1A94-796A-4152-937E-28F17BFC559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Обеспечению безопасности граждан на территории района- 3,8 млн. рублей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F2B32B-6A1B-454D-BCF7-FDAC50174AC7}" type="parTrans" cxnId="{1F0FE88E-7624-4739-B8BB-D007E3BB8D77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B59B2F-F438-4CD6-9053-A79399809C34}" type="sibTrans" cxnId="{1F0FE88E-7624-4739-B8BB-D007E3BB8D77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361820-BAED-4C29-A743-82E3CEDAB66B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Поддержка малого и среднего предпринимательства- 1,1 млн. рублей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695194-0304-48FD-B126-E2450D60CC7D}" type="parTrans" cxnId="{AFF59D98-7880-411D-9D82-02E2FE5C7218}">
      <dgm:prSet/>
      <dgm:spPr/>
      <dgm:t>
        <a:bodyPr/>
        <a:lstStyle/>
        <a:p>
          <a:endParaRPr lang="ru-RU" sz="1800"/>
        </a:p>
      </dgm:t>
    </dgm:pt>
    <dgm:pt modelId="{A4ED5179-EF5D-4C8D-8F16-BC6F8ABA9D3E}" type="sibTrans" cxnId="{AFF59D98-7880-411D-9D82-02E2FE5C7218}">
      <dgm:prSet/>
      <dgm:spPr/>
      <dgm:t>
        <a:bodyPr/>
        <a:lstStyle/>
        <a:p>
          <a:endParaRPr lang="ru-RU" sz="1800"/>
        </a:p>
      </dgm:t>
    </dgm:pt>
    <dgm:pt modelId="{79F377C5-35EF-4CAB-9127-655027377E1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Повышение правовой грамотности СМСП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0087EE-D3E2-41BE-BDFB-8AD73B327C1B}" type="parTrans" cxnId="{2774CEAD-0FCA-49FB-9D96-8EF37E7BB77E}">
      <dgm:prSet/>
      <dgm:spPr/>
      <dgm:t>
        <a:bodyPr/>
        <a:lstStyle/>
        <a:p>
          <a:endParaRPr lang="ru-RU" sz="1800"/>
        </a:p>
      </dgm:t>
    </dgm:pt>
    <dgm:pt modelId="{B71EC6A5-A161-412B-94CA-6E8D0B49B4BC}" type="sibTrans" cxnId="{2774CEAD-0FCA-49FB-9D96-8EF37E7BB77E}">
      <dgm:prSet/>
      <dgm:spPr/>
      <dgm:t>
        <a:bodyPr/>
        <a:lstStyle/>
        <a:p>
          <a:endParaRPr lang="ru-RU" sz="1800"/>
        </a:p>
      </dgm:t>
    </dgm:pt>
    <dgm:pt modelId="{FB6EAD6B-F7F0-4718-87A1-634AD5E0D5DB}" type="pres">
      <dgm:prSet presAssocID="{3EA6240D-304F-4704-8868-F39DC19A60F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1F3BD16-9D06-41A3-BC4D-4BDF1A73A458}" type="pres">
      <dgm:prSet presAssocID="{3EA6240D-304F-4704-8868-F39DC19A60FD}" presName="Name1" presStyleCnt="0"/>
      <dgm:spPr/>
    </dgm:pt>
    <dgm:pt modelId="{9A09D649-AB7F-48CA-8835-1867C02CF72C}" type="pres">
      <dgm:prSet presAssocID="{3EA6240D-304F-4704-8868-F39DC19A60FD}" presName="cycle" presStyleCnt="0"/>
      <dgm:spPr/>
    </dgm:pt>
    <dgm:pt modelId="{7EECFC31-EDC6-416D-A114-34DA60D0060C}" type="pres">
      <dgm:prSet presAssocID="{3EA6240D-304F-4704-8868-F39DC19A60FD}" presName="srcNode" presStyleLbl="node1" presStyleIdx="0" presStyleCnt="4"/>
      <dgm:spPr/>
    </dgm:pt>
    <dgm:pt modelId="{A4CE631C-A161-4838-838D-F6C90B7BEBBF}" type="pres">
      <dgm:prSet presAssocID="{3EA6240D-304F-4704-8868-F39DC19A60FD}" presName="conn" presStyleLbl="parChTrans1D2" presStyleIdx="0" presStyleCnt="1"/>
      <dgm:spPr/>
      <dgm:t>
        <a:bodyPr/>
        <a:lstStyle/>
        <a:p>
          <a:endParaRPr lang="ru-RU"/>
        </a:p>
      </dgm:t>
    </dgm:pt>
    <dgm:pt modelId="{83484423-DC93-4ED1-9862-8386C174485D}" type="pres">
      <dgm:prSet presAssocID="{3EA6240D-304F-4704-8868-F39DC19A60FD}" presName="extraNode" presStyleLbl="node1" presStyleIdx="0" presStyleCnt="4"/>
      <dgm:spPr/>
    </dgm:pt>
    <dgm:pt modelId="{A51CD3F7-80D4-4933-9DEC-19D6C6DADC7E}" type="pres">
      <dgm:prSet presAssocID="{3EA6240D-304F-4704-8868-F39DC19A60FD}" presName="dstNode" presStyleLbl="node1" presStyleIdx="0" presStyleCnt="4"/>
      <dgm:spPr/>
    </dgm:pt>
    <dgm:pt modelId="{578899CD-BDE3-4885-8F2B-5320521271E6}" type="pres">
      <dgm:prSet presAssocID="{E52E241B-A21C-4146-9871-80EB12929FCA}" presName="text_1" presStyleLbl="node1" presStyleIdx="0" presStyleCnt="4" custScaleX="83287" custLinFactNeighborX="1560" custLinFactNeighborY="-245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9AC0E-913F-48BD-822D-F5482B0FE1DF}" type="pres">
      <dgm:prSet presAssocID="{E52E241B-A21C-4146-9871-80EB12929FCA}" presName="accent_1" presStyleCnt="0"/>
      <dgm:spPr/>
    </dgm:pt>
    <dgm:pt modelId="{34D0984F-418E-4F7B-85B5-EC5F2C230081}" type="pres">
      <dgm:prSet presAssocID="{E52E241B-A21C-4146-9871-80EB12929FCA}" presName="accentRepeatNode" presStyleLbl="solidFgAcc1" presStyleIdx="0" presStyleCnt="4" custScaleX="208755" custScaleY="106802" custLinFactNeighborX="19828" custLinFactNeighborY="-26578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662C8"/>
          </a:solidFill>
        </a:ln>
      </dgm:spPr>
      <dgm:t>
        <a:bodyPr/>
        <a:lstStyle/>
        <a:p>
          <a:endParaRPr lang="ru-RU"/>
        </a:p>
      </dgm:t>
    </dgm:pt>
    <dgm:pt modelId="{DE399361-D090-4E81-AFDD-D38D293A162C}" type="pres">
      <dgm:prSet presAssocID="{372A1A94-796A-4152-937E-28F17BFC5594}" presName="text_2" presStyleLbl="node1" presStyleIdx="1" presStyleCnt="4" custScaleX="87810" custLinFactNeighborX="-1080" custLinFactNeighborY="-303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C7039-5139-4C27-BF5B-C8A6C5A2D245}" type="pres">
      <dgm:prSet presAssocID="{372A1A94-796A-4152-937E-28F17BFC5594}" presName="accent_2" presStyleCnt="0"/>
      <dgm:spPr/>
    </dgm:pt>
    <dgm:pt modelId="{B4E67962-658C-4B8A-9F4E-1DF7B0911CD3}" type="pres">
      <dgm:prSet presAssocID="{372A1A94-796A-4152-937E-28F17BFC5594}" presName="accentRepeatNode" presStyleLbl="solidFgAcc1" presStyleIdx="1" presStyleCnt="4" custScaleX="203173" custLinFactNeighborX="-17939" custLinFactNeighborY="-21046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0662C8"/>
          </a:solidFill>
        </a:ln>
      </dgm:spPr>
    </dgm:pt>
    <dgm:pt modelId="{34880313-B289-4F4E-AB2F-9462123B0005}" type="pres">
      <dgm:prSet presAssocID="{09361820-BAED-4C29-A743-82E3CEDAB66B}" presName="text_3" presStyleLbl="node1" presStyleIdx="2" presStyleCnt="4" custScaleX="85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FCAF6-2983-4D03-984F-DDF244D05F3C}" type="pres">
      <dgm:prSet presAssocID="{09361820-BAED-4C29-A743-82E3CEDAB66B}" presName="accent_3" presStyleCnt="0"/>
      <dgm:spPr/>
    </dgm:pt>
    <dgm:pt modelId="{538EE198-3FCA-46C0-B362-BD0EDA8D520A}" type="pres">
      <dgm:prSet presAssocID="{09361820-BAED-4C29-A743-82E3CEDAB66B}" presName="accentRepeatNode" presStyleLbl="solidFgAcc1" presStyleIdx="2" presStyleCnt="4" custScaleX="209838" custScaleY="122493" custLinFactNeighborX="-17939" custLinFactNeighborY="-13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A74677C-AFF8-445D-BCB3-62EC4B96C398}" type="pres">
      <dgm:prSet presAssocID="{79F377C5-35EF-4CAB-9127-655027377E18}" presName="text_4" presStyleLbl="node1" presStyleIdx="3" presStyleCnt="4" custScaleX="85143" custLinFactNeighborX="477" custLinFactNeighborY="17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EE98D-F151-43FB-A6CC-FC452E5B38F5}" type="pres">
      <dgm:prSet presAssocID="{79F377C5-35EF-4CAB-9127-655027377E18}" presName="accent_4" presStyleCnt="0"/>
      <dgm:spPr/>
    </dgm:pt>
    <dgm:pt modelId="{B9B39840-77A6-4E35-93DB-FD68A6ADB3B3}" type="pres">
      <dgm:prSet presAssocID="{79F377C5-35EF-4CAB-9127-655027377E18}" presName="accentRepeatNode" presStyleLbl="solidFgAcc1" presStyleIdx="3" presStyleCnt="4" custScaleX="210496" custScaleY="119418" custLinFactNeighborX="6903" custLinFactNeighborY="17806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rgbClr val="0066FF"/>
          </a:solidFill>
        </a:ln>
      </dgm:spPr>
      <dgm:t>
        <a:bodyPr/>
        <a:lstStyle/>
        <a:p>
          <a:endParaRPr lang="ru-RU"/>
        </a:p>
      </dgm:t>
    </dgm:pt>
  </dgm:ptLst>
  <dgm:cxnLst>
    <dgm:cxn modelId="{E4CB1515-8871-49A3-A76C-22F5EB013286}" type="presOf" srcId="{E52E241B-A21C-4146-9871-80EB12929FCA}" destId="{578899CD-BDE3-4885-8F2B-5320521271E6}" srcOrd="0" destOrd="0" presId="urn:microsoft.com/office/officeart/2008/layout/VerticalCurvedList"/>
    <dgm:cxn modelId="{2774CEAD-0FCA-49FB-9D96-8EF37E7BB77E}" srcId="{3EA6240D-304F-4704-8868-F39DC19A60FD}" destId="{79F377C5-35EF-4CAB-9127-655027377E18}" srcOrd="3" destOrd="0" parTransId="{460087EE-D3E2-41BE-BDFB-8AD73B327C1B}" sibTransId="{B71EC6A5-A161-412B-94CA-6E8D0B49B4BC}"/>
    <dgm:cxn modelId="{3C89AD16-4F01-421A-A9CE-3C007C27EB4E}" srcId="{3EA6240D-304F-4704-8868-F39DC19A60FD}" destId="{E52E241B-A21C-4146-9871-80EB12929FCA}" srcOrd="0" destOrd="0" parTransId="{46ECC844-2329-4FCF-AD3C-A030CE6C60C7}" sibTransId="{75B78EF1-E440-4C7B-8C51-7A2A6BCB6B93}"/>
    <dgm:cxn modelId="{358CDCF2-740D-440F-A4B4-CA113868D928}" type="presOf" srcId="{3EA6240D-304F-4704-8868-F39DC19A60FD}" destId="{FB6EAD6B-F7F0-4718-87A1-634AD5E0D5DB}" srcOrd="0" destOrd="0" presId="urn:microsoft.com/office/officeart/2008/layout/VerticalCurvedList"/>
    <dgm:cxn modelId="{9EBCDA42-D0AC-4568-9EA6-2C5612E487CE}" type="presOf" srcId="{372A1A94-796A-4152-937E-28F17BFC5594}" destId="{DE399361-D090-4E81-AFDD-D38D293A162C}" srcOrd="0" destOrd="0" presId="urn:microsoft.com/office/officeart/2008/layout/VerticalCurvedList"/>
    <dgm:cxn modelId="{63FF87E2-B02E-473F-9E0A-53552DD7083E}" type="presOf" srcId="{75B78EF1-E440-4C7B-8C51-7A2A6BCB6B93}" destId="{A4CE631C-A161-4838-838D-F6C90B7BEBBF}" srcOrd="0" destOrd="0" presId="urn:microsoft.com/office/officeart/2008/layout/VerticalCurvedList"/>
    <dgm:cxn modelId="{AFF59D98-7880-411D-9D82-02E2FE5C7218}" srcId="{3EA6240D-304F-4704-8868-F39DC19A60FD}" destId="{09361820-BAED-4C29-A743-82E3CEDAB66B}" srcOrd="2" destOrd="0" parTransId="{10695194-0304-48FD-B126-E2450D60CC7D}" sibTransId="{A4ED5179-EF5D-4C8D-8F16-BC6F8ABA9D3E}"/>
    <dgm:cxn modelId="{EB029B13-463A-4D9A-9D92-047C95351711}" type="presOf" srcId="{79F377C5-35EF-4CAB-9127-655027377E18}" destId="{CA74677C-AFF8-445D-BCB3-62EC4B96C398}" srcOrd="0" destOrd="0" presId="urn:microsoft.com/office/officeart/2008/layout/VerticalCurvedList"/>
    <dgm:cxn modelId="{1F0FE88E-7624-4739-B8BB-D007E3BB8D77}" srcId="{3EA6240D-304F-4704-8868-F39DC19A60FD}" destId="{372A1A94-796A-4152-937E-28F17BFC5594}" srcOrd="1" destOrd="0" parTransId="{01F2B32B-6A1B-454D-BCF7-FDAC50174AC7}" sibTransId="{0BB59B2F-F438-4CD6-9053-A79399809C34}"/>
    <dgm:cxn modelId="{97C8CC2F-C665-4708-9FA5-5D71FC89E7FD}" type="presOf" srcId="{09361820-BAED-4C29-A743-82E3CEDAB66B}" destId="{34880313-B289-4F4E-AB2F-9462123B0005}" srcOrd="0" destOrd="0" presId="urn:microsoft.com/office/officeart/2008/layout/VerticalCurvedList"/>
    <dgm:cxn modelId="{D9B6CD99-1F65-4D8A-ADBE-1BA84E0FD9EC}" type="presParOf" srcId="{FB6EAD6B-F7F0-4718-87A1-634AD5E0D5DB}" destId="{61F3BD16-9D06-41A3-BC4D-4BDF1A73A458}" srcOrd="0" destOrd="0" presId="urn:microsoft.com/office/officeart/2008/layout/VerticalCurvedList"/>
    <dgm:cxn modelId="{DC1C7DE9-5C39-43F4-92D3-52300A154238}" type="presParOf" srcId="{61F3BD16-9D06-41A3-BC4D-4BDF1A73A458}" destId="{9A09D649-AB7F-48CA-8835-1867C02CF72C}" srcOrd="0" destOrd="0" presId="urn:microsoft.com/office/officeart/2008/layout/VerticalCurvedList"/>
    <dgm:cxn modelId="{69A0B345-9536-4D41-B56E-449B3CCA80AC}" type="presParOf" srcId="{9A09D649-AB7F-48CA-8835-1867C02CF72C}" destId="{7EECFC31-EDC6-416D-A114-34DA60D0060C}" srcOrd="0" destOrd="0" presId="urn:microsoft.com/office/officeart/2008/layout/VerticalCurvedList"/>
    <dgm:cxn modelId="{C855E478-2A5D-45D4-9C33-63A600254194}" type="presParOf" srcId="{9A09D649-AB7F-48CA-8835-1867C02CF72C}" destId="{A4CE631C-A161-4838-838D-F6C90B7BEBBF}" srcOrd="1" destOrd="0" presId="urn:microsoft.com/office/officeart/2008/layout/VerticalCurvedList"/>
    <dgm:cxn modelId="{A96A4187-EF7A-409A-A131-6B2F7637C72B}" type="presParOf" srcId="{9A09D649-AB7F-48CA-8835-1867C02CF72C}" destId="{83484423-DC93-4ED1-9862-8386C174485D}" srcOrd="2" destOrd="0" presId="urn:microsoft.com/office/officeart/2008/layout/VerticalCurvedList"/>
    <dgm:cxn modelId="{400401F0-5E22-47EC-8E3C-EA9738E64A88}" type="presParOf" srcId="{9A09D649-AB7F-48CA-8835-1867C02CF72C}" destId="{A51CD3F7-80D4-4933-9DEC-19D6C6DADC7E}" srcOrd="3" destOrd="0" presId="urn:microsoft.com/office/officeart/2008/layout/VerticalCurvedList"/>
    <dgm:cxn modelId="{9694D627-1D48-47C6-8F3E-E098D69633D4}" type="presParOf" srcId="{61F3BD16-9D06-41A3-BC4D-4BDF1A73A458}" destId="{578899CD-BDE3-4885-8F2B-5320521271E6}" srcOrd="1" destOrd="0" presId="urn:microsoft.com/office/officeart/2008/layout/VerticalCurvedList"/>
    <dgm:cxn modelId="{D62FD4FC-88B9-40CD-BB2B-65628FFEB07D}" type="presParOf" srcId="{61F3BD16-9D06-41A3-BC4D-4BDF1A73A458}" destId="{3769AC0E-913F-48BD-822D-F5482B0FE1DF}" srcOrd="2" destOrd="0" presId="urn:microsoft.com/office/officeart/2008/layout/VerticalCurvedList"/>
    <dgm:cxn modelId="{3543010F-EA8F-412F-B12C-DB6B5DC6346A}" type="presParOf" srcId="{3769AC0E-913F-48BD-822D-F5482B0FE1DF}" destId="{34D0984F-418E-4F7B-85B5-EC5F2C230081}" srcOrd="0" destOrd="0" presId="urn:microsoft.com/office/officeart/2008/layout/VerticalCurvedList"/>
    <dgm:cxn modelId="{D7C53A4D-B179-49B4-94AD-432C44B7D1B7}" type="presParOf" srcId="{61F3BD16-9D06-41A3-BC4D-4BDF1A73A458}" destId="{DE399361-D090-4E81-AFDD-D38D293A162C}" srcOrd="3" destOrd="0" presId="urn:microsoft.com/office/officeart/2008/layout/VerticalCurvedList"/>
    <dgm:cxn modelId="{F60109A1-47EB-4382-A84D-F2ACA87AE831}" type="presParOf" srcId="{61F3BD16-9D06-41A3-BC4D-4BDF1A73A458}" destId="{558C7039-5139-4C27-BF5B-C8A6C5A2D245}" srcOrd="4" destOrd="0" presId="urn:microsoft.com/office/officeart/2008/layout/VerticalCurvedList"/>
    <dgm:cxn modelId="{569B8D86-0CD6-4E28-8246-B830593010A8}" type="presParOf" srcId="{558C7039-5139-4C27-BF5B-C8A6C5A2D245}" destId="{B4E67962-658C-4B8A-9F4E-1DF7B0911CD3}" srcOrd="0" destOrd="0" presId="urn:microsoft.com/office/officeart/2008/layout/VerticalCurvedList"/>
    <dgm:cxn modelId="{4B041B59-40E1-4F73-9394-6A33F19B6880}" type="presParOf" srcId="{61F3BD16-9D06-41A3-BC4D-4BDF1A73A458}" destId="{34880313-B289-4F4E-AB2F-9462123B0005}" srcOrd="5" destOrd="0" presId="urn:microsoft.com/office/officeart/2008/layout/VerticalCurvedList"/>
    <dgm:cxn modelId="{2EE9C3B5-20ED-4B5B-82B8-8705FD761D54}" type="presParOf" srcId="{61F3BD16-9D06-41A3-BC4D-4BDF1A73A458}" destId="{318FCAF6-2983-4D03-984F-DDF244D05F3C}" srcOrd="6" destOrd="0" presId="urn:microsoft.com/office/officeart/2008/layout/VerticalCurvedList"/>
    <dgm:cxn modelId="{658C40B6-980B-4B12-9D52-6B334CA994AB}" type="presParOf" srcId="{318FCAF6-2983-4D03-984F-DDF244D05F3C}" destId="{538EE198-3FCA-46C0-B362-BD0EDA8D520A}" srcOrd="0" destOrd="0" presId="urn:microsoft.com/office/officeart/2008/layout/VerticalCurvedList"/>
    <dgm:cxn modelId="{E8F7CB47-1197-4910-825A-A385D836B0A5}" type="presParOf" srcId="{61F3BD16-9D06-41A3-BC4D-4BDF1A73A458}" destId="{CA74677C-AFF8-445D-BCB3-62EC4B96C398}" srcOrd="7" destOrd="0" presId="urn:microsoft.com/office/officeart/2008/layout/VerticalCurvedList"/>
    <dgm:cxn modelId="{A64A12AF-F02D-4B00-B0DF-5422DCC34104}" type="presParOf" srcId="{61F3BD16-9D06-41A3-BC4D-4BDF1A73A458}" destId="{0ECEE98D-F151-43FB-A6CC-FC452E5B38F5}" srcOrd="8" destOrd="0" presId="urn:microsoft.com/office/officeart/2008/layout/VerticalCurvedList"/>
    <dgm:cxn modelId="{4D71919F-E0E1-41E1-8478-11068903FC01}" type="presParOf" srcId="{0ECEE98D-F151-43FB-A6CC-FC452E5B38F5}" destId="{B9B39840-77A6-4E35-93DB-FD68A6ADB3B3}" srcOrd="0" destOrd="0" presId="urn:microsoft.com/office/officeart/2008/layout/VerticalCurvedList"/>
  </dgm:cxnLst>
  <dgm:bg>
    <a:solidFill>
      <a:schemeClr val="bg1">
        <a:lumMod val="8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95CF63-A197-465C-BDA6-7EF2342AEFD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7AA0E6-CDD1-496C-A8F9-04B2E5C6251E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CCECFF"/>
        </a:solidFill>
      </dgm:spPr>
      <dgm:t>
        <a:bodyPr/>
        <a:lstStyle/>
        <a:p>
          <a:r>
            <a: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Бюджетные кредиты </a:t>
          </a:r>
          <a:endParaRPr lang="ru-RU" sz="2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6F415E-E49D-4F5D-B764-4145E3D07AC8}" type="parTrans" cxnId="{F86CC115-14EE-4B8D-B1C9-03B6AB92382D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16C765E-6DF5-49E4-ADA9-15C8A920EEFB}" type="sibTrans" cxnId="{F86CC115-14EE-4B8D-B1C9-03B6AB92382D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78754408-09F2-434C-94F7-CD8A69D9C9E7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Александровский муниципальный район </a:t>
          </a:r>
        </a:p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3 000 млн.рублей </a:t>
          </a:r>
          <a:endParaRPr lang="ru-RU" sz="2400" b="1">
            <a:latin typeface="Times New Roman" pitchFamily="18" charset="0"/>
            <a:cs typeface="Times New Roman" pitchFamily="18" charset="0"/>
          </a:endParaRPr>
        </a:p>
      </dgm:t>
    </dgm:pt>
    <dgm:pt modelId="{0A51B564-BDBB-445F-83BA-52150384F3C4}" type="parTrans" cxnId="{DDFCC50D-EBE4-4F7A-B828-0930D5CD3CEC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70305FA3-17EF-4C75-97AC-570DD0F68CBD}" type="sibTrans" cxnId="{DDFCC50D-EBE4-4F7A-B828-0930D5CD3CEC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51D8E653-0963-4367-B2C6-8B2EDA53503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Яйвинское городское поселение </a:t>
          </a:r>
        </a:p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10 000,0 млн.рублей</a:t>
          </a:r>
          <a:endParaRPr lang="ru-RU" sz="2400" b="1">
            <a:latin typeface="Times New Roman" pitchFamily="18" charset="0"/>
            <a:cs typeface="Times New Roman" pitchFamily="18" charset="0"/>
          </a:endParaRPr>
        </a:p>
      </dgm:t>
    </dgm:pt>
    <dgm:pt modelId="{9E17FB6D-FDB7-46CB-A9A8-B82C5BB9084D}" type="parTrans" cxnId="{090C43C6-4683-44E4-9439-FA94CD77BAFD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76FE300E-EB89-46E7-90BC-D92D88841F93}" type="sibTrans" cxnId="{090C43C6-4683-44E4-9439-FA94CD77BAFD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9AC84579-D537-404A-8025-DA3D6F645B4D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Всеволодо-Вильвенское  городское поселение 717,0 млн.рублей</a:t>
          </a:r>
          <a:endParaRPr lang="ru-RU" sz="2400" b="1">
            <a:latin typeface="Times New Roman" pitchFamily="18" charset="0"/>
            <a:cs typeface="Times New Roman" pitchFamily="18" charset="0"/>
          </a:endParaRPr>
        </a:p>
      </dgm:t>
    </dgm:pt>
    <dgm:pt modelId="{E97F942B-941F-42F4-831B-014C6C255C1D}" type="parTrans" cxnId="{5C87232C-1C66-4F81-A8BB-022DADD06D50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F54AA7FF-E3A4-457E-9482-70C0EE490F0A}" type="sibTrans" cxnId="{5C87232C-1C66-4F81-A8BB-022DADD06D5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0CA04F4-8A26-4AED-974C-4BDD75AC29E9}" type="pres">
      <dgm:prSet presAssocID="{6395CF63-A197-465C-BDA6-7EF2342AEFD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39C1F1-6229-4C19-B04E-6172F1DE1ED5}" type="pres">
      <dgm:prSet presAssocID="{A37AA0E6-CDD1-496C-A8F9-04B2E5C6251E}" presName="root1" presStyleCnt="0"/>
      <dgm:spPr/>
    </dgm:pt>
    <dgm:pt modelId="{06E504E0-2B25-4559-B343-98ADD029BD7E}" type="pres">
      <dgm:prSet presAssocID="{A37AA0E6-CDD1-496C-A8F9-04B2E5C6251E}" presName="LevelOneTextNode" presStyleLbl="node0" presStyleIdx="0" presStyleCnt="1" custScaleX="200447" custLinFactNeighborX="-74660" custLinFactNeighborY="279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42F18CC9-0DAD-498E-BA2F-400B991D4D25}" type="pres">
      <dgm:prSet presAssocID="{A37AA0E6-CDD1-496C-A8F9-04B2E5C6251E}" presName="level2hierChild" presStyleCnt="0"/>
      <dgm:spPr/>
    </dgm:pt>
    <dgm:pt modelId="{514AE0ED-F351-4730-AB2B-592D0AF1B988}" type="pres">
      <dgm:prSet presAssocID="{0A51B564-BDBB-445F-83BA-52150384F3C4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DC7C740-61B2-4E02-92F3-AE7B899D9769}" type="pres">
      <dgm:prSet presAssocID="{0A51B564-BDBB-445F-83BA-52150384F3C4}" presName="connTx" presStyleLbl="parChTrans1D2" presStyleIdx="0" presStyleCnt="3"/>
      <dgm:spPr/>
      <dgm:t>
        <a:bodyPr/>
        <a:lstStyle/>
        <a:p>
          <a:endParaRPr lang="ru-RU"/>
        </a:p>
      </dgm:t>
    </dgm:pt>
    <dgm:pt modelId="{EADEA4C6-ED50-4A26-9444-17110765B05C}" type="pres">
      <dgm:prSet presAssocID="{78754408-09F2-434C-94F7-CD8A69D9C9E7}" presName="root2" presStyleCnt="0"/>
      <dgm:spPr/>
    </dgm:pt>
    <dgm:pt modelId="{AC79C8B9-CE8C-42DC-8437-70204A413B13}" type="pres">
      <dgm:prSet presAssocID="{78754408-09F2-434C-94F7-CD8A69D9C9E7}" presName="LevelTwoTextNode" presStyleLbl="node2" presStyleIdx="0" presStyleCnt="3" custScaleX="227270" custLinFactNeighborX="-424" custLinFactNeighborY="-722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243668-96B0-403D-8E55-50A2CFB05BA1}" type="pres">
      <dgm:prSet presAssocID="{78754408-09F2-434C-94F7-CD8A69D9C9E7}" presName="level3hierChild" presStyleCnt="0"/>
      <dgm:spPr/>
    </dgm:pt>
    <dgm:pt modelId="{A244174A-3185-4649-8FF3-20AAC877CC92}" type="pres">
      <dgm:prSet presAssocID="{9E17FB6D-FDB7-46CB-A9A8-B82C5BB9084D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2965B7FE-E8D8-447D-B06F-73032A143F4E}" type="pres">
      <dgm:prSet presAssocID="{9E17FB6D-FDB7-46CB-A9A8-B82C5BB9084D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E3F944C-931B-49B5-ACB3-2277125740E7}" type="pres">
      <dgm:prSet presAssocID="{51D8E653-0963-4367-B2C6-8B2EDA535038}" presName="root2" presStyleCnt="0"/>
      <dgm:spPr/>
    </dgm:pt>
    <dgm:pt modelId="{94538F3A-9024-4165-9458-E3A53EE00F2B}" type="pres">
      <dgm:prSet presAssocID="{51D8E653-0963-4367-B2C6-8B2EDA535038}" presName="LevelTwoTextNode" presStyleLbl="node2" presStyleIdx="1" presStyleCnt="3" custScaleX="227270" custLinFactNeighborX="-424" custLinFactNeighborY="40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99A491-233F-4C55-97A4-C7A42B3C3C70}" type="pres">
      <dgm:prSet presAssocID="{51D8E653-0963-4367-B2C6-8B2EDA535038}" presName="level3hierChild" presStyleCnt="0"/>
      <dgm:spPr/>
    </dgm:pt>
    <dgm:pt modelId="{9BD6D7B1-8085-4515-A41C-D8B3972F0A5F}" type="pres">
      <dgm:prSet presAssocID="{E97F942B-941F-42F4-831B-014C6C255C1D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7AE061EA-D0F5-4C43-9931-35189159DCE3}" type="pres">
      <dgm:prSet presAssocID="{E97F942B-941F-42F4-831B-014C6C255C1D}" presName="connTx" presStyleLbl="parChTrans1D2" presStyleIdx="2" presStyleCnt="3"/>
      <dgm:spPr/>
      <dgm:t>
        <a:bodyPr/>
        <a:lstStyle/>
        <a:p>
          <a:endParaRPr lang="ru-RU"/>
        </a:p>
      </dgm:t>
    </dgm:pt>
    <dgm:pt modelId="{3FA99BF3-1436-4916-BC1E-78F16A306A5D}" type="pres">
      <dgm:prSet presAssocID="{9AC84579-D537-404A-8025-DA3D6F645B4D}" presName="root2" presStyleCnt="0"/>
      <dgm:spPr/>
    </dgm:pt>
    <dgm:pt modelId="{81ADCC95-5489-4841-A5CA-D57CBCE39508}" type="pres">
      <dgm:prSet presAssocID="{9AC84579-D537-404A-8025-DA3D6F645B4D}" presName="LevelTwoTextNode" presStyleLbl="node2" presStyleIdx="2" presStyleCnt="3" custScaleX="227270" custLinFactNeighborX="-424" custLinFactNeighborY="731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714A14-725C-4513-9579-89A41608953D}" type="pres">
      <dgm:prSet presAssocID="{9AC84579-D537-404A-8025-DA3D6F645B4D}" presName="level3hierChild" presStyleCnt="0"/>
      <dgm:spPr/>
    </dgm:pt>
  </dgm:ptLst>
  <dgm:cxnLst>
    <dgm:cxn modelId="{989E1A78-5B0A-4AC5-99AD-17E86F2BC9E9}" type="presOf" srcId="{51D8E653-0963-4367-B2C6-8B2EDA535038}" destId="{94538F3A-9024-4165-9458-E3A53EE00F2B}" srcOrd="0" destOrd="0" presId="urn:microsoft.com/office/officeart/2008/layout/HorizontalMultiLevelHierarchy"/>
    <dgm:cxn modelId="{C3881979-2617-439A-95DF-3D208D199D07}" type="presOf" srcId="{78754408-09F2-434C-94F7-CD8A69D9C9E7}" destId="{AC79C8B9-CE8C-42DC-8437-70204A413B13}" srcOrd="0" destOrd="0" presId="urn:microsoft.com/office/officeart/2008/layout/HorizontalMultiLevelHierarchy"/>
    <dgm:cxn modelId="{141FA66F-F8B5-4321-AFB7-935F42CBB3C5}" type="presOf" srcId="{A37AA0E6-CDD1-496C-A8F9-04B2E5C6251E}" destId="{06E504E0-2B25-4559-B343-98ADD029BD7E}" srcOrd="0" destOrd="0" presId="urn:microsoft.com/office/officeart/2008/layout/HorizontalMultiLevelHierarchy"/>
    <dgm:cxn modelId="{798CCB2C-9663-4B78-92DC-3DBA1CF11648}" type="presOf" srcId="{9E17FB6D-FDB7-46CB-A9A8-B82C5BB9084D}" destId="{A244174A-3185-4649-8FF3-20AAC877CC92}" srcOrd="0" destOrd="0" presId="urn:microsoft.com/office/officeart/2008/layout/HorizontalMultiLevelHierarchy"/>
    <dgm:cxn modelId="{CDD835F8-6E1B-4A6C-882A-23A871CDA9CC}" type="presOf" srcId="{E97F942B-941F-42F4-831B-014C6C255C1D}" destId="{9BD6D7B1-8085-4515-A41C-D8B3972F0A5F}" srcOrd="0" destOrd="0" presId="urn:microsoft.com/office/officeart/2008/layout/HorizontalMultiLevelHierarchy"/>
    <dgm:cxn modelId="{46B654B8-FCDA-49B3-8DFC-35569F6C3999}" type="presOf" srcId="{0A51B564-BDBB-445F-83BA-52150384F3C4}" destId="{514AE0ED-F351-4730-AB2B-592D0AF1B988}" srcOrd="0" destOrd="0" presId="urn:microsoft.com/office/officeart/2008/layout/HorizontalMultiLevelHierarchy"/>
    <dgm:cxn modelId="{F86CC115-14EE-4B8D-B1C9-03B6AB92382D}" srcId="{6395CF63-A197-465C-BDA6-7EF2342AEFD9}" destId="{A37AA0E6-CDD1-496C-A8F9-04B2E5C6251E}" srcOrd="0" destOrd="0" parTransId="{6D6F415E-E49D-4F5D-B764-4145E3D07AC8}" sibTransId="{C16C765E-6DF5-49E4-ADA9-15C8A920EEFB}"/>
    <dgm:cxn modelId="{DDFCC50D-EBE4-4F7A-B828-0930D5CD3CEC}" srcId="{A37AA0E6-CDD1-496C-A8F9-04B2E5C6251E}" destId="{78754408-09F2-434C-94F7-CD8A69D9C9E7}" srcOrd="0" destOrd="0" parTransId="{0A51B564-BDBB-445F-83BA-52150384F3C4}" sibTransId="{70305FA3-17EF-4C75-97AC-570DD0F68CBD}"/>
    <dgm:cxn modelId="{F9A0246F-1DDC-44FB-A149-106DE23ECD9A}" type="presOf" srcId="{9E17FB6D-FDB7-46CB-A9A8-B82C5BB9084D}" destId="{2965B7FE-E8D8-447D-B06F-73032A143F4E}" srcOrd="1" destOrd="0" presId="urn:microsoft.com/office/officeart/2008/layout/HorizontalMultiLevelHierarchy"/>
    <dgm:cxn modelId="{FAC5666B-A3C6-4C03-ADC7-B18870947B77}" type="presOf" srcId="{E97F942B-941F-42F4-831B-014C6C255C1D}" destId="{7AE061EA-D0F5-4C43-9931-35189159DCE3}" srcOrd="1" destOrd="0" presId="urn:microsoft.com/office/officeart/2008/layout/HorizontalMultiLevelHierarchy"/>
    <dgm:cxn modelId="{C9869A9E-67B3-4D58-AC5D-0098B6DA5BC3}" type="presOf" srcId="{6395CF63-A197-465C-BDA6-7EF2342AEFD9}" destId="{20CA04F4-8A26-4AED-974C-4BDD75AC29E9}" srcOrd="0" destOrd="0" presId="urn:microsoft.com/office/officeart/2008/layout/HorizontalMultiLevelHierarchy"/>
    <dgm:cxn modelId="{A06FED08-72F7-4555-A3A0-8306AA8EF13B}" type="presOf" srcId="{9AC84579-D537-404A-8025-DA3D6F645B4D}" destId="{81ADCC95-5489-4841-A5CA-D57CBCE39508}" srcOrd="0" destOrd="0" presId="urn:microsoft.com/office/officeart/2008/layout/HorizontalMultiLevelHierarchy"/>
    <dgm:cxn modelId="{5C87232C-1C66-4F81-A8BB-022DADD06D50}" srcId="{A37AA0E6-CDD1-496C-A8F9-04B2E5C6251E}" destId="{9AC84579-D537-404A-8025-DA3D6F645B4D}" srcOrd="2" destOrd="0" parTransId="{E97F942B-941F-42F4-831B-014C6C255C1D}" sibTransId="{F54AA7FF-E3A4-457E-9482-70C0EE490F0A}"/>
    <dgm:cxn modelId="{090C43C6-4683-44E4-9439-FA94CD77BAFD}" srcId="{A37AA0E6-CDD1-496C-A8F9-04B2E5C6251E}" destId="{51D8E653-0963-4367-B2C6-8B2EDA535038}" srcOrd="1" destOrd="0" parTransId="{9E17FB6D-FDB7-46CB-A9A8-B82C5BB9084D}" sibTransId="{76FE300E-EB89-46E7-90BC-D92D88841F93}"/>
    <dgm:cxn modelId="{D874881E-3A9A-46F2-AEAA-DD106BA4DF6A}" type="presOf" srcId="{0A51B564-BDBB-445F-83BA-52150384F3C4}" destId="{CDC7C740-61B2-4E02-92F3-AE7B899D9769}" srcOrd="1" destOrd="0" presId="urn:microsoft.com/office/officeart/2008/layout/HorizontalMultiLevelHierarchy"/>
    <dgm:cxn modelId="{3D690452-809C-419D-98F9-103218A0BC91}" type="presParOf" srcId="{20CA04F4-8A26-4AED-974C-4BDD75AC29E9}" destId="{2639C1F1-6229-4C19-B04E-6172F1DE1ED5}" srcOrd="0" destOrd="0" presId="urn:microsoft.com/office/officeart/2008/layout/HorizontalMultiLevelHierarchy"/>
    <dgm:cxn modelId="{6F6A27DB-049A-4EA3-B4AC-FB36F0CBB830}" type="presParOf" srcId="{2639C1F1-6229-4C19-B04E-6172F1DE1ED5}" destId="{06E504E0-2B25-4559-B343-98ADD029BD7E}" srcOrd="0" destOrd="0" presId="urn:microsoft.com/office/officeart/2008/layout/HorizontalMultiLevelHierarchy"/>
    <dgm:cxn modelId="{D5E82563-607F-42B2-9361-E2768881CAAC}" type="presParOf" srcId="{2639C1F1-6229-4C19-B04E-6172F1DE1ED5}" destId="{42F18CC9-0DAD-498E-BA2F-400B991D4D25}" srcOrd="1" destOrd="0" presId="urn:microsoft.com/office/officeart/2008/layout/HorizontalMultiLevelHierarchy"/>
    <dgm:cxn modelId="{ECFACEC3-F36F-4545-A9B8-B9E2BD6AE7DA}" type="presParOf" srcId="{42F18CC9-0DAD-498E-BA2F-400B991D4D25}" destId="{514AE0ED-F351-4730-AB2B-592D0AF1B988}" srcOrd="0" destOrd="0" presId="urn:microsoft.com/office/officeart/2008/layout/HorizontalMultiLevelHierarchy"/>
    <dgm:cxn modelId="{C5702089-441D-4126-8A98-31641E3614A3}" type="presParOf" srcId="{514AE0ED-F351-4730-AB2B-592D0AF1B988}" destId="{CDC7C740-61B2-4E02-92F3-AE7B899D9769}" srcOrd="0" destOrd="0" presId="urn:microsoft.com/office/officeart/2008/layout/HorizontalMultiLevelHierarchy"/>
    <dgm:cxn modelId="{AF50E934-59EE-464D-A240-ED54C3ADC2F6}" type="presParOf" srcId="{42F18CC9-0DAD-498E-BA2F-400B991D4D25}" destId="{EADEA4C6-ED50-4A26-9444-17110765B05C}" srcOrd="1" destOrd="0" presId="urn:microsoft.com/office/officeart/2008/layout/HorizontalMultiLevelHierarchy"/>
    <dgm:cxn modelId="{9D521A4F-FC89-4828-986A-F1784271EDCD}" type="presParOf" srcId="{EADEA4C6-ED50-4A26-9444-17110765B05C}" destId="{AC79C8B9-CE8C-42DC-8437-70204A413B13}" srcOrd="0" destOrd="0" presId="urn:microsoft.com/office/officeart/2008/layout/HorizontalMultiLevelHierarchy"/>
    <dgm:cxn modelId="{04ABD410-31C3-47EE-AF54-493AC245BA4E}" type="presParOf" srcId="{EADEA4C6-ED50-4A26-9444-17110765B05C}" destId="{4E243668-96B0-403D-8E55-50A2CFB05BA1}" srcOrd="1" destOrd="0" presId="urn:microsoft.com/office/officeart/2008/layout/HorizontalMultiLevelHierarchy"/>
    <dgm:cxn modelId="{D054723D-19BD-4E77-BF9A-EA768411DC5B}" type="presParOf" srcId="{42F18CC9-0DAD-498E-BA2F-400B991D4D25}" destId="{A244174A-3185-4649-8FF3-20AAC877CC92}" srcOrd="2" destOrd="0" presId="urn:microsoft.com/office/officeart/2008/layout/HorizontalMultiLevelHierarchy"/>
    <dgm:cxn modelId="{12BBA7D3-000D-444E-82C5-C781055C5510}" type="presParOf" srcId="{A244174A-3185-4649-8FF3-20AAC877CC92}" destId="{2965B7FE-E8D8-447D-B06F-73032A143F4E}" srcOrd="0" destOrd="0" presId="urn:microsoft.com/office/officeart/2008/layout/HorizontalMultiLevelHierarchy"/>
    <dgm:cxn modelId="{752A0650-0B3D-450A-95F3-FFD0B3A648AD}" type="presParOf" srcId="{42F18CC9-0DAD-498E-BA2F-400B991D4D25}" destId="{4E3F944C-931B-49B5-ACB3-2277125740E7}" srcOrd="3" destOrd="0" presId="urn:microsoft.com/office/officeart/2008/layout/HorizontalMultiLevelHierarchy"/>
    <dgm:cxn modelId="{A208A500-CEA7-4B44-A9E3-8041AD973AB7}" type="presParOf" srcId="{4E3F944C-931B-49B5-ACB3-2277125740E7}" destId="{94538F3A-9024-4165-9458-E3A53EE00F2B}" srcOrd="0" destOrd="0" presId="urn:microsoft.com/office/officeart/2008/layout/HorizontalMultiLevelHierarchy"/>
    <dgm:cxn modelId="{C60EA3D4-1848-40ED-884F-3FFAD97F5438}" type="presParOf" srcId="{4E3F944C-931B-49B5-ACB3-2277125740E7}" destId="{6799A491-233F-4C55-97A4-C7A42B3C3C70}" srcOrd="1" destOrd="0" presId="urn:microsoft.com/office/officeart/2008/layout/HorizontalMultiLevelHierarchy"/>
    <dgm:cxn modelId="{68C688AD-BD66-403A-BD93-40DF84DE640A}" type="presParOf" srcId="{42F18CC9-0DAD-498E-BA2F-400B991D4D25}" destId="{9BD6D7B1-8085-4515-A41C-D8B3972F0A5F}" srcOrd="4" destOrd="0" presId="urn:microsoft.com/office/officeart/2008/layout/HorizontalMultiLevelHierarchy"/>
    <dgm:cxn modelId="{EB42E7A0-0D60-46D6-9796-9D8CCBBC1AF3}" type="presParOf" srcId="{9BD6D7B1-8085-4515-A41C-D8B3972F0A5F}" destId="{7AE061EA-D0F5-4C43-9931-35189159DCE3}" srcOrd="0" destOrd="0" presId="urn:microsoft.com/office/officeart/2008/layout/HorizontalMultiLevelHierarchy"/>
    <dgm:cxn modelId="{C3C5CD89-0B79-481E-A3F8-4B4E96ADFC12}" type="presParOf" srcId="{42F18CC9-0DAD-498E-BA2F-400B991D4D25}" destId="{3FA99BF3-1436-4916-BC1E-78F16A306A5D}" srcOrd="5" destOrd="0" presId="urn:microsoft.com/office/officeart/2008/layout/HorizontalMultiLevelHierarchy"/>
    <dgm:cxn modelId="{C93481FC-8080-4BE9-A20F-AED8E80AAF0F}" type="presParOf" srcId="{3FA99BF3-1436-4916-BC1E-78F16A306A5D}" destId="{81ADCC95-5489-4841-A5CA-D57CBCE39508}" srcOrd="0" destOrd="0" presId="urn:microsoft.com/office/officeart/2008/layout/HorizontalMultiLevelHierarchy"/>
    <dgm:cxn modelId="{CC57CD42-4214-48D6-9FEB-DE777A0E8F8F}" type="presParOf" srcId="{3FA99BF3-1436-4916-BC1E-78F16A306A5D}" destId="{AA714A14-725C-4513-9579-89A41608953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D538B-1AE9-4FD8-A87F-93C767C25DE6}">
      <dsp:nvSpPr>
        <dsp:cNvPr id="0" name=""/>
        <dsp:cNvSpPr/>
      </dsp:nvSpPr>
      <dsp:spPr>
        <a:xfrm>
          <a:off x="4045180" y="3216724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9FAB2-01F8-4AB8-8052-E3EAD851756D}">
      <dsp:nvSpPr>
        <dsp:cNvPr id="0" name=""/>
        <dsp:cNvSpPr/>
      </dsp:nvSpPr>
      <dsp:spPr>
        <a:xfrm>
          <a:off x="3945669" y="3257166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F67DF-4ACB-4EF8-8BD4-914533C55CF0}">
      <dsp:nvSpPr>
        <dsp:cNvPr id="0" name=""/>
        <dsp:cNvSpPr/>
      </dsp:nvSpPr>
      <dsp:spPr>
        <a:xfrm>
          <a:off x="3843962" y="3290598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BA0972-23BC-4437-9A37-BEAC56202B58}">
      <dsp:nvSpPr>
        <dsp:cNvPr id="0" name=""/>
        <dsp:cNvSpPr/>
      </dsp:nvSpPr>
      <dsp:spPr>
        <a:xfrm>
          <a:off x="3740684" y="3316481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6CED9-C1E5-478D-9ACA-793B83FA8DEF}">
      <dsp:nvSpPr>
        <dsp:cNvPr id="0" name=""/>
        <dsp:cNvSpPr/>
      </dsp:nvSpPr>
      <dsp:spPr>
        <a:xfrm>
          <a:off x="4588249" y="2825243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51638-315C-4F1C-B7B4-946E24E6A5DD}">
      <dsp:nvSpPr>
        <dsp:cNvPr id="0" name=""/>
        <dsp:cNvSpPr/>
      </dsp:nvSpPr>
      <dsp:spPr>
        <a:xfrm>
          <a:off x="4509456" y="290504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30185-B1C7-4E97-822D-E2C830BC6F86}">
      <dsp:nvSpPr>
        <dsp:cNvPr id="0" name=""/>
        <dsp:cNvSpPr/>
      </dsp:nvSpPr>
      <dsp:spPr>
        <a:xfrm>
          <a:off x="4914404" y="2339936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37E92-1458-4D19-B410-B202DBD11EB6}">
      <dsp:nvSpPr>
        <dsp:cNvPr id="0" name=""/>
        <dsp:cNvSpPr/>
      </dsp:nvSpPr>
      <dsp:spPr>
        <a:xfrm>
          <a:off x="5089567" y="1748670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5B2C5-554B-4230-B5A8-BBB9114F75F8}">
      <dsp:nvSpPr>
        <dsp:cNvPr id="0" name=""/>
        <dsp:cNvSpPr/>
      </dsp:nvSpPr>
      <dsp:spPr>
        <a:xfrm>
          <a:off x="5001986" y="104928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ED16E-4C73-4AF2-A8E4-51B6605735DB}">
      <dsp:nvSpPr>
        <dsp:cNvPr id="0" name=""/>
        <dsp:cNvSpPr/>
      </dsp:nvSpPr>
      <dsp:spPr>
        <a:xfrm>
          <a:off x="5067279" y="998871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595BBB-1F32-44B0-8D30-014D45B68249}">
      <dsp:nvSpPr>
        <dsp:cNvPr id="0" name=""/>
        <dsp:cNvSpPr/>
      </dsp:nvSpPr>
      <dsp:spPr>
        <a:xfrm>
          <a:off x="5132573" y="948183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A72F43-FAE7-43AE-8808-D4A2EF3FD5D0}">
      <dsp:nvSpPr>
        <dsp:cNvPr id="0" name=""/>
        <dsp:cNvSpPr/>
      </dsp:nvSpPr>
      <dsp:spPr>
        <a:xfrm>
          <a:off x="5167744" y="251712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198E7-46C3-43E3-8D01-A5CC669A66F0}">
      <dsp:nvSpPr>
        <dsp:cNvPr id="0" name=""/>
        <dsp:cNvSpPr/>
      </dsp:nvSpPr>
      <dsp:spPr>
        <a:xfrm>
          <a:off x="5263475" y="104928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359144-19D5-4B2B-93CA-7D89ADBFB011}">
      <dsp:nvSpPr>
        <dsp:cNvPr id="0" name=""/>
        <dsp:cNvSpPr/>
      </dsp:nvSpPr>
      <dsp:spPr>
        <a:xfrm>
          <a:off x="5132573" y="1054951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03464-AD75-4075-8D3D-02FB9BAD8A1D}">
      <dsp:nvSpPr>
        <dsp:cNvPr id="0" name=""/>
        <dsp:cNvSpPr/>
      </dsp:nvSpPr>
      <dsp:spPr>
        <a:xfrm>
          <a:off x="5132573" y="116171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E683E-9487-4DC3-8698-A36F3A15E261}">
      <dsp:nvSpPr>
        <dsp:cNvPr id="0" name=""/>
        <dsp:cNvSpPr/>
      </dsp:nvSpPr>
      <dsp:spPr>
        <a:xfrm>
          <a:off x="3360322" y="3796480"/>
          <a:ext cx="5593608" cy="83223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Другие вопросы в области образования- 21,8 млн. руб., исполнение 99,19%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00949" y="3837107"/>
        <a:ext cx="5512354" cy="750985"/>
      </dsp:txXfrm>
    </dsp:sp>
    <dsp:sp modelId="{A09D7143-8A73-40A5-A1EA-7BEE053C26D3}">
      <dsp:nvSpPr>
        <dsp:cNvPr id="0" name=""/>
        <dsp:cNvSpPr/>
      </dsp:nvSpPr>
      <dsp:spPr>
        <a:xfrm>
          <a:off x="1089132" y="3727533"/>
          <a:ext cx="1881959" cy="96213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D16F12FC-6FE7-4995-A5FF-D60A4DF2CA2E}">
      <dsp:nvSpPr>
        <dsp:cNvPr id="0" name=""/>
        <dsp:cNvSpPr/>
      </dsp:nvSpPr>
      <dsp:spPr>
        <a:xfrm>
          <a:off x="4211989" y="2488855"/>
          <a:ext cx="4808328" cy="883874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Дополнительное образование -  42,2 млн. руб., исполнение 96,39% 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5136" y="2532002"/>
        <a:ext cx="4722034" cy="797580"/>
      </dsp:txXfrm>
    </dsp:sp>
    <dsp:sp modelId="{3839D942-3602-4956-9807-FB99EAF30C88}">
      <dsp:nvSpPr>
        <dsp:cNvPr id="0" name=""/>
        <dsp:cNvSpPr/>
      </dsp:nvSpPr>
      <dsp:spPr>
        <a:xfrm>
          <a:off x="2373688" y="2461646"/>
          <a:ext cx="1712759" cy="102869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90C41C03-E107-470D-87F0-DCF5EA4FDBFC}">
      <dsp:nvSpPr>
        <dsp:cNvPr id="0" name=""/>
        <dsp:cNvSpPr/>
      </dsp:nvSpPr>
      <dsp:spPr>
        <a:xfrm>
          <a:off x="4386498" y="1224135"/>
          <a:ext cx="4649994" cy="90698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Общее образование – 169,8 млн. руб., исполнение 94,02%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30774" y="1268411"/>
        <a:ext cx="4561442" cy="818437"/>
      </dsp:txXfrm>
    </dsp:sp>
    <dsp:sp modelId="{90A6B934-9CF4-4C8E-975F-037516F860E0}">
      <dsp:nvSpPr>
        <dsp:cNvPr id="0" name=""/>
        <dsp:cNvSpPr/>
      </dsp:nvSpPr>
      <dsp:spPr>
        <a:xfrm>
          <a:off x="2224421" y="1195655"/>
          <a:ext cx="1815713" cy="108292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789C3-7A7D-4C49-B3E8-1CCD818A6AEF}">
      <dsp:nvSpPr>
        <dsp:cNvPr id="0" name=""/>
        <dsp:cNvSpPr/>
      </dsp:nvSpPr>
      <dsp:spPr>
        <a:xfrm>
          <a:off x="8352435" y="2520280"/>
          <a:ext cx="387862" cy="11454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4717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358027" y="2525872"/>
        <a:ext cx="376678" cy="103361"/>
      </dsp:txXfrm>
    </dsp:sp>
    <dsp:sp modelId="{838BDB84-6799-4160-8EA1-717097D5E9E5}">
      <dsp:nvSpPr>
        <dsp:cNvPr id="0" name=""/>
        <dsp:cNvSpPr/>
      </dsp:nvSpPr>
      <dsp:spPr>
        <a:xfrm>
          <a:off x="2422985" y="0"/>
          <a:ext cx="1694138" cy="104606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B54AA8B1-C5DD-4FEB-A1BE-E0B434861464}">
      <dsp:nvSpPr>
        <dsp:cNvPr id="0" name=""/>
        <dsp:cNvSpPr/>
      </dsp:nvSpPr>
      <dsp:spPr>
        <a:xfrm>
          <a:off x="4435032" y="88832"/>
          <a:ext cx="4539379" cy="779924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Дошкольное образование – 158,9 млн. руб., исполнение 94,34%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73105" y="126905"/>
        <a:ext cx="4463233" cy="703778"/>
      </dsp:txXfrm>
    </dsp:sp>
    <dsp:sp modelId="{904266D7-9AAF-4A59-B5F1-41FBF7FABE84}">
      <dsp:nvSpPr>
        <dsp:cNvPr id="0" name=""/>
        <dsp:cNvSpPr/>
      </dsp:nvSpPr>
      <dsp:spPr>
        <a:xfrm>
          <a:off x="0" y="0"/>
          <a:ext cx="73899" cy="4483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E631C-A161-4838-838D-F6C90B7BEBBF}">
      <dsp:nvSpPr>
        <dsp:cNvPr id="0" name=""/>
        <dsp:cNvSpPr/>
      </dsp:nvSpPr>
      <dsp:spPr>
        <a:xfrm>
          <a:off x="-5709314" y="-954363"/>
          <a:ext cx="7425959" cy="7425959"/>
        </a:xfrm>
        <a:prstGeom prst="blockArc">
          <a:avLst>
            <a:gd name="adj1" fmla="val 18900000"/>
            <a:gd name="adj2" fmla="val 2700000"/>
            <a:gd name="adj3" fmla="val 29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8899CD-BDE3-4885-8F2B-5320521271E6}">
      <dsp:nvSpPr>
        <dsp:cNvPr id="0" name=""/>
        <dsp:cNvSpPr/>
      </dsp:nvSpPr>
      <dsp:spPr>
        <a:xfrm>
          <a:off x="1988018" y="216020"/>
          <a:ext cx="7033099" cy="848770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73712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Содействие занятости населения района – 1,1 млн. рублей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88018" y="216020"/>
        <a:ext cx="7033099" cy="848770"/>
      </dsp:txXfrm>
    </dsp:sp>
    <dsp:sp modelId="{34D0984F-418E-4F7B-85B5-EC5F2C230081}">
      <dsp:nvSpPr>
        <dsp:cNvPr id="0" name=""/>
        <dsp:cNvSpPr/>
      </dsp:nvSpPr>
      <dsp:spPr>
        <a:xfrm>
          <a:off x="253588" y="2"/>
          <a:ext cx="2214814" cy="113313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0662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99361-D090-4E81-AFDD-D38D293A162C}">
      <dsp:nvSpPr>
        <dsp:cNvPr id="0" name=""/>
        <dsp:cNvSpPr/>
      </dsp:nvSpPr>
      <dsp:spPr>
        <a:xfrm>
          <a:off x="2036331" y="1440160"/>
          <a:ext cx="6987739" cy="84877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73712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Обеспечению безопасности граждан на территории района- 3,8 млн. рублей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6331" y="1440160"/>
        <a:ext cx="6987739" cy="848770"/>
      </dsp:txXfrm>
    </dsp:sp>
    <dsp:sp modelId="{B4E67962-658C-4B8A-9F4E-1DF7B0911CD3}">
      <dsp:nvSpPr>
        <dsp:cNvPr id="0" name=""/>
        <dsp:cNvSpPr/>
      </dsp:nvSpPr>
      <dsp:spPr>
        <a:xfrm>
          <a:off x="369125" y="1368155"/>
          <a:ext cx="2155591" cy="106096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0662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880313-B289-4F4E-AB2F-9462123B0005}">
      <dsp:nvSpPr>
        <dsp:cNvPr id="0" name=""/>
        <dsp:cNvSpPr/>
      </dsp:nvSpPr>
      <dsp:spPr>
        <a:xfrm>
          <a:off x="2211163" y="2970919"/>
          <a:ext cx="6809962" cy="848770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73712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Поддержка малого и среднего предпринимательства- 1,1 млн. рублей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11163" y="2970919"/>
        <a:ext cx="6809962" cy="848770"/>
      </dsp:txXfrm>
    </dsp:sp>
    <dsp:sp modelId="{538EE198-3FCA-46C0-B362-BD0EDA8D520A}">
      <dsp:nvSpPr>
        <dsp:cNvPr id="0" name=""/>
        <dsp:cNvSpPr/>
      </dsp:nvSpPr>
      <dsp:spPr>
        <a:xfrm>
          <a:off x="333768" y="2731708"/>
          <a:ext cx="2226305" cy="129960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4677C-AFF8-445D-BCB3-62EC4B96C398}">
      <dsp:nvSpPr>
        <dsp:cNvPr id="0" name=""/>
        <dsp:cNvSpPr/>
      </dsp:nvSpPr>
      <dsp:spPr>
        <a:xfrm>
          <a:off x="1818201" y="4392491"/>
          <a:ext cx="7189828" cy="84877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73712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Повышение правовой грамотности СМСП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18201" y="4392491"/>
        <a:ext cx="7189828" cy="848770"/>
      </dsp:txXfrm>
    </dsp:sp>
    <dsp:sp modelId="{B9B39840-77A6-4E35-93DB-FD68A6ADB3B3}">
      <dsp:nvSpPr>
        <dsp:cNvPr id="0" name=""/>
        <dsp:cNvSpPr/>
      </dsp:nvSpPr>
      <dsp:spPr>
        <a:xfrm>
          <a:off x="107223" y="4224106"/>
          <a:ext cx="2233286" cy="126698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rgbClr val="0066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6D7B1-8085-4515-A41C-D8B3972F0A5F}">
      <dsp:nvSpPr>
        <dsp:cNvPr id="0" name=""/>
        <dsp:cNvSpPr/>
      </dsp:nvSpPr>
      <dsp:spPr>
        <a:xfrm>
          <a:off x="1695696" y="2280674"/>
          <a:ext cx="549259" cy="1663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4629" y="0"/>
              </a:lnTo>
              <a:lnTo>
                <a:pt x="274629" y="1663808"/>
              </a:lnTo>
              <a:lnTo>
                <a:pt x="549259" y="1663808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kern="1200">
            <a:latin typeface="Times New Roman" pitchFamily="18" charset="0"/>
            <a:cs typeface="Times New Roman" pitchFamily="18" charset="0"/>
          </a:endParaRPr>
        </a:p>
      </dsp:txBody>
      <dsp:txXfrm>
        <a:off x="1926523" y="3068775"/>
        <a:ext cx="87606" cy="87606"/>
      </dsp:txXfrm>
    </dsp:sp>
    <dsp:sp modelId="{A244174A-3185-4649-8FF3-20AAC877CC92}">
      <dsp:nvSpPr>
        <dsp:cNvPr id="0" name=""/>
        <dsp:cNvSpPr/>
      </dsp:nvSpPr>
      <dsp:spPr>
        <a:xfrm>
          <a:off x="1695696" y="2234954"/>
          <a:ext cx="5492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4629" y="45720"/>
              </a:lnTo>
              <a:lnTo>
                <a:pt x="274629" y="67677"/>
              </a:lnTo>
              <a:lnTo>
                <a:pt x="549259" y="67677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1956584" y="2266931"/>
        <a:ext cx="27484" cy="27484"/>
      </dsp:txXfrm>
    </dsp:sp>
    <dsp:sp modelId="{514AE0ED-F351-4730-AB2B-592D0AF1B988}">
      <dsp:nvSpPr>
        <dsp:cNvPr id="0" name=""/>
        <dsp:cNvSpPr/>
      </dsp:nvSpPr>
      <dsp:spPr>
        <a:xfrm>
          <a:off x="1695696" y="599964"/>
          <a:ext cx="549259" cy="1680709"/>
        </a:xfrm>
        <a:custGeom>
          <a:avLst/>
          <a:gdLst/>
          <a:ahLst/>
          <a:cxnLst/>
          <a:rect l="0" t="0" r="0" b="0"/>
          <a:pathLst>
            <a:path>
              <a:moveTo>
                <a:pt x="0" y="1680709"/>
              </a:moveTo>
              <a:lnTo>
                <a:pt x="274629" y="1680709"/>
              </a:lnTo>
              <a:lnTo>
                <a:pt x="274629" y="0"/>
              </a:lnTo>
              <a:lnTo>
                <a:pt x="549259" y="0"/>
              </a:lnTo>
            </a:path>
          </a:pathLst>
        </a:custGeom>
        <a:noFill/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kern="1200">
            <a:latin typeface="Times New Roman" pitchFamily="18" charset="0"/>
            <a:cs typeface="Times New Roman" pitchFamily="18" charset="0"/>
          </a:endParaRPr>
        </a:p>
      </dsp:txBody>
      <dsp:txXfrm>
        <a:off x="1926122" y="1396114"/>
        <a:ext cx="88409" cy="88409"/>
      </dsp:txXfrm>
    </dsp:sp>
    <dsp:sp modelId="{06E504E0-2B25-4559-B343-98ADD029BD7E}">
      <dsp:nvSpPr>
        <dsp:cNvPr id="0" name=""/>
        <dsp:cNvSpPr/>
      </dsp:nvSpPr>
      <dsp:spPr>
        <a:xfrm rot="16200000">
          <a:off x="-1378355" y="1432825"/>
          <a:ext cx="4452408" cy="1695696"/>
        </a:xfrm>
        <a:prstGeom prst="ellipse">
          <a:avLst/>
        </a:prstGeom>
        <a:solidFill>
          <a:srgbClr val="CCECFF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Бюджетные кредиты </a:t>
          </a:r>
          <a:endParaRPr lang="ru-RU" sz="28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-726315" y="1681154"/>
        <a:ext cx="3148328" cy="1199038"/>
      </dsp:txXfrm>
    </dsp:sp>
    <dsp:sp modelId="{AC79C8B9-CE8C-42DC-8437-70204A413B13}">
      <dsp:nvSpPr>
        <dsp:cNvPr id="0" name=""/>
        <dsp:cNvSpPr/>
      </dsp:nvSpPr>
      <dsp:spPr>
        <a:xfrm>
          <a:off x="2244956" y="176985"/>
          <a:ext cx="6306153" cy="845957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Александровский муниципальный район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3 000 млн.рублей </a:t>
          </a:r>
          <a:endParaRPr lang="ru-RU" sz="2400" b="1" kern="1200">
            <a:latin typeface="Times New Roman" pitchFamily="18" charset="0"/>
            <a:cs typeface="Times New Roman" pitchFamily="18" charset="0"/>
          </a:endParaRPr>
        </a:p>
      </dsp:txBody>
      <dsp:txXfrm>
        <a:off x="2244956" y="176985"/>
        <a:ext cx="6306153" cy="845957"/>
      </dsp:txXfrm>
    </dsp:sp>
    <dsp:sp modelId="{94538F3A-9024-4165-9458-E3A53EE00F2B}">
      <dsp:nvSpPr>
        <dsp:cNvPr id="0" name=""/>
        <dsp:cNvSpPr/>
      </dsp:nvSpPr>
      <dsp:spPr>
        <a:xfrm>
          <a:off x="2244956" y="1879652"/>
          <a:ext cx="6306153" cy="845957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Яйвинское городское поселение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10 000,0 млн.рублей</a:t>
          </a:r>
          <a:endParaRPr lang="ru-RU" sz="2400" b="1" kern="1200">
            <a:latin typeface="Times New Roman" pitchFamily="18" charset="0"/>
            <a:cs typeface="Times New Roman" pitchFamily="18" charset="0"/>
          </a:endParaRPr>
        </a:p>
      </dsp:txBody>
      <dsp:txXfrm>
        <a:off x="2244956" y="1879652"/>
        <a:ext cx="6306153" cy="845957"/>
      </dsp:txXfrm>
    </dsp:sp>
    <dsp:sp modelId="{81ADCC95-5489-4841-A5CA-D57CBCE39508}">
      <dsp:nvSpPr>
        <dsp:cNvPr id="0" name=""/>
        <dsp:cNvSpPr/>
      </dsp:nvSpPr>
      <dsp:spPr>
        <a:xfrm>
          <a:off x="2244956" y="3521504"/>
          <a:ext cx="6306153" cy="845957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Всеволодо-Вильвенское  городское поселение 717,0 млн.рублей</a:t>
          </a:r>
          <a:endParaRPr lang="ru-RU" sz="2400" b="1" kern="1200">
            <a:latin typeface="Times New Roman" pitchFamily="18" charset="0"/>
            <a:cs typeface="Times New Roman" pitchFamily="18" charset="0"/>
          </a:endParaRPr>
        </a:p>
      </dsp:txBody>
      <dsp:txXfrm>
        <a:off x="2244956" y="3521504"/>
        <a:ext cx="6306153" cy="845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0.34149</cdr:x>
      <cdr:y>0.87346</cdr:y>
    </cdr:from>
    <cdr:to>
      <cdr:x>0.56067</cdr:x>
      <cdr:y>0.95565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95056" y="4591421"/>
          <a:ext cx="1152128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2017 г.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0.58904</cdr:x>
      <cdr:y>0.87078</cdr:y>
    </cdr:from>
    <cdr:to>
      <cdr:x>0.83398</cdr:x>
      <cdr:y>0.95298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96344" y="4577352"/>
          <a:ext cx="128753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2018 г.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0.23288</cdr:x>
      <cdr:y>0.11174</cdr:y>
    </cdr:from>
    <cdr:to>
      <cdr:x>0.48288</cdr:x>
      <cdr:y>0.19178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24136" y="587357"/>
          <a:ext cx="1314146" cy="4207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70 787,9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0.68953</cdr:x>
      <cdr:y>0.26027</cdr:y>
    </cdr:from>
    <cdr:to>
      <cdr:x>0.93482</cdr:x>
      <cdr:y>0.34516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24576" y="1368152"/>
          <a:ext cx="1289375" cy="4462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58 052,4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0.56266</cdr:x>
      <cdr:y>0.06237</cdr:y>
    </cdr:from>
    <cdr:to>
      <cdr:x>0.85677</cdr:x>
      <cdr:y>0.1506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7666" y="327875"/>
          <a:ext cx="1546014" cy="463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2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12 735,5</a:t>
          </a:r>
          <a:endParaRPr lang="ru-RU" sz="24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0.28415</cdr:x>
      <cdr:y>0.86676</cdr:y>
    </cdr:from>
    <cdr:to>
      <cdr:x>0.54886</cdr:x>
      <cdr:y>0.955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1905" y="4743423"/>
          <a:ext cx="1324622" cy="482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2017 г.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0.54758</cdr:x>
      <cdr:y>0.86676</cdr:y>
    </cdr:from>
    <cdr:to>
      <cdr:x>0.78168</cdr:x>
      <cdr:y>0.955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40131" y="4743423"/>
          <a:ext cx="1171436" cy="482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2018 г.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0.14025</cdr:x>
      <cdr:y>0.08727</cdr:y>
    </cdr:from>
    <cdr:to>
      <cdr:x>0.39025</cdr:x>
      <cdr:y>0.16622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01825" y="477592"/>
          <a:ext cx="1251012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7 235,8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0.61512</cdr:x>
      <cdr:y>0.33925</cdr:y>
    </cdr:from>
    <cdr:to>
      <cdr:x>0.89348</cdr:x>
      <cdr:y>0.41288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78089" y="1856574"/>
          <a:ext cx="1392928" cy="402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5 749,2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0.55756</cdr:x>
      <cdr:y>0.06413</cdr:y>
    </cdr:from>
    <cdr:to>
      <cdr:x>0.85167</cdr:x>
      <cdr:y>0.15236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90057" y="350935"/>
          <a:ext cx="1471741" cy="482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2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1 486,6</a:t>
          </a:r>
          <a:endParaRPr lang="ru-RU" sz="24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0.3233</cdr:x>
      <cdr:y>0.48553</cdr:y>
    </cdr:from>
    <cdr:to>
      <cdr:x>0.70473</cdr:x>
      <cdr:y>0.57245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89236" y="3359102"/>
          <a:ext cx="1403052" cy="601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8 732,1</a:t>
          </a:r>
          <a:endParaRPr lang="ru-RU" sz="3200" b="1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0.51775</cdr:x>
      <cdr:y>0.65572</cdr:y>
    </cdr:from>
    <cdr:to>
      <cdr:x>0.86134</cdr:x>
      <cdr:y>0.71816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4504" y="4536504"/>
          <a:ext cx="126384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8 230,9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0.23625</cdr:x>
      <cdr:y>0.30398</cdr:y>
    </cdr:from>
    <cdr:to>
      <cdr:x>0.49074</cdr:x>
      <cdr:y>0.36416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9014" y="2107800"/>
          <a:ext cx="936116" cy="417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587,7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0.54823</cdr:x>
      <cdr:y>0.65238</cdr:y>
    </cdr:from>
    <cdr:to>
      <cdr:x>0.9006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6621" y="4523582"/>
          <a:ext cx="129614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6 869,1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0.31177</cdr:y>
    </cdr:from>
    <cdr:to>
      <cdr:x>0.16975</cdr:x>
      <cdr:y>0.37804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5108662" y="2161805"/>
          <a:ext cx="624404" cy="459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2,6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0.31332</cdr:x>
      <cdr:y>0.48258</cdr:y>
    </cdr:from>
    <cdr:to>
      <cdr:x>0.72442</cdr:x>
      <cdr:y>0.55892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152525" y="3346180"/>
          <a:ext cx="1512168" cy="529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7 459,4</a:t>
          </a:r>
          <a:endParaRPr lang="ru-RU" sz="3200" b="1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0.12397</cdr:x>
      <cdr:y>0.79001</cdr:y>
    </cdr:from>
    <cdr:to>
      <cdr:x>0.27273</cdr:x>
      <cdr:y>0.86963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80120" y="3960440"/>
          <a:ext cx="1296144" cy="399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2017 г</a:t>
          </a:r>
          <a:r>
            <a: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0.27273</cdr:x>
      <cdr:y>0.79001</cdr:y>
    </cdr:from>
    <cdr:to>
      <cdr:x>0.40496</cdr:x>
      <cdr:y>0.86182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76264" y="3960440"/>
          <a:ext cx="115212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2018 г</a:t>
          </a:r>
          <a:r>
            <a: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0.61157</cdr:x>
      <cdr:y>0.79001</cdr:y>
    </cdr:from>
    <cdr:to>
      <cdr:x>0.7438</cdr:x>
      <cdr:y>0.89944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28592" y="3960440"/>
          <a:ext cx="1152128" cy="548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2017 г.</a:t>
          </a:r>
          <a:endParaRPr lang="ru-RU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0.29752</cdr:x>
      <cdr:y>0.05745</cdr:y>
    </cdr:from>
    <cdr:to>
      <cdr:x>0.47107</cdr:x>
      <cdr:y>0.14364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2288" y="288032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10 538,8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0.01716</cdr:x>
      <cdr:y>0.13991</cdr:y>
    </cdr:from>
    <cdr:to>
      <cdr:x>0.14315</cdr:x>
      <cdr:y>0.20919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56879" y="792088"/>
          <a:ext cx="1152128" cy="392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33 795,4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0.29278</cdr:x>
      <cdr:y>0.33071</cdr:y>
    </cdr:from>
    <cdr:to>
      <cdr:x>0.43327</cdr:x>
      <cdr:y>0.39096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677159" y="1872208"/>
          <a:ext cx="1284640" cy="3410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8 165,8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0.58662</cdr:x>
      <cdr:y>0.53103</cdr:y>
    </cdr:from>
    <cdr:to>
      <cdr:x>0.72339</cdr:x>
      <cdr:y>0.60216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364088" y="3230446"/>
          <a:ext cx="1250625" cy="432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22 140,2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0.80712</cdr:x>
      <cdr:y>0.59781</cdr:y>
    </cdr:from>
    <cdr:to>
      <cdr:x>0.91195</cdr:x>
      <cdr:y>0.65939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380312" y="3384376"/>
          <a:ext cx="958518" cy="3485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603,4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0.05653</cdr:x>
      <cdr:y>0.19079</cdr:y>
    </cdr:from>
    <cdr:to>
      <cdr:x>0.16678</cdr:x>
      <cdr:y>0.28549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516919" y="1080120"/>
          <a:ext cx="1008112" cy="53609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0.31888</cdr:x>
      <cdr:y>0.3943</cdr:y>
    </cdr:from>
    <cdr:to>
      <cdr:x>0.42125</cdr:x>
      <cdr:y>0.47804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2915816" y="2232248"/>
          <a:ext cx="936104" cy="474076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0.5684</cdr:x>
      <cdr:y>0.59781</cdr:y>
    </cdr:from>
    <cdr:to>
      <cdr:x>0.66537</cdr:x>
      <cdr:y>0.67307</cdr:y>
    </cdr:to>
    <cdr:cxnSp macro="">
      <cdr:nvCxnSpPr>
        <cdr:cNvPr id="15" name="Прямая со стрелкой 14"/>
        <cdr:cNvCxnSpPr/>
      </cdr:nvCxnSpPr>
      <cdr:spPr>
        <a:xfrm xmlns:a="http://schemas.openxmlformats.org/drawingml/2006/main">
          <a:off x="5197439" y="3384376"/>
          <a:ext cx="886729" cy="42604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0.815</cdr:x>
      <cdr:y>0.68685</cdr:y>
    </cdr:from>
    <cdr:to>
      <cdr:x>0.90678</cdr:x>
      <cdr:y>0.73181</cdr:y>
    </cdr:to>
    <cdr:cxnSp macro="">
      <cdr:nvCxnSpPr>
        <cdr:cNvPr id="17" name="Прямая со стрелкой 16"/>
        <cdr:cNvCxnSpPr/>
      </cdr:nvCxnSpPr>
      <cdr:spPr>
        <a:xfrm xmlns:a="http://schemas.openxmlformats.org/drawingml/2006/main" flipV="1">
          <a:off x="7452320" y="3888432"/>
          <a:ext cx="839299" cy="25451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0.11955</cdr:x>
      <cdr:y>0.14158</cdr:y>
    </cdr:from>
    <cdr:to>
      <cdr:x>0.23014</cdr:x>
      <cdr:y>0.22486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080331" y="730157"/>
          <a:ext cx="999372" cy="4295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smtClean="0">
              <a:latin typeface="Times New Roman" pitchFamily="18" charset="0"/>
              <a:cs typeface="Times New Roman" pitchFamily="18" charset="0"/>
            </a:rPr>
            <a:t>+ 1,5</a:t>
          </a:r>
          <a:endParaRPr lang="ru-RU" sz="1800" b="1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0.3147</cdr:x>
      <cdr:y>0.08378</cdr:y>
    </cdr:from>
    <cdr:to>
      <cdr:x>0.4253</cdr:x>
      <cdr:y>0.16706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843808" y="432048"/>
          <a:ext cx="999372" cy="4295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smtClean="0">
              <a:latin typeface="Times New Roman" pitchFamily="18" charset="0"/>
              <a:cs typeface="Times New Roman" pitchFamily="18" charset="0"/>
            </a:rPr>
            <a:t>+ 1,3</a:t>
          </a:r>
          <a:endParaRPr lang="ru-RU" sz="1800" b="1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0.53782</cdr:x>
      <cdr:y>0.05585</cdr:y>
    </cdr:from>
    <cdr:to>
      <cdr:x>0.64842</cdr:x>
      <cdr:y>0.13914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860032" y="288032"/>
          <a:ext cx="999372" cy="4295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smtClean="0">
              <a:latin typeface="Times New Roman" pitchFamily="18" charset="0"/>
              <a:cs typeface="Times New Roman" pitchFamily="18" charset="0"/>
            </a:rPr>
            <a:t>-) 1,8</a:t>
          </a:r>
          <a:endParaRPr lang="ru-RU" sz="1800" b="1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0.73704</cdr:x>
      <cdr:y>0.51662</cdr:y>
    </cdr:from>
    <cdr:to>
      <cdr:x>0.84763</cdr:x>
      <cdr:y>0.5999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660232" y="2664296"/>
          <a:ext cx="999372" cy="4295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smtClean="0">
              <a:latin typeface="Times New Roman" pitchFamily="18" charset="0"/>
              <a:cs typeface="Times New Roman" pitchFamily="18" charset="0"/>
            </a:rPr>
            <a:t>-) 0,4</a:t>
          </a:r>
          <a:endParaRPr lang="ru-RU" sz="1800" b="1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0.32267</cdr:x>
      <cdr:y>0.18097</cdr:y>
    </cdr:from>
    <cdr:to>
      <cdr:x>0.38642</cdr:x>
      <cdr:y>0.25078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2915816" y="933298"/>
          <a:ext cx="576064" cy="36004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0.58563</cdr:x>
      <cdr:y>0.15359</cdr:y>
    </cdr:from>
    <cdr:to>
      <cdr:x>0.63345</cdr:x>
      <cdr:y>0.2234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>
          <a:off x="5292080" y="792088"/>
          <a:ext cx="432048" cy="36004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0.77688</cdr:x>
      <cdr:y>0.61436</cdr:y>
    </cdr:from>
    <cdr:to>
      <cdr:x>0.84063</cdr:x>
      <cdr:y>0.65624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>
          <a:off x="7020272" y="3168352"/>
          <a:ext cx="576064" cy="21602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0.45155</cdr:x>
      <cdr:y>0.03175</cdr:y>
    </cdr:from>
    <cdr:to>
      <cdr:x>0.60237</cdr:x>
      <cdr:y>0.11653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128991" y="144018"/>
          <a:ext cx="1379113" cy="38455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-)1 578,7</a:t>
          </a:r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50388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E9F1BFD-495C-4DAB-9F51-284E308B6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569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6701CC2-706D-43C1-9A6C-603DE71578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41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6125"/>
            <a:ext cx="4975225" cy="3730625"/>
          </a:xfrm>
          <a:ln/>
        </p:spPr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/>
              <a:t>	</a:t>
            </a:r>
            <a:endParaRPr lang="ru-RU" sz="1000" smtClean="0"/>
          </a:p>
          <a:p>
            <a:pPr eaLnBrk="1" hangingPunct="1">
              <a:lnSpc>
                <a:spcPct val="80000"/>
              </a:lnSpc>
            </a:pPr>
            <a:endParaRPr lang="ru-RU" sz="10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95725" y="9477375"/>
            <a:ext cx="294798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69" tIns="46284" rIns="92569" bIns="46284" anchor="b"/>
          <a:lstStyle>
            <a:lvl1pPr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391631E1-7B11-4287-AFB5-7DFE20BB9846}" type="slidenum">
              <a:rPr lang="ru-RU" sz="12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pPr algn="r" eaLnBrk="1" hangingPunct="1"/>
              <a:t>19</a:t>
            </a:fld>
            <a:endParaRPr lang="ru-RU" sz="12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81050"/>
            <a:ext cx="4903787" cy="367823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4468813"/>
            <a:ext cx="6070600" cy="54784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defRPr/>
            </a:pPr>
            <a:endParaRPr lang="ru-RU" i="1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1388" y="746125"/>
            <a:ext cx="4975225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4664" y="4690807"/>
            <a:ext cx="6220804" cy="5045250"/>
          </a:xfrm>
        </p:spPr>
        <p:txBody>
          <a:bodyPr/>
          <a:lstStyle/>
          <a:p>
            <a:pPr algn="just" defTabSz="918599">
              <a:lnSpc>
                <a:spcPts val="1507"/>
              </a:lnSpc>
              <a:defRPr/>
            </a:pP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BE6F4-6B06-4D52-83DA-2C445DD4FA4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538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1ABA3-7A20-4C5A-A864-C66BC788E0EF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1FBE0-B227-4066-B9EE-57DE59CFB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0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3887-F2CE-4975-9B25-EB95FF7AA53C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A661A-CB41-4C58-A470-009951959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28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E545C-E12F-4AFE-B89E-B3705772CDA9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30E22-1CAA-4266-827C-1DDBD89C5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46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D63B-30A4-4057-9EA7-98720CAF4346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61A84-8467-4494-8DC8-EABAF17423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90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C03A7-0D56-41D3-ACFC-A64F9BE40451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494B3-1023-450E-A327-C418CF8BE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1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3390D-3191-45C8-85D9-56835631C148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91DB-4B13-4EE7-9643-A37017ABD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5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B8CA1-4448-4D73-B5FD-EFC36A8B5E1E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4DF8-8B4F-45EE-8173-47BEFD78A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54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42A73-1128-496C-BFC1-B6EF61ED0D33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B5024-9F35-492C-AE38-2015BDFC7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501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E379E-E83B-4380-B9C7-100419AF6022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3244F-E74E-4134-9EB7-F60324CF4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36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CC78A-A6B9-43BD-9B75-CB23B0466268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24C2D-4D27-45DB-8CA8-FDCBB0C5D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40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77858-9781-495A-8E54-AD7C6C1CA443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75443-5339-4662-9FF9-F95FA6E9D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55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4DEAB-212D-4D60-845A-DD461D671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947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2"/>
          <p:cNvSpPr/>
          <p:nvPr/>
        </p:nvSpPr>
        <p:spPr>
          <a:xfrm>
            <a:off x="7712091" y="3136901"/>
            <a:ext cx="911225" cy="2074864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446088" y="3055939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541338" y="4559309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539754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4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74E99-1C5B-46BC-B9C0-D2B994D93A58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rgbClr val="93A299">
                    <a:lumMod val="50000"/>
                  </a:srgbClr>
                </a:solidFill>
              </a:defRPr>
            </a:lvl1pPr>
          </a:lstStyle>
          <a:p>
            <a:pPr>
              <a:defRPr/>
            </a:pPr>
            <a:fld id="{B1DE0318-C715-47C8-852B-FAFE7011C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78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3598C-6F35-446C-898F-9D4D5982DC51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4660D-4842-4B4C-A266-A89729EDE5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545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568325" y="3048001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676275" y="454184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40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4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C25DB-082B-432E-901B-79EB38CF0233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4A820-E849-4CC0-BE7C-004DFA7BB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395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B98D-19A1-4A62-B431-F03EE194430B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BFFF8-25A7-4A65-8A16-EF7A67EF13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52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41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4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722441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438404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88816-876E-4ADA-A017-F751D88F9279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9E023-0AB5-4141-8E4B-D7BFE5C48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904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96E68-03C9-4ECE-AC22-24975B2C84A8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48FF1-2685-46CF-BC7F-A7B2A099D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755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7223B-BC5E-41F6-8F61-5EC877989D43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0DBC-F228-404A-9DCB-BB95D0E17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97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676275" y="164307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5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E4C66-FF74-47D2-B24F-100B546AA827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3323E-2149-4D3E-A4FA-9F02E0971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848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762000" y="5029209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604839" y="5075242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41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9"/>
            <a:ext cx="7244736" cy="4017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1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09FE7-5F7F-4916-9A44-5EA1F695C32F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785BE-3079-445B-BF0D-B3729BE3B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222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268DD-4330-4C3E-9574-BCFB229943C0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168F-078B-4D69-B7C9-9F9F6712A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397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954853" y="350838"/>
            <a:ext cx="1673225" cy="5876926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82" y="395435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192F1-F070-401D-9CE4-22D399962EF2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57BF-C817-45A7-8F69-6CDB23311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960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71104-F71A-431D-AA8F-7BFCF9A89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684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AD4FB-CF4E-437D-9F5A-12F82F841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879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2"/>
          <p:cNvSpPr/>
          <p:nvPr/>
        </p:nvSpPr>
        <p:spPr>
          <a:xfrm>
            <a:off x="7712091" y="3136901"/>
            <a:ext cx="911225" cy="2074864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446088" y="3055939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541338" y="4559309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539754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4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7FEC9-C7A7-47A0-8681-4C30433D4CA4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rgbClr val="93A299">
                    <a:lumMod val="50000"/>
                  </a:srgbClr>
                </a:solidFill>
              </a:defRPr>
            </a:lvl1pPr>
          </a:lstStyle>
          <a:p>
            <a:pPr>
              <a:defRPr/>
            </a:pPr>
            <a:fld id="{6D539A31-A13B-40E1-9DF3-925197770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996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48A2A-35D2-46D6-A236-ADD0D45D8B1A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3FFD4-ACAD-4E92-B56C-EF2F41044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64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568325" y="3048001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676275" y="454184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40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4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521-47DB-414E-A07A-B5614FD51B4C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86DB6-939F-4C4A-8D2E-CFE885D9A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928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3DB96-E2CE-4C9E-ACFB-3EF372AFC321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56BDF-D55F-4A5F-B008-7724BCEF1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574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41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4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722441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438404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26A1E-1695-46CC-A35C-DCD72EE6DF35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A7CF0-B1A7-41C0-B018-C057ABA85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5690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719F3-1E3E-440D-818F-0DC751F8474A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41EF5-DD01-4F9A-9D3A-C806B269E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6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C088D-54B2-4332-9ECD-A7FE5FD156BD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5B37-A738-473C-86A3-92AD0B195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281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676275" y="164307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5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818CE-43E8-4EB6-914A-BD9E76F2D88F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496F3-187F-41EC-A3A0-7684224DD5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8370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762000" y="5029209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604839" y="5075242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41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9"/>
            <a:ext cx="7244736" cy="4017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1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3424-C213-43EF-858B-7834E24169FE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9DDEF-D912-4373-989D-3D395483CA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57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3A282-0B94-4450-8162-3E6C5AB810BD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9448-7EDD-4E13-83B3-A38B4C824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300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954853" y="350838"/>
            <a:ext cx="1673225" cy="5876926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82" y="395435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EBA58-4B48-4B9E-A37F-2552466F5A93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D315B-47B1-43FC-B9B2-059CE0691D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369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B6A62-C38F-45C3-A9AB-37A7BF448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257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CC1ED-7C31-4E48-B49F-6E8842327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67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59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699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2547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193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683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2746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5826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588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50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4629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45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217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89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9687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38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5995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5656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368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219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695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392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474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0870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832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146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651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6221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83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563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3790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969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105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41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771DB7-635D-4E8B-AF4C-1A5D97913D07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51F300-53C3-4DF0-AE7D-D775AE161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83" r:id="rId1"/>
    <p:sldLayoutId id="2147489284" r:id="rId2"/>
    <p:sldLayoutId id="2147489285" r:id="rId3"/>
    <p:sldLayoutId id="2147489286" r:id="rId4"/>
    <p:sldLayoutId id="2147489287" r:id="rId5"/>
    <p:sldLayoutId id="2147489288" r:id="rId6"/>
    <p:sldLayoutId id="2147489289" r:id="rId7"/>
    <p:sldLayoutId id="2147489290" r:id="rId8"/>
    <p:sldLayoutId id="2147489291" r:id="rId9"/>
    <p:sldLayoutId id="2147489292" r:id="rId10"/>
    <p:sldLayoutId id="2147489293" r:id="rId11"/>
    <p:sldLayoutId id="214748930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D6893979-7C27-413C-B52B-B03811B4B28E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B505A934-80E2-4DCF-B55A-D8B5189B01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063" y="373066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06" r:id="rId1"/>
    <p:sldLayoutId id="2147489294" r:id="rId2"/>
    <p:sldLayoutId id="2147489307" r:id="rId3"/>
    <p:sldLayoutId id="2147489295" r:id="rId4"/>
    <p:sldLayoutId id="2147489296" r:id="rId5"/>
    <p:sldLayoutId id="2147489297" r:id="rId6"/>
    <p:sldLayoutId id="2147489308" r:id="rId7"/>
    <p:sldLayoutId id="2147489309" r:id="rId8"/>
    <p:sldLayoutId id="2147489310" r:id="rId9"/>
    <p:sldLayoutId id="2147489298" r:id="rId10"/>
    <p:sldLayoutId id="2147489311" r:id="rId11"/>
    <p:sldLayoutId id="2147489312" r:id="rId12"/>
    <p:sldLayoutId id="21474893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9BF6E323-8F2B-4D84-A6E9-508D33F65BB1}" type="datetime1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80270BEF-3B8C-41D5-AB2B-7A8A112CB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063" y="373066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14" r:id="rId1"/>
    <p:sldLayoutId id="2147489299" r:id="rId2"/>
    <p:sldLayoutId id="2147489315" r:id="rId3"/>
    <p:sldLayoutId id="2147489300" r:id="rId4"/>
    <p:sldLayoutId id="2147489301" r:id="rId5"/>
    <p:sldLayoutId id="2147489302" r:id="rId6"/>
    <p:sldLayoutId id="2147489316" r:id="rId7"/>
    <p:sldLayoutId id="2147489317" r:id="rId8"/>
    <p:sldLayoutId id="2147489318" r:id="rId9"/>
    <p:sldLayoutId id="2147489303" r:id="rId10"/>
    <p:sldLayoutId id="2147489319" r:id="rId11"/>
    <p:sldLayoutId id="2147489320" r:id="rId12"/>
    <p:sldLayoutId id="214748932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06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23" r:id="rId1"/>
    <p:sldLayoutId id="2147489324" r:id="rId2"/>
    <p:sldLayoutId id="2147489325" r:id="rId3"/>
    <p:sldLayoutId id="2147489326" r:id="rId4"/>
    <p:sldLayoutId id="2147489327" r:id="rId5"/>
    <p:sldLayoutId id="2147489328" r:id="rId6"/>
    <p:sldLayoutId id="2147489329" r:id="rId7"/>
    <p:sldLayoutId id="2147489330" r:id="rId8"/>
    <p:sldLayoutId id="2147489331" r:id="rId9"/>
    <p:sldLayoutId id="2147489332" r:id="rId10"/>
    <p:sldLayoutId id="21474893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14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35" r:id="rId1"/>
    <p:sldLayoutId id="2147489336" r:id="rId2"/>
    <p:sldLayoutId id="2147489337" r:id="rId3"/>
    <p:sldLayoutId id="2147489338" r:id="rId4"/>
    <p:sldLayoutId id="2147489339" r:id="rId5"/>
    <p:sldLayoutId id="2147489340" r:id="rId6"/>
    <p:sldLayoutId id="2147489341" r:id="rId7"/>
    <p:sldLayoutId id="2147489342" r:id="rId8"/>
    <p:sldLayoutId id="2147489343" r:id="rId9"/>
    <p:sldLayoutId id="2147489344" r:id="rId10"/>
    <p:sldLayoutId id="21474893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3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47" r:id="rId1"/>
    <p:sldLayoutId id="2147489348" r:id="rId2"/>
    <p:sldLayoutId id="2147489349" r:id="rId3"/>
    <p:sldLayoutId id="2147489350" r:id="rId4"/>
    <p:sldLayoutId id="2147489351" r:id="rId5"/>
    <p:sldLayoutId id="2147489352" r:id="rId6"/>
    <p:sldLayoutId id="2147489353" r:id="rId7"/>
    <p:sldLayoutId id="2147489354" r:id="rId8"/>
    <p:sldLayoutId id="2147489355" r:id="rId9"/>
    <p:sldLayoutId id="2147489356" r:id="rId10"/>
    <p:sldLayoutId id="21474893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http://cs624724.vk.me/v624724336/24f32/Q9jKx6yb7m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/>
          <a:p>
            <a:pPr>
              <a:defRPr/>
            </a:pPr>
            <a:fld id="{7AAB638A-31AD-4841-91F9-8C6E35293850}" type="slidenum">
              <a:rPr lang="ru-RU">
                <a:solidFill>
                  <a:srgbClr val="898989"/>
                </a:solidFill>
                <a:latin typeface="+mn-lt"/>
              </a:rPr>
              <a:pPr>
                <a:defRPr/>
              </a:pPr>
              <a:t>1</a:t>
            </a:fld>
            <a:endParaRPr lang="ru-RU">
              <a:solidFill>
                <a:srgbClr val="898989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7223" y="2643166"/>
            <a:ext cx="8784976" cy="2204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defRPr/>
            </a:pP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ОТЧЕТ </a:t>
            </a:r>
            <a:b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ОБ ИСПОЛНЕНИИ БЮДЖЕТА АЛЕКСАНДРОВСКОГО МУНИЦИПАЛЬНОГО РАЙОНА ЗА </a:t>
            </a:r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2018 </a:t>
            </a: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5013179"/>
            <a:ext cx="7920880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Докладчик –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заместитель главы администрации района, начальник финансового управления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Times New Roman" pitchFamily="18" charset="0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З.А. Коноплева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8FF531A-5C2C-4C6E-85CD-15290F4C4CFE}" type="slidenum">
              <a:rPr lang="ru-RU" sz="1200" smtClean="0">
                <a:solidFill>
                  <a:schemeClr val="tx2"/>
                </a:solidFill>
              </a:rPr>
              <a:pPr eaLnBrk="1" hangingPunct="1"/>
              <a:t>2</a:t>
            </a:fld>
            <a:endParaRPr lang="ru-RU" sz="1200" smtClean="0">
              <a:solidFill>
                <a:schemeClr val="tx2"/>
              </a:solidFill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17"/>
          <p:cNvSpPr txBox="1">
            <a:spLocks noGrp="1"/>
          </p:cNvSpPr>
          <p:nvPr/>
        </p:nvSpPr>
        <p:spPr>
          <a:xfrm>
            <a:off x="7924800" y="635636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4ECF4D18-37E3-4303-9DE6-DAF2ABED71A6}" type="slidenum">
              <a:rPr lang="ru-RU" sz="1200">
                <a:solidFill>
                  <a:schemeClr val="tx2">
                    <a:shade val="90000"/>
                  </a:schemeClr>
                </a:solidFill>
              </a:rPr>
              <a:pPr algn="r">
                <a:defRPr/>
              </a:pPr>
              <a:t>2</a:t>
            </a:fld>
            <a:endParaRPr lang="ru-RU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6629" name="Нижний колонтитул 4"/>
          <p:cNvSpPr txBox="1">
            <a:spLocks noGrp="1"/>
          </p:cNvSpPr>
          <p:nvPr/>
        </p:nvSpPr>
        <p:spPr bwMode="auto">
          <a:xfrm>
            <a:off x="2771784" y="5516572"/>
            <a:ext cx="33131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0" name="Номер слайда 5"/>
          <p:cNvSpPr txBox="1">
            <a:spLocks noGrp="1"/>
          </p:cNvSpPr>
          <p:nvPr/>
        </p:nvSpPr>
        <p:spPr bwMode="auto">
          <a:xfrm>
            <a:off x="7924800" y="635636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endParaRPr lang="ru-RU" sz="1200">
              <a:solidFill>
                <a:srgbClr val="045C75"/>
              </a:solidFill>
            </a:endParaRP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755650" y="1285874"/>
            <a:ext cx="78168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2813"/>
            <a:r>
              <a:rPr lang="ru-RU" sz="4800" b="1" dirty="0">
                <a:solidFill>
                  <a:srgbClr val="000000"/>
                </a:solidFill>
                <a:latin typeface="Times New Roman" pitchFamily="18" charset="0"/>
              </a:rPr>
              <a:t>Доходная часть бюджета Александровского муниципального района за </a:t>
            </a:r>
            <a:r>
              <a:rPr lang="ru-RU" sz="4800" b="1" dirty="0" smtClean="0">
                <a:solidFill>
                  <a:srgbClr val="000000"/>
                </a:solidFill>
                <a:latin typeface="Times New Roman" pitchFamily="18" charset="0"/>
              </a:rPr>
              <a:t>2018 </a:t>
            </a:r>
            <a:r>
              <a:rPr lang="ru-RU" sz="48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72" y="18158"/>
            <a:ext cx="9072000" cy="1124744"/>
          </a:xfrm>
          <a:solidFill>
            <a:schemeClr val="accent3">
              <a:lumMod val="40000"/>
              <a:lumOff val="60000"/>
            </a:schemeClr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ДОХОДЫ БЮДЖЕТА АЛЕКСАНДРОВСКОГО МУНИЦИПАЛЬНОГО РАЙОНА </a:t>
            </a:r>
          </a:p>
        </p:txBody>
      </p:sp>
      <p:graphicFrame>
        <p:nvGraphicFramePr>
          <p:cNvPr id="31806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365125"/>
              </p:ext>
            </p:extLst>
          </p:nvPr>
        </p:nvGraphicFramePr>
        <p:xfrm>
          <a:off x="107503" y="1340771"/>
          <a:ext cx="8893498" cy="517022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2169"/>
                <a:gridCol w="1296144"/>
                <a:gridCol w="1512168"/>
                <a:gridCol w="1181753"/>
                <a:gridCol w="1059844"/>
                <a:gridCol w="1358803"/>
                <a:gridCol w="972617"/>
              </a:tblGrid>
              <a:tr h="373414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дохода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2017 год,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7" marR="9143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7" marR="9143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5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19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Уточнен-ный план, тыс. рублей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Испол-нение, %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Отклоне-ние к 2017 году, тыс. рублей</a:t>
                      </a: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Удель-ный вес, %</a:t>
                      </a: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427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неналого-вые доходы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112 630,2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95 970,3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97 716,4</a:t>
                      </a:r>
                      <a:endParaRPr lang="ru-RU" sz="1800" b="1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101,82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14 913,8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427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Безвозмезд-ные поступ-ления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526 624,0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567 302,4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552 022,6</a:t>
                      </a:r>
                      <a:endParaRPr lang="ru-RU" sz="1800" b="1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97,31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25 398,6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921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бюджета –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639 254,2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663 272,7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649</a:t>
                      </a:r>
                      <a:r>
                        <a:rPr lang="ru-RU" sz="1800" b="1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739,0</a:t>
                      </a:r>
                      <a:endParaRPr lang="ru-RU" sz="1800" b="1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mtClean="0">
                          <a:latin typeface="Times New Roman" pitchFamily="18" charset="0"/>
                          <a:cs typeface="Times New Roman" pitchFamily="18" charset="0"/>
                        </a:rPr>
                        <a:t>97,96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10 484,8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16483038"/>
              </p:ext>
            </p:extLst>
          </p:nvPr>
        </p:nvGraphicFramePr>
        <p:xfrm>
          <a:off x="95964" y="855599"/>
          <a:ext cx="4680518" cy="541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009"/>
            <a:ext cx="8926960" cy="126841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</a:t>
            </a: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доходов </a:t>
            </a:r>
            <a:r>
              <a:rPr lang="ru-RU" sz="2400" b="1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0093" y="1268760"/>
            <a:ext cx="4664387" cy="9000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Налог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доходы физических 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лиц – 58 052,4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26229" y="4868760"/>
            <a:ext cx="4678488" cy="90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Прочие доходы –  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14 813,1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55976" y="2168760"/>
            <a:ext cx="4678488" cy="900000"/>
          </a:xfrm>
          <a:prstGeom prst="rect">
            <a:avLst/>
          </a:prstGeom>
          <a:solidFill>
            <a:srgbClr val="CC99F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Налоги на совокупный доход – 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7 459,4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рублей 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41937" y="3068760"/>
            <a:ext cx="4678488" cy="900000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Транспортный налог –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10 538,8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26229" y="3968760"/>
            <a:ext cx="4678488" cy="900000"/>
          </a:xfrm>
          <a:prstGeom prst="rect">
            <a:avLst/>
          </a:prstGeom>
          <a:solidFill>
            <a:srgbClr val="66CCF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Аренда земли и имущества – 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6 852,7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pic>
        <p:nvPicPr>
          <p:cNvPr id="1026" name="Picture 2" descr="C:\Users\Толокнова\Desktop\ground-transportation-fil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54" y="3232560"/>
            <a:ext cx="572400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Толокнова\Desktop\Calculate-Payment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99" y="2341351"/>
            <a:ext cx="573595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Толокнова\Desktop\tax_paid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039" y="1433221"/>
            <a:ext cx="571078" cy="57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Толокнова\Desktop\14_-Give_Plant-_farming__nature_garden_agriculture-5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54" y="4132560"/>
            <a:ext cx="572400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Толокнова\Desktop\1dc276b5eb21e984aaaf1a8b220c08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223" y="5032560"/>
            <a:ext cx="621156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6464" y="5877272"/>
            <a:ext cx="8928000" cy="86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Фактические поступления налоговых и неналоговых доходов в 2018 году – 97 716,4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0"/>
            <a:ext cx="8928992" cy="1143000"/>
          </a:xfrm>
          <a:solidFill>
            <a:srgbClr val="FFCC99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 НА  ДОХОДЫ  ФИЗИЧЕСКИХ  ЛИЦ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3825525884"/>
              </p:ext>
            </p:extLst>
          </p:nvPr>
        </p:nvGraphicFramePr>
        <p:xfrm>
          <a:off x="-612576" y="1268762"/>
          <a:ext cx="525658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Стрелка вниз 6"/>
          <p:cNvSpPr/>
          <p:nvPr/>
        </p:nvSpPr>
        <p:spPr>
          <a:xfrm rot="19587430">
            <a:off x="2589989" y="2021608"/>
            <a:ext cx="151867" cy="97009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44008" y="1196752"/>
            <a:ext cx="4392488" cy="51125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Крупные налогоплательщики: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организации района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ООО «Ураллес»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 «Яйвинская ГРЭС» ПАО «Юнипро» 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АО «Березниковский содовый завод»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Ависма филиал ПАО «Корпорация ВСМПО-Ависма»</a:t>
            </a:r>
          </a:p>
        </p:txBody>
      </p:sp>
    </p:spTree>
    <p:extLst>
      <p:ext uri="{BB962C8B-B14F-4D97-AF65-F5344CB8AC3E}">
        <p14:creationId xmlns:p14="http://schemas.microsoft.com/office/powerpoint/2010/main" val="19570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Горизонтальный свиток 9"/>
          <p:cNvSpPr/>
          <p:nvPr/>
        </p:nvSpPr>
        <p:spPr>
          <a:xfrm>
            <a:off x="4932040" y="1484787"/>
            <a:ext cx="3964984" cy="309634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Задолженность по арендной плате за земельные участки на 01.01.2019 г. –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21,1 млн.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0"/>
            <a:ext cx="8928992" cy="1143000"/>
          </a:xfrm>
          <a:solidFill>
            <a:srgbClr val="CCE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аренды земельных участков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459818069"/>
              </p:ext>
            </p:extLst>
          </p:nvPr>
        </p:nvGraphicFramePr>
        <p:xfrm>
          <a:off x="-162273" y="1133853"/>
          <a:ext cx="500404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Стрелка вниз 6"/>
          <p:cNvSpPr/>
          <p:nvPr/>
        </p:nvSpPr>
        <p:spPr>
          <a:xfrm rot="19587430">
            <a:off x="2666611" y="1720103"/>
            <a:ext cx="177727" cy="122284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2"/>
            <a:ext cx="9154696" cy="1124744"/>
          </a:xfrm>
          <a:solidFill>
            <a:schemeClr val="accent6">
              <a:lumMod val="40000"/>
              <a:lumOff val="60000"/>
            </a:schemeClr>
          </a:solidFill>
          <a:effectLst/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НАЛОГИ НА СОВОКУПНЫЙ ДОХОД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ТЫС. РУБЛЕЙ)</a:t>
            </a:r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533024"/>
              </p:ext>
            </p:extLst>
          </p:nvPr>
        </p:nvGraphicFramePr>
        <p:xfrm>
          <a:off x="474688" y="-96132"/>
          <a:ext cx="3678400" cy="691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4772268"/>
              </p:ext>
            </p:extLst>
          </p:nvPr>
        </p:nvGraphicFramePr>
        <p:xfrm>
          <a:off x="5108662" y="-109080"/>
          <a:ext cx="3678400" cy="693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8" name="Прямоугольник 8197"/>
          <p:cNvSpPr>
            <a:spLocks noChangeAspect="1"/>
          </p:cNvSpPr>
          <p:nvPr/>
        </p:nvSpPr>
        <p:spPr>
          <a:xfrm>
            <a:off x="107520" y="5441638"/>
            <a:ext cx="216000" cy="216000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7187" name="TextBox 8198"/>
          <p:cNvSpPr txBox="1">
            <a:spLocks noChangeArrowheads="1"/>
          </p:cNvSpPr>
          <p:nvPr/>
        </p:nvSpPr>
        <p:spPr bwMode="auto">
          <a:xfrm>
            <a:off x="383537" y="5394774"/>
            <a:ext cx="20397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Единый налог на вмененный доход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3" name="Прямоугольник 8202"/>
          <p:cNvSpPr>
            <a:spLocks noChangeAspect="1"/>
          </p:cNvSpPr>
          <p:nvPr/>
        </p:nvSpPr>
        <p:spPr>
          <a:xfrm>
            <a:off x="6011996" y="5394769"/>
            <a:ext cx="216000" cy="216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7191" name="TextBox 8203"/>
          <p:cNvSpPr txBox="1">
            <a:spLocks noChangeArrowheads="1"/>
          </p:cNvSpPr>
          <p:nvPr/>
        </p:nvSpPr>
        <p:spPr bwMode="auto">
          <a:xfrm>
            <a:off x="6301659" y="5333514"/>
            <a:ext cx="285574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Единый сельскохозяйственный налог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9" name="Прямоугольник 8208"/>
          <p:cNvSpPr>
            <a:spLocks noChangeAspect="1"/>
          </p:cNvSpPr>
          <p:nvPr/>
        </p:nvSpPr>
        <p:spPr>
          <a:xfrm>
            <a:off x="2869164" y="5394769"/>
            <a:ext cx="216000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7203" name="TextBox 8209"/>
          <p:cNvSpPr txBox="1">
            <a:spLocks noChangeArrowheads="1"/>
          </p:cNvSpPr>
          <p:nvPr/>
        </p:nvSpPr>
        <p:spPr bwMode="auto">
          <a:xfrm>
            <a:off x="3198377" y="5333523"/>
            <a:ext cx="280861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Налог, взимаемый в связи с применением патентной системы налогообложения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1916841"/>
            <a:ext cx="10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486,7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5520" y="2260379"/>
            <a:ext cx="863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14,5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Штриховая стрелка вправо 16"/>
          <p:cNvSpPr/>
          <p:nvPr/>
        </p:nvSpPr>
        <p:spPr>
          <a:xfrm rot="2152298">
            <a:off x="3361825" y="2078278"/>
            <a:ext cx="1800200" cy="138793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829088" y="133317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1 272,7</a:t>
            </a: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0175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ТРАНСПОРТНЫЙ   НАЛОГ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ТЫС. РУБЛЕЙ)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92863552"/>
              </p:ext>
            </p:extLst>
          </p:nvPr>
        </p:nvGraphicFramePr>
        <p:xfrm>
          <a:off x="107504" y="1644712"/>
          <a:ext cx="8712968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669073" y="559106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2018 г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743159">
            <a:off x="6584544" y="4043286"/>
            <a:ext cx="1160969" cy="20215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9839224">
            <a:off x="1299529" y="2427813"/>
            <a:ext cx="1224136" cy="18948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7504" y="2643286"/>
            <a:ext cx="144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10 004,9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5007" y="1678349"/>
            <a:ext cx="1224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+ 533,9</a:t>
            </a: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8064" y="345881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6 767,2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48264" y="4071587"/>
            <a:ext cx="118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5 930,4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9915" y="3403552"/>
            <a:ext cx="1323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- 836,8</a:t>
            </a: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56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>
            <a:spLocks/>
          </p:cNvSpPr>
          <p:nvPr/>
        </p:nvSpPr>
        <p:spPr>
          <a:xfrm>
            <a:off x="3275856" y="2007703"/>
            <a:ext cx="2700000" cy="270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Иные доходные источники в 2018 году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379623" y="260648"/>
            <a:ext cx="3600000" cy="1296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Платные услуги и компенсации затрат 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3 614,6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136" name="Скругленный прямоугольник 91135"/>
          <p:cNvSpPr/>
          <p:nvPr/>
        </p:nvSpPr>
        <p:spPr>
          <a:xfrm>
            <a:off x="5733874" y="5517232"/>
            <a:ext cx="32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137" name="Скругленный прямоугольник 91136"/>
          <p:cNvSpPr/>
          <p:nvPr/>
        </p:nvSpPr>
        <p:spPr>
          <a:xfrm>
            <a:off x="179512" y="260648"/>
            <a:ext cx="32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141" name="Скругленный прямоугольник 91140"/>
          <p:cNvSpPr/>
          <p:nvPr/>
        </p:nvSpPr>
        <p:spPr>
          <a:xfrm>
            <a:off x="179512" y="5543371"/>
            <a:ext cx="32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086737" y="1982440"/>
            <a:ext cx="2892886" cy="1296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Госпошлина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3 876,8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086737" y="3645024"/>
            <a:ext cx="2880000" cy="129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293,7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79623" y="5374267"/>
            <a:ext cx="3600000" cy="1296000"/>
          </a:xfrm>
          <a:prstGeom prst="round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Продажа имущества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земли 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502,5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59035" y="260648"/>
            <a:ext cx="3600000" cy="129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3 839,4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99988" y="2316913"/>
            <a:ext cx="2880000" cy="12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2 091,6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59035" y="4372225"/>
            <a:ext cx="3600000" cy="23330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Плата за негативное воздействие на окружающую среду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594,5 тыс. рублей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143" name="Прямая со стрелкой 91142"/>
          <p:cNvCxnSpPr/>
          <p:nvPr/>
        </p:nvCxnSpPr>
        <p:spPr>
          <a:xfrm flipV="1">
            <a:off x="4860032" y="1196753"/>
            <a:ext cx="432048" cy="810952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50" name="Прямая со стрелкой 91149"/>
          <p:cNvCxnSpPr/>
          <p:nvPr/>
        </p:nvCxnSpPr>
        <p:spPr>
          <a:xfrm>
            <a:off x="4927167" y="4739997"/>
            <a:ext cx="452456" cy="876980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1" name="Прямая со стрелкой 91160"/>
          <p:cNvCxnSpPr/>
          <p:nvPr/>
        </p:nvCxnSpPr>
        <p:spPr>
          <a:xfrm flipV="1">
            <a:off x="5799427" y="2492896"/>
            <a:ext cx="287313" cy="176834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3" name="Прямая со стрелкой 91162"/>
          <p:cNvCxnSpPr/>
          <p:nvPr/>
        </p:nvCxnSpPr>
        <p:spPr>
          <a:xfrm>
            <a:off x="5682177" y="4164505"/>
            <a:ext cx="404560" cy="207710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5" name="Прямая со стрелкой 91164"/>
          <p:cNvCxnSpPr/>
          <p:nvPr/>
        </p:nvCxnSpPr>
        <p:spPr>
          <a:xfrm flipH="1">
            <a:off x="3733616" y="4707712"/>
            <a:ext cx="571330" cy="805547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7" name="Прямая со стрелкой 91166"/>
          <p:cNvCxnSpPr/>
          <p:nvPr/>
        </p:nvCxnSpPr>
        <p:spPr>
          <a:xfrm flipH="1" flipV="1">
            <a:off x="3780014" y="1196753"/>
            <a:ext cx="524932" cy="810952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79988" y="2856901"/>
            <a:ext cx="339524" cy="0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0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86390805"/>
              </p:ext>
            </p:extLst>
          </p:nvPr>
        </p:nvGraphicFramePr>
        <p:xfrm>
          <a:off x="0" y="1196752"/>
          <a:ext cx="9166633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80000" cy="1268759"/>
          </a:xfrm>
          <a:solidFill>
            <a:srgbClr val="CCECFF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  поступления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(тыс. рублей)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http://zolochiv.net/wp-content/uploads/2016/12/budzet-720x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050"/>
            <a:ext cx="9318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785814" y="1772816"/>
            <a:ext cx="79216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12813">
              <a:defRPr/>
            </a:pPr>
            <a:r>
              <a:rPr lang="ru-RU" sz="48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Расходная часть бюджета Александровского муниципального района </a:t>
            </a:r>
          </a:p>
          <a:p>
            <a:pPr algn="ctr" defTabSz="912813">
              <a:defRPr/>
            </a:pPr>
            <a:r>
              <a:rPr lang="ru-RU" sz="48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за </a:t>
            </a:r>
            <a:r>
              <a:rPr lang="ru-RU" sz="4800" b="1" spc="50" dirty="0" smtClean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2018 </a:t>
            </a:r>
            <a:r>
              <a:rPr lang="ru-RU" sz="48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Александровского </a:t>
            </a:r>
            <a:br>
              <a:rPr lang="ru-RU" sz="2800" b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</a:t>
            </a:r>
            <a:endParaRPr lang="ru-RU" sz="2800" dirty="0"/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1821791"/>
              </p:ext>
            </p:extLst>
          </p:nvPr>
        </p:nvGraphicFramePr>
        <p:xfrm>
          <a:off x="107950" y="1341438"/>
          <a:ext cx="903605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ятиугольник 6"/>
          <p:cNvSpPr/>
          <p:nvPr/>
        </p:nvSpPr>
        <p:spPr>
          <a:xfrm>
            <a:off x="107950" y="5949950"/>
            <a:ext cx="8928100" cy="90805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571,5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91,5% составили программно-целевые расходы;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53,2 млн. рублей или 8,5% составили непрограммные расходы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3"/>
          <p:cNvSpPr>
            <a:spLocks noGrp="1"/>
          </p:cNvSpPr>
          <p:nvPr>
            <p:ph type="title"/>
          </p:nvPr>
        </p:nvSpPr>
        <p:spPr>
          <a:xfrm>
            <a:off x="-71514" y="169187"/>
            <a:ext cx="9215514" cy="830997"/>
          </a:xfr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системы образования Александровского муниципального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района – 392,7 млн. рублей</a:t>
            </a:r>
          </a:p>
        </p:txBody>
      </p:sp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248720"/>
              </p:ext>
            </p:extLst>
          </p:nvPr>
        </p:nvGraphicFramePr>
        <p:xfrm>
          <a:off x="35990" y="1268760"/>
          <a:ext cx="910801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ыноска со стрелкой вправо 5"/>
          <p:cNvSpPr/>
          <p:nvPr/>
        </p:nvSpPr>
        <p:spPr>
          <a:xfrm>
            <a:off x="295463" y="1412776"/>
            <a:ext cx="2044289" cy="1080120"/>
          </a:xfrm>
          <a:prstGeom prst="rightArrowCallout">
            <a:avLst>
              <a:gd name="adj1" fmla="val 24998"/>
              <a:gd name="adj2" fmla="val 25000"/>
              <a:gd name="adj3" fmla="val 25000"/>
              <a:gd name="adj4" fmla="val 75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детских садов -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1 696 детей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279891" y="2636915"/>
            <a:ext cx="1800225" cy="1008112"/>
          </a:xfrm>
          <a:prstGeom prst="rightArrowCallout">
            <a:avLst>
              <a:gd name="adj1" fmla="val 24998"/>
              <a:gd name="adj2" fmla="val 25000"/>
              <a:gd name="adj3" fmla="val 25000"/>
              <a:gd name="adj4" fmla="val 75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школ -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3 306 ученика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222032" y="3789041"/>
            <a:ext cx="1973705" cy="1224136"/>
          </a:xfrm>
          <a:prstGeom prst="rightArrowCallout">
            <a:avLst>
              <a:gd name="adj1" fmla="val 24998"/>
              <a:gd name="adj2" fmla="val 25000"/>
              <a:gd name="adj3" fmla="val 25000"/>
              <a:gd name="adj4" fmla="val 75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учреждений 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561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5990" y="6165316"/>
            <a:ext cx="9036496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11-ти  образовательных учреждениях произведены ремонтные работы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сумму 13,8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ECFF">
            <a:alpha val="9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244124024"/>
              </p:ext>
            </p:extLst>
          </p:nvPr>
        </p:nvGraphicFramePr>
        <p:xfrm>
          <a:off x="395536" y="1124747"/>
          <a:ext cx="8748464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ds44.detkin-club.ru/images/news/ik5dqk0s0_5c46da0d18cc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646" y="1484787"/>
            <a:ext cx="343183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Социальная политика и поддержка жителей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708118" y="1484787"/>
            <a:ext cx="4752528" cy="2232248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44,9 млн.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4,7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 - районный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40,2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 - краевой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федеральный бюджет)</a:t>
            </a:r>
          </a:p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08118" y="4077072"/>
            <a:ext cx="7824322" cy="24568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- предоставление мер социальной поддержки отдельных категорий граждан;</a:t>
            </a:r>
          </a:p>
          <a:p>
            <a:pPr marL="342900" indent="-342900" algn="just">
              <a:buFontTx/>
              <a:buChar char="-"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обеспечение жильем детей-сирот;</a:t>
            </a:r>
          </a:p>
          <a:p>
            <a:pPr marL="342900" indent="-342900" algn="just">
              <a:buFontTx/>
              <a:buChar char="-"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улучшение жилищных условий молодых семей;</a:t>
            </a:r>
          </a:p>
          <a:p>
            <a:pPr marL="342900" indent="-342900" algn="just">
              <a:buFontTx/>
              <a:buChar char="-"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улучшение жилищных условий ветеранов ВОВ, инвалидов, реабилитированных лиц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467544" y="416158"/>
            <a:ext cx="8346468" cy="14041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Финансирование дорожно-транспортной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инфраструктуры -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31,3 млн. рублей</a:t>
            </a:r>
          </a:p>
          <a:p>
            <a:pPr algn="ctr"/>
            <a:endParaRPr lang="ru-RU" dirty="0"/>
          </a:p>
        </p:txBody>
      </p:sp>
      <p:pic>
        <p:nvPicPr>
          <p:cNvPr id="12" name="Picture 9" descr="C:\Users\elenar\Desktop\sp_9913_remont_doro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229" y="4509121"/>
            <a:ext cx="2365375" cy="191293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Блок-схема: альтернативный процесс 12"/>
          <p:cNvSpPr/>
          <p:nvPr/>
        </p:nvSpPr>
        <p:spPr>
          <a:xfrm>
            <a:off x="3419872" y="2276873"/>
            <a:ext cx="5394140" cy="1872208"/>
          </a:xfrm>
          <a:prstGeom prst="flowChartAlternateProcess">
            <a:avLst/>
          </a:prstGeom>
          <a:solidFill>
            <a:srgbClr val="FFCC99"/>
          </a:solidFill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Субсидирование перевозчиков, обслуживающих социально-значимые 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маршруты – 3 833,0 тыс.рублей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778" y="2276873"/>
            <a:ext cx="23408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11778" y="2276873"/>
            <a:ext cx="2365375" cy="1872208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90000"/>
                      </a14:imgEffect>
                      <a14:imgEffect>
                        <a14:brightnessContrast bright="5000" contrast="-29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557428" y="4477751"/>
            <a:ext cx="5256584" cy="1872208"/>
          </a:xfrm>
          <a:prstGeom prst="flowChartAlternateProcess">
            <a:avLst/>
          </a:prstGeom>
          <a:solidFill>
            <a:srgbClr val="FFCC99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Расходы муниципального дорожного 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фонда – 27 498,1 тыс.рублей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9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/>
          <p:cNvSpPr/>
          <p:nvPr/>
        </p:nvSpPr>
        <p:spPr>
          <a:xfrm>
            <a:off x="919163" y="537368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"/>
            <a:ext cx="9144000" cy="1341438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CCFF33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отраслей национальной экономики, национальной безопасности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6,0  млн. рублей.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153049679"/>
              </p:ext>
            </p:extLst>
          </p:nvPr>
        </p:nvGraphicFramePr>
        <p:xfrm>
          <a:off x="0" y="1340771"/>
          <a:ext cx="9144000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868144" y="332661"/>
            <a:ext cx="3207666" cy="2448272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Скругленная прямоугольная выноска 15"/>
          <p:cNvSpPr/>
          <p:nvPr/>
        </p:nvSpPr>
        <p:spPr>
          <a:xfrm>
            <a:off x="467544" y="332657"/>
            <a:ext cx="5256584" cy="2088232"/>
          </a:xfrm>
          <a:prstGeom prst="wedgeRoundRectCallou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культуры, спорта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туризма и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молодежной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политики -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7,5 млн. рублей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303308" y="2780933"/>
            <a:ext cx="8772502" cy="936103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культуры и молодежной политики  Александровского муниципального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района - 2 077,1  тыс.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303308" y="4005064"/>
            <a:ext cx="8772502" cy="700664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физической культуры, спорта и туризма  в Александровском муниципальном районе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2 380,7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dirty="0"/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310698" y="6181072"/>
            <a:ext cx="8765111" cy="676927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Мероприятия поселенческого уровня (АГП) – 2 163,7 тыс.рублей</a:t>
            </a:r>
            <a:endParaRPr lang="ru-RU"/>
          </a:p>
          <a:p>
            <a:pPr algn="just"/>
            <a:endParaRPr lang="ru-RU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27146" y="4941168"/>
            <a:ext cx="8760349" cy="1080120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ВЦП «Создание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условий эффективного развития сети организаций культуры в поселениях Александровского муниципального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района»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892,8 тыс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endParaRPr lang="ru-RU" dirty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007609"/>
              </p:ext>
            </p:extLst>
          </p:nvPr>
        </p:nvGraphicFramePr>
        <p:xfrm>
          <a:off x="0" y="1700808"/>
          <a:ext cx="9036496" cy="515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6"/>
          <p:cNvSpPr txBox="1">
            <a:spLocks noGrp="1" noChangeArrowheads="1"/>
          </p:cNvSpPr>
          <p:nvPr>
            <p:ph type="title"/>
          </p:nvPr>
        </p:nvSpPr>
        <p:spPr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36000" tIns="36000" rIns="36000" bIns="36000"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FFCC"/>
                </a:solidFill>
                <a:latin typeface="Arial" charset="0"/>
                <a:ea typeface="+mj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Районный фонд финансовой поддержки поселений – 51,2 млн. рублей</a:t>
            </a:r>
            <a:endParaRPr lang="ru-RU" sz="2800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1115616" y="2996952"/>
            <a:ext cx="576064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60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6875463" y="6381759"/>
            <a:ext cx="2133600" cy="365125"/>
          </a:xfrm>
        </p:spPr>
        <p:txBody>
          <a:bodyPr>
            <a:normAutofit/>
          </a:bodyPr>
          <a:lstStyle/>
          <a:p>
            <a:pPr>
              <a:defRPr/>
            </a:pPr>
            <a:fld id="{826F3085-A636-45F5-AF05-C98D38519252}" type="slidenum">
              <a:rPr lang="ru-RU">
                <a:solidFill>
                  <a:schemeClr val="accent1">
                    <a:lumMod val="75000"/>
                  </a:schemeClr>
                </a:solidFill>
              </a:rPr>
              <a:pPr>
                <a:defRPr/>
              </a:pPr>
              <a:t>19</a:t>
            </a:fld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31" name="TextBox 2"/>
          <p:cNvSpPr txBox="1">
            <a:spLocks noChangeArrowheads="1"/>
          </p:cNvSpPr>
          <p:nvPr/>
        </p:nvSpPr>
        <p:spPr bwMode="auto">
          <a:xfrm>
            <a:off x="0" y="4249"/>
            <a:ext cx="9144000" cy="934478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6000" tIns="36000" rIns="36000" bIns="36000" anchor="ctr">
            <a:spAutoFit/>
          </a:bodyPr>
          <a:lstStyle>
            <a:defPPr>
              <a:defRPr lang="ru-RU"/>
            </a:defPPr>
            <a:lvl1pPr algn="ctr">
              <a:defRPr b="1">
                <a:solidFill>
                  <a:srgbClr val="FFFFCC"/>
                </a:solidFill>
                <a:latin typeface="Arial" charset="0"/>
                <a:ea typeface="+mj-ea"/>
              </a:defRPr>
            </a:lvl1pPr>
          </a:lstStyle>
          <a:p>
            <a:pPr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содержание органов местного самоуправления  –  53,8 млн. рублей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610879957"/>
              </p:ext>
            </p:extLst>
          </p:nvPr>
        </p:nvGraphicFramePr>
        <p:xfrm>
          <a:off x="48170" y="1124742"/>
          <a:ext cx="9095830" cy="45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48170" y="5661248"/>
            <a:ext cx="9144000" cy="119675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Пермского края от 06.12.2018 г. № 771-п «О нормативах формирования расходов на содержание органов местного самоуправления муниципальных образований Пермского  края на 2019 год и плановый период 2020-2021 годов»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491880" y="1792179"/>
            <a:ext cx="2016224" cy="34067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123728" y="4437112"/>
            <a:ext cx="129614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tx1"/>
                </a:solidFill>
              </a:rPr>
              <a:t>649,7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исполнения бюджета Александровского муниципального района за 2018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clker.com/cliparts/e/4/7/c/13566047401274783345scal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56" y="1454933"/>
            <a:ext cx="6984776" cy="540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6876256" y="5301208"/>
            <a:ext cx="1999282" cy="136815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профицит  25,0 млн. руб.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868144" y="3407597"/>
            <a:ext cx="1692696" cy="10801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624,7 млн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Овал 7"/>
          <p:cNvSpPr/>
          <p:nvPr/>
        </p:nvSpPr>
        <p:spPr>
          <a:xfrm>
            <a:off x="1547664" y="3861048"/>
            <a:ext cx="1692696" cy="10801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649,7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1811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562040"/>
            <a:ext cx="9144000" cy="31700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</a:p>
          <a:p>
            <a:pPr algn="ctr"/>
            <a:endParaRPr lang="ru-RU" sz="4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</a:t>
            </a:r>
          </a:p>
          <a:p>
            <a:pPr algn="ctr"/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660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801845" y="1196753"/>
            <a:ext cx="4346452" cy="5234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28164" y="0"/>
            <a:ext cx="4788024" cy="119675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</a:t>
            </a:r>
            <a:endParaRPr lang="ru-RU" sz="20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vlandeh-admin.ru/wp-content/uploads/2018/11/slid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1" y="1196752"/>
            <a:ext cx="4759917" cy="479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4005064"/>
            <a:ext cx="1224136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768,9 млн. руб.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4005064"/>
            <a:ext cx="1296144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735,9 млн. руб.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107" y="6005140"/>
            <a:ext cx="4759917" cy="8528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Профицит – 33,0 млн.рублей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01844" y="999"/>
            <a:ext cx="4342156" cy="119675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</a:t>
            </a:r>
            <a:endParaRPr lang="ru-RU" sz="20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59860" y="1218039"/>
            <a:ext cx="4384140" cy="5940088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Образование 392,7 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политика, культура и спорт 120,5 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Национальная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экономика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(в том  числе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дорожная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деятельность)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59,6 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Общегосударственные расходы (в том числе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расходы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содержание ОМСУ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106,4 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ЖКХ 54,0 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Прочие 2,8 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84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446272"/>
              </p:ext>
            </p:extLst>
          </p:nvPr>
        </p:nvGraphicFramePr>
        <p:xfrm>
          <a:off x="20688" y="764704"/>
          <a:ext cx="9140690" cy="6256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983"/>
                <a:gridCol w="5960529"/>
                <a:gridCol w="576064"/>
                <a:gridCol w="504056"/>
                <a:gridCol w="639787"/>
                <a:gridCol w="574238"/>
                <a:gridCol w="495033"/>
              </a:tblGrid>
              <a:tr h="48982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проекта, программы, мероприятия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Муниципальные образования </a:t>
                      </a: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</a:t>
                      </a: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АМР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АГП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ВВГП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ЯГП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ССП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508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Приоритетные (инвестиционные) муниципальные проекты, реализуемые в рамках приоритетных региональных проектов (№ 206-П)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Ремонт автомобильных дорог общего пользования местного значения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223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проектов инициативного бюджетирования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33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проекта «Формирование комфортной городской среды»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314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проекта «Культура малых городов»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 по поддержке отечественной кинематографии (Федеральный фонд социальной и экономической поддержки отечественной кинематографии)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269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мероприятий, направленных на поддержку СМСП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430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Комплектование книжных фондов муниципальных общедоступных библиотек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223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жильем молодых </a:t>
                      </a: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семей</a:t>
                      </a: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430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единой государственной системы регистрации прав и кадастрового учета недвижимости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430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жилых помещений для детей-сирот, детей, оставшихся без попечения родителей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36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жильем отдельных категорий граждан (ветераны, инвалиды)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223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проекта «Спорт для всех</a:t>
                      </a: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/>
                </a:tc>
              </a:tr>
              <a:tr h="41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13 направлений, из них: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997" marR="35997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310" y="0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b="1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r>
              <a:rPr lang="ru-RU" sz="1400" b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</a:t>
            </a:r>
            <a:r>
              <a:rPr lang="ru-RU" sz="1400" b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АЛЕКСАНДРОВСКОГО МУНИЦИПАЛЬНОГО РАЙОНА В РЕАЛИЗАЦИИ ПРОГРАММ, ПРОЕКТОВ, МЕРОПРИЯТИЙ (с привлечением иных источников финансирования) в 2018 году</a:t>
            </a: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862" y="2071807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19" y="1700808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443" y="1700805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268" y="1700807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450" y="1708172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359" y="2071806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833" y="2071807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818" y="2071807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087" y="2371770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35" y="2371769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588" y="2708920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994" y="2708919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86" y="2708920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17" y="2991408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487" y="2991408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019" y="3573016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77" y="4087796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587" y="4105560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880" y="4402757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427" y="4827701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443" y="4808448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77" y="5229200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151" y="5632969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398" y="6130949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274" y="6474896"/>
            <a:ext cx="2127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154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консолидированного бюджета Александровского муниципального района</a:t>
            </a:r>
            <a:endParaRPr lang="ru-RU" sz="2400" b="1">
              <a:solidFill>
                <a:srgbClr val="FF5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85745037"/>
              </p:ext>
            </p:extLst>
          </p:nvPr>
        </p:nvGraphicFramePr>
        <p:xfrm>
          <a:off x="395536" y="1052736"/>
          <a:ext cx="856895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5877272"/>
            <a:ext cx="8424936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Объем муниципального долга на 01.01.2019 г. </a:t>
            </a:r>
          </a:p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13 717 тыс.рублей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467543" y="205772"/>
            <a:ext cx="8533236" cy="553998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800"/>
              </a:lnSpc>
            </a:pPr>
            <a:r>
              <a:rPr lang="ru-RU" sz="17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Муниципальный долг местных бюджетов Пермского края </a:t>
            </a:r>
            <a:br>
              <a:rPr lang="ru-RU" sz="17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17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на 01.01.2019, млн руб.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5" y="158172"/>
            <a:ext cx="310133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8CB-051E-4802-B735-A6AF720147D1}" type="slidenum">
              <a:rPr lang="ru-RU" smtClean="0"/>
              <a:t>25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0626" y="6480644"/>
            <a:ext cx="48245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* с учетом преобразования муниципальных образований</a:t>
            </a:r>
            <a:endParaRPr lang="ru-RU" sz="1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402188"/>
              </p:ext>
            </p:extLst>
          </p:nvPr>
        </p:nvGraphicFramePr>
        <p:xfrm>
          <a:off x="85407" y="874756"/>
          <a:ext cx="5601910" cy="550657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5531"/>
                <a:gridCol w="2942433"/>
                <a:gridCol w="1176973"/>
                <a:gridCol w="1176973"/>
              </a:tblGrid>
              <a:tr h="599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№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736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689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МО*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736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689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долга в налоговых и неналоговых доходах</a:t>
                      </a:r>
                      <a:endParaRPr lang="ru-RU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36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689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Объем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муниципального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долга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736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6893C6"/>
                    </a:solidFill>
                  </a:tcPr>
                </a:tc>
              </a:tr>
              <a:tr h="266434">
                <a:tc>
                  <a:txBody>
                    <a:bodyPr/>
                    <a:lstStyle/>
                    <a:p>
                      <a:pPr algn="l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44000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44000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8,1%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736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314,3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736" marR="6736" marT="8083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Яйвинское ГП Александровского района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26,9%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Чернушинское ГП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25,9%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Медянское СП Ординского района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20,1%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 Краснокамск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15,6%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92,2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Кунгур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Фроловское СП Пермского района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Лысьва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40,2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Всеволодо-Вильвенское ГП Александровского р-на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7,4%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Добрянское ГП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5,9%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Зюкайское СП Верещагинского района</a:t>
                      </a:r>
                    </a:p>
                  </a:txBody>
                  <a:tcPr marL="857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5,3%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</a:t>
                      </a:r>
                    </a:p>
                  </a:txBody>
                  <a:tcPr marL="9525" marR="9525" marT="1143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Добрянский МР</a:t>
                      </a: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5,3%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Чайковский</a:t>
                      </a: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3,5%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2F9"/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Кизел</a:t>
                      </a: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3,2%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Александровский МР</a:t>
                      </a: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3,1%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9974"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14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г.Губаха</a:t>
                      </a:r>
                    </a:p>
                  </a:txBody>
                  <a:tcPr marL="857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1,9%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6,1</a:t>
                      </a: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7037462" y="815169"/>
            <a:ext cx="1844352" cy="4255614"/>
            <a:chOff x="7360443" y="841276"/>
            <a:chExt cx="1844352" cy="3600400"/>
          </a:xfrm>
        </p:grpSpPr>
        <p:cxnSp>
          <p:nvCxnSpPr>
            <p:cNvPr id="5" name="Прямая со стрелкой 4"/>
            <p:cNvCxnSpPr/>
            <p:nvPr/>
          </p:nvCxnSpPr>
          <p:spPr>
            <a:xfrm>
              <a:off x="8170676" y="1345332"/>
              <a:ext cx="0" cy="25922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" name="Скругленный прямоугольник 2"/>
            <p:cNvSpPr/>
            <p:nvPr/>
          </p:nvSpPr>
          <p:spPr>
            <a:xfrm>
              <a:off x="7380312" y="1880100"/>
              <a:ext cx="1824483" cy="1252327"/>
            </a:xfrm>
            <a:prstGeom prst="roundRect">
              <a:avLst/>
            </a:prstGeom>
            <a:solidFill>
              <a:srgbClr val="2355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600"/>
                </a:lnSpc>
              </a:pPr>
              <a:r>
                <a:rPr lang="ru-RU" sz="1400" b="1" dirty="0" smtClean="0"/>
                <a:t>Бюджетные кредиты </a:t>
              </a:r>
              <a:br>
                <a:rPr lang="ru-RU" sz="1400" b="1" dirty="0" smtClean="0"/>
              </a:br>
              <a:r>
                <a:rPr lang="ru-RU" sz="1400" b="1" dirty="0" smtClean="0"/>
                <a:t>с </a:t>
              </a:r>
              <a:r>
                <a:rPr lang="ru-RU" sz="1400" b="1" dirty="0"/>
                <a:t>целью </a:t>
              </a:r>
              <a:r>
                <a:rPr lang="ru-RU" sz="1400" b="1" dirty="0" smtClean="0"/>
                <a:t>замещения банковских кредитов  </a:t>
              </a:r>
            </a:p>
            <a:p>
              <a:pPr algn="ctr">
                <a:lnSpc>
                  <a:spcPts val="1600"/>
                </a:lnSpc>
              </a:pPr>
              <a:r>
                <a:rPr lang="ru-RU" sz="1400" b="1" dirty="0" smtClean="0"/>
                <a:t> </a:t>
              </a:r>
              <a:r>
                <a:rPr lang="ru-RU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260,9 </a:t>
              </a:r>
              <a:r>
                <a:rPr lang="ru-RU" sz="1400" b="1" dirty="0" smtClean="0"/>
                <a:t/>
              </a:r>
              <a:br>
                <a:rPr lang="ru-RU" sz="1400" b="1" dirty="0" smtClean="0"/>
              </a:br>
              <a:r>
                <a:rPr lang="ru-RU" sz="1400" b="1" dirty="0" smtClean="0"/>
                <a:t>млн руб.</a:t>
              </a:r>
              <a:endParaRPr lang="ru-RU" sz="1400" b="1" dirty="0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7360443" y="841276"/>
              <a:ext cx="1844352" cy="50405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/>
                <a:t>Краевой бюджет</a:t>
              </a:r>
              <a:endParaRPr lang="ru-RU" sz="1600" b="1" dirty="0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7410747" y="3937620"/>
              <a:ext cx="1794048" cy="50405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/>
                <a:t>11 Местных бюджетов</a:t>
              </a:r>
              <a:endParaRPr lang="ru-RU" sz="16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471294" y="1235948"/>
            <a:ext cx="1748667" cy="721320"/>
            <a:chOff x="6954416" y="4612539"/>
            <a:chExt cx="1748667" cy="601100"/>
          </a:xfrm>
        </p:grpSpPr>
        <p:cxnSp>
          <p:nvCxnSpPr>
            <p:cNvPr id="7" name="Прямая со стрелкой 6"/>
            <p:cNvCxnSpPr/>
            <p:nvPr/>
          </p:nvCxnSpPr>
          <p:spPr>
            <a:xfrm flipH="1">
              <a:off x="6954416" y="4995697"/>
              <a:ext cx="432048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7330020" y="4612539"/>
              <a:ext cx="1373063" cy="601100"/>
            </a:xfrm>
            <a:prstGeom prst="ellipse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1200" b="1" dirty="0" smtClean="0"/>
                <a:t>100% долга приходится на  бюджетные кредиты </a:t>
              </a:r>
              <a:endParaRPr lang="ru-RU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202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bg2">
              <a:lumMod val="90000"/>
            </a:schemeClr>
          </a:solidFill>
          <a:ln w="190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Уровень дотационности муниципальных образований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963" y="1196752"/>
            <a:ext cx="8280920" cy="1332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Яйвинское городское поселение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6963" y="2993435"/>
            <a:ext cx="8280920" cy="1512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endParaRPr lang="ru-RU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Александровский муниципальный район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Александровское городское поселение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6963" y="5043050"/>
            <a:ext cx="8280920" cy="1512000"/>
          </a:xfrm>
          <a:prstGeom prst="roundRect">
            <a:avLst/>
          </a:prstGeom>
          <a:solidFill>
            <a:srgbClr val="FF7C80"/>
          </a:solidFill>
          <a:ln>
            <a:solidFill>
              <a:srgbClr val="C0000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endParaRPr lang="ru-RU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Всеволодо-Вильвенское городское поселение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Скопкортненское сельское поселение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49646" y="1052736"/>
            <a:ext cx="3744416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группа (от 5 до 20%)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49646" y="2852936"/>
            <a:ext cx="3744416" cy="576064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группа (от 20 до 50%)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49646" y="4869160"/>
            <a:ext cx="3744416" cy="576064"/>
          </a:xfrm>
          <a:prstGeom prst="roundRect">
            <a:avLst/>
          </a:prstGeom>
          <a:solidFill>
            <a:srgbClr val="FF9999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группа (более 50%)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33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47FADB9-1F8F-47B1-9629-EECE12C942C5}" type="slidenum">
              <a:rPr lang="ru-RU" sz="1200" smtClean="0">
                <a:solidFill>
                  <a:schemeClr val="tx2"/>
                </a:solidFill>
              </a:rPr>
              <a:pPr eaLnBrk="1" hangingPunct="1"/>
              <a:t>27</a:t>
            </a:fld>
            <a:endParaRPr lang="ru-RU" sz="1200" smtClean="0">
              <a:solidFill>
                <a:schemeClr val="tx2"/>
              </a:solidFill>
            </a:endParaRP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47897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sz="6000">
                <a:latin typeface="Arial" charset="0"/>
              </a:rPr>
              <a:t>   </a:t>
            </a:r>
            <a:endParaRPr lang="ru-RU" sz="6000" b="1">
              <a:latin typeface="Arial" charset="0"/>
            </a:endParaRPr>
          </a:p>
          <a:p>
            <a:pPr algn="ctr" eaLnBrk="1" hangingPunct="1"/>
            <a:endParaRPr lang="ru-RU" sz="6000" b="1">
              <a:latin typeface="Arial" charset="0"/>
            </a:endParaRPr>
          </a:p>
          <a:p>
            <a:pPr algn="ctr" eaLnBrk="1" hangingPunct="1"/>
            <a:r>
              <a:rPr lang="ru-RU" sz="6000" b="1">
                <a:latin typeface="Arial" charset="0"/>
              </a:rPr>
              <a:t>СПАСИБО </a:t>
            </a:r>
          </a:p>
          <a:p>
            <a:pPr algn="ctr" eaLnBrk="1" hangingPunct="1"/>
            <a:r>
              <a:rPr lang="ru-RU" sz="6000" b="1">
                <a:latin typeface="Arial" charset="0"/>
              </a:rPr>
              <a:t>ЗА</a:t>
            </a:r>
          </a:p>
          <a:p>
            <a:pPr algn="ctr" eaLnBrk="1" hangingPunct="1"/>
            <a:r>
              <a:rPr lang="ru-RU" sz="6000" b="1">
                <a:latin typeface="Arial" charset="0"/>
              </a:rPr>
              <a:t>ВНИМАНИЕ</a:t>
            </a:r>
          </a:p>
          <a:p>
            <a:pPr algn="ctr" eaLnBrk="1" hangingPunct="1"/>
            <a:endParaRPr lang="ru-RU" sz="6000" b="1">
              <a:latin typeface="Arial" charset="0"/>
            </a:endParaRPr>
          </a:p>
          <a:p>
            <a:pPr algn="ctr" eaLnBrk="1" hangingPunct="1"/>
            <a:endParaRPr lang="ru-RU" sz="6000" b="1">
              <a:latin typeface="Arial" charset="0"/>
            </a:endParaRPr>
          </a:p>
          <a:p>
            <a:pPr algn="ctr" eaLnBrk="1" hangingPunct="1"/>
            <a:endParaRPr lang="ru-RU" sz="6000" b="1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22111</TotalTime>
  <Words>1366</Words>
  <Application>Microsoft Office PowerPoint</Application>
  <PresentationFormat>Экран (4:3)</PresentationFormat>
  <Paragraphs>375</Paragraphs>
  <Slides>27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Тема Office</vt:lpstr>
      <vt:lpstr>Аптека</vt:lpstr>
      <vt:lpstr>1_Аптека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ДОХОДЫ БЮДЖЕТА АЛЕКСАНДРОВСКОГО МУНИЦИПАЛЬНОГО РАЙОНА </vt:lpstr>
      <vt:lpstr>Структура налоговых и неналоговых  доходов бюджета </vt:lpstr>
      <vt:lpstr>НАЛОГ  НА  ДОХОДЫ  ФИЗИЧЕСКИХ  ЛИЦ (ТЫС. РУБЛЕЙ)</vt:lpstr>
      <vt:lpstr>Доходы от аренды земельных участков  (ТЫС. РУБЛЕЙ)</vt:lpstr>
      <vt:lpstr>НАЛОГИ НА СОВОКУПНЫЙ ДОХОД (ТЫС. РУБЛЕЙ)</vt:lpstr>
      <vt:lpstr>ТРАНСПОРТНЫЙ   НАЛОГ (ТЫС. РУБЛЕЙ)</vt:lpstr>
      <vt:lpstr>Презентация PowerPoint</vt:lpstr>
      <vt:lpstr>Безвозмездные   поступления (тыс. рублей)</vt:lpstr>
      <vt:lpstr>Презентация PowerPoint</vt:lpstr>
      <vt:lpstr>Расходы бюджета Александровского  муниципального района</vt:lpstr>
      <vt:lpstr>Развитие системы образования Александровского муниципального района – 392,7 млн. рублей</vt:lpstr>
      <vt:lpstr>Социальная политика и поддержка жителей района</vt:lpstr>
      <vt:lpstr>Презентация PowerPoint</vt:lpstr>
      <vt:lpstr>Финансирование отраслей национальной экономики, национальной безопасности - 6,0  млн. рублей.</vt:lpstr>
      <vt:lpstr>Презентация PowerPoint</vt:lpstr>
      <vt:lpstr>Районный фонд финансовой поддержки поселений – 51,2 млн. рублей</vt:lpstr>
      <vt:lpstr>Презентация PowerPoint</vt:lpstr>
      <vt:lpstr>Основные параметры исполнения бюджета Александровского муниципального района за 2018 год</vt:lpstr>
      <vt:lpstr>Презентация PowerPoint</vt:lpstr>
      <vt:lpstr>Презентация PowerPoint</vt:lpstr>
      <vt:lpstr>Презентация PowerPoint</vt:lpstr>
      <vt:lpstr>Муниципальный долг консолидированного бюджета Александровского муниципального района</vt:lpstr>
      <vt:lpstr>Презентация PowerPoint</vt:lpstr>
      <vt:lpstr>Уровень дотационности муниципальных образований района</vt:lpstr>
      <vt:lpstr>Презентация PowerPoint</vt:lpstr>
    </vt:vector>
  </TitlesOfParts>
  <Company>ГУФиНП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выравнивания местных бюджетов и бюджета Пермского Края в 2006-2007 г.г.</dc:title>
  <dc:creator>Oksana</dc:creator>
  <cp:lastModifiedBy>Коноплева</cp:lastModifiedBy>
  <cp:revision>1758</cp:revision>
  <cp:lastPrinted>2017-05-02T06:29:02Z</cp:lastPrinted>
  <dcterms:created xsi:type="dcterms:W3CDTF">2006-09-07T11:14:17Z</dcterms:created>
  <dcterms:modified xsi:type="dcterms:W3CDTF">2019-05-22T06:23:58Z</dcterms:modified>
</cp:coreProperties>
</file>