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6" r:id="rId2"/>
    <p:sldId id="259" r:id="rId3"/>
    <p:sldId id="260" r:id="rId4"/>
    <p:sldId id="261" r:id="rId5"/>
    <p:sldId id="272" r:id="rId6"/>
    <p:sldId id="262" r:id="rId7"/>
    <p:sldId id="263" r:id="rId8"/>
    <p:sldId id="264" r:id="rId9"/>
    <p:sldId id="265" r:id="rId10"/>
    <p:sldId id="266" r:id="rId11"/>
    <p:sldId id="309" r:id="rId12"/>
    <p:sldId id="274" r:id="rId13"/>
    <p:sldId id="329" r:id="rId14"/>
    <p:sldId id="267" r:id="rId15"/>
    <p:sldId id="311" r:id="rId16"/>
    <p:sldId id="268" r:id="rId17"/>
    <p:sldId id="312" r:id="rId18"/>
    <p:sldId id="275" r:id="rId19"/>
    <p:sldId id="308" r:id="rId20"/>
    <p:sldId id="276" r:id="rId21"/>
    <p:sldId id="302" r:id="rId22"/>
    <p:sldId id="303" r:id="rId23"/>
    <p:sldId id="304" r:id="rId24"/>
    <p:sldId id="306" r:id="rId25"/>
    <p:sldId id="305" r:id="rId26"/>
    <p:sldId id="278" r:id="rId27"/>
    <p:sldId id="279" r:id="rId28"/>
    <p:sldId id="319" r:id="rId29"/>
    <p:sldId id="320" r:id="rId30"/>
    <p:sldId id="321" r:id="rId31"/>
    <p:sldId id="280" r:id="rId32"/>
    <p:sldId id="323" r:id="rId33"/>
    <p:sldId id="324" r:id="rId34"/>
    <p:sldId id="281" r:id="rId35"/>
    <p:sldId id="316" r:id="rId36"/>
    <p:sldId id="282" r:id="rId37"/>
    <p:sldId id="317" r:id="rId38"/>
    <p:sldId id="318" r:id="rId39"/>
    <p:sldId id="325" r:id="rId40"/>
    <p:sldId id="270" r:id="rId41"/>
    <p:sldId id="283" r:id="rId42"/>
    <p:sldId id="313" r:id="rId43"/>
    <p:sldId id="315" r:id="rId44"/>
    <p:sldId id="284" r:id="rId45"/>
    <p:sldId id="285" r:id="rId46"/>
    <p:sldId id="287" r:id="rId47"/>
    <p:sldId id="288" r:id="rId48"/>
    <p:sldId id="257" r:id="rId49"/>
    <p:sldId id="289" r:id="rId50"/>
    <p:sldId id="328" r:id="rId51"/>
    <p:sldId id="290" r:id="rId52"/>
    <p:sldId id="291" r:id="rId53"/>
    <p:sldId id="299" r:id="rId54"/>
    <p:sldId id="298" r:id="rId55"/>
    <p:sldId id="300" r:id="rId56"/>
    <p:sldId id="292" r:id="rId57"/>
    <p:sldId id="322" r:id="rId58"/>
    <p:sldId id="314" r:id="rId59"/>
    <p:sldId id="293" r:id="rId60"/>
    <p:sldId id="327" r:id="rId61"/>
    <p:sldId id="294" r:id="rId62"/>
    <p:sldId id="295" r:id="rId63"/>
    <p:sldId id="326" r:id="rId64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1D2C12"/>
    <a:srgbClr val="FFFFFF"/>
    <a:srgbClr val="5BD4FF"/>
    <a:srgbClr val="0000CC"/>
    <a:srgbClr val="FF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4650" autoAdjust="0"/>
    <p:restoredTop sz="96374" autoAdjust="0"/>
  </p:normalViewPr>
  <p:slideViewPr>
    <p:cSldViewPr snapToGrid="0">
      <p:cViewPr varScale="1">
        <p:scale>
          <a:sx n="72" d="100"/>
          <a:sy n="72" d="100"/>
        </p:scale>
        <p:origin x="84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-31econom\Desktop\&#1086;&#1090;&#1095;&#1077;&#1090;%20&#1075;&#1083;&#1072;&#1074;&#1099;\&#1076;&#1080;&#1072;&#1075;&#1088;&#1072;&#1084;&#1084;&#109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2478082759032138E-5"/>
          <c:y val="0.11045392134999307"/>
          <c:w val="0.64778700393713862"/>
          <c:h val="0.88756122426937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817-4DB7-98BA-DDA5A264A0D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817-4DB7-98BA-DDA5A264A0DF}"/>
              </c:ext>
            </c:extLst>
          </c:dPt>
          <c:dPt>
            <c:idx val="2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817-4DB7-98BA-DDA5A264A0D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817-4DB7-98BA-DDA5A264A0D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817-4DB7-98BA-DDA5A264A0DF}"/>
              </c:ext>
            </c:extLst>
          </c:dPt>
          <c:dLbls>
            <c:dLbl>
              <c:idx val="0"/>
              <c:layout>
                <c:manualLayout>
                  <c:x val="2.0682693177941618E-3"/>
                  <c:y val="-2.772668836946306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817-4DB7-98BA-DDA5A264A0DF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8687594422049965E-2"/>
                  <c:y val="-8.9303787108841262E-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817-4DB7-98BA-DDA5A264A0DF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1152627804813459E-2"/>
                  <c:y val="-0.3559864832659914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817-4DB7-98BA-DDA5A264A0DF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2939562925987067E-2"/>
                  <c:y val="2.02984839140992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817-4DB7-98BA-DDA5A264A0DF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7911888997960134E-2"/>
                  <c:y val="-2.17274389842089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6817-4DB7-98BA-DDA5A264A0DF}"/>
                </c:ext>
                <c:ext xmlns:c15="http://schemas.microsoft.com/office/drawing/2012/chart" uri="{CE6537A1-D6FC-4f65-9D91-7224C49458BB}"/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Лист1!$A$3:$A$7</c:f>
              <c:strCache>
                <c:ptCount val="5"/>
                <c:pt idx="0">
                  <c:v>Добыча полезных ископаемых</c:v>
                </c:pt>
                <c:pt idx="1">
                  <c:v>Обрабатывающие производства</c:v>
                </c:pt>
                <c:pt idx="2">
                  <c:v>Обеспечение электрической энергией, газом и паром; кондиционирование воздуха</c:v>
                </c:pt>
                <c:pt idx="3">
                  <c:v>Водоснабжение; водоотведение, организация сбора и утилизации отходов, деятельность по ликвидации загрязнений</c:v>
                </c:pt>
                <c:pt idx="4">
                  <c:v>Прочие виды деятельности</c:v>
                </c:pt>
              </c:strCache>
            </c:strRef>
          </c:cat>
          <c:val>
            <c:numRef>
              <c:f>Лист1!$B$3:$B$7</c:f>
              <c:numCache>
                <c:formatCode>General</c:formatCode>
                <c:ptCount val="5"/>
                <c:pt idx="0">
                  <c:v>252.4</c:v>
                </c:pt>
                <c:pt idx="1">
                  <c:v>481.2</c:v>
                </c:pt>
                <c:pt idx="2">
                  <c:v>11377.4</c:v>
                </c:pt>
                <c:pt idx="3">
                  <c:v>197</c:v>
                </c:pt>
                <c:pt idx="4">
                  <c:v>303.5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6817-4DB7-98BA-DDA5A264A0D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1710948203555485"/>
          <c:y val="4.9677947945338023E-2"/>
          <c:w val="0.48236379954118541"/>
          <c:h val="0.9231891170105732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ysClr val="windowText" lastClr="000000"/>
                </a:solidFill>
              </a:rPr>
              <a:t>Инвестиции</a:t>
            </a:r>
            <a:r>
              <a:rPr lang="ru-RU" b="1" baseline="0">
                <a:solidFill>
                  <a:sysClr val="windowText" lastClr="000000"/>
                </a:solidFill>
              </a:rPr>
              <a:t> в основной капитал, млн.руб.</a:t>
            </a:r>
            <a:endParaRPr lang="ru-RU" b="1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B14C5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Лист3!$C$5:$C$6</c:f>
              <c:strCache>
                <c:ptCount val="2"/>
                <c:pt idx="0">
                  <c:v>2017 г.</c:v>
                </c:pt>
                <c:pt idx="1">
                  <c:v>2018 г.</c:v>
                </c:pt>
              </c:strCache>
            </c:strRef>
          </c:cat>
          <c:val>
            <c:numRef>
              <c:f>Лист3!$D$5:$D$6</c:f>
              <c:numCache>
                <c:formatCode>General</c:formatCode>
                <c:ptCount val="2"/>
                <c:pt idx="0">
                  <c:v>3941.8</c:v>
                </c:pt>
                <c:pt idx="1">
                  <c:v>366.3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7A4-4109-B1A0-3F7EF1C8BC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766168"/>
        <c:axId val="187766560"/>
      </c:barChart>
      <c:catAx>
        <c:axId val="187766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7766560"/>
        <c:crosses val="autoZero"/>
        <c:auto val="1"/>
        <c:lblAlgn val="ctr"/>
        <c:lblOffset val="100"/>
        <c:noMultiLvlLbl val="0"/>
      </c:catAx>
      <c:valAx>
        <c:axId val="18776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7766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ysClr val="windowText" lastClr="000000"/>
                </a:solidFill>
              </a:rPr>
              <a:t>Инвестиции в основной капитал на душу населения, тыс.руб.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5BD4FF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Лист3!$C$12:$C$13</c:f>
              <c:strCache>
                <c:ptCount val="2"/>
                <c:pt idx="0">
                  <c:v>2017 г.</c:v>
                </c:pt>
                <c:pt idx="1">
                  <c:v>2018 г.</c:v>
                </c:pt>
              </c:strCache>
            </c:strRef>
          </c:cat>
          <c:val>
            <c:numRef>
              <c:f>Лист3!$D$12:$D$13</c:f>
              <c:numCache>
                <c:formatCode>General</c:formatCode>
                <c:ptCount val="2"/>
                <c:pt idx="0">
                  <c:v>139.9</c:v>
                </c:pt>
                <c:pt idx="1">
                  <c:v>12.4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ABA-4F30-8427-4E10B0E564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216552"/>
        <c:axId val="295216944"/>
      </c:barChart>
      <c:catAx>
        <c:axId val="29521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5216944"/>
        <c:crosses val="autoZero"/>
        <c:auto val="1"/>
        <c:lblAlgn val="ctr"/>
        <c:lblOffset val="100"/>
        <c:noMultiLvlLbl val="0"/>
      </c:catAx>
      <c:valAx>
        <c:axId val="29521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5216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500" b="1" i="0" baseline="0">
                <a:solidFill>
                  <a:schemeClr val="tx1"/>
                </a:solidFill>
              </a:rPr>
              <a:t>Оборот розничной торговли, млн.руб.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Лист2!$C$3</c:f>
              <c:strCache>
                <c:ptCount val="1"/>
                <c:pt idx="0">
                  <c:v>Оборот розничной торговли, млн.руб.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3333333333333284E-2"/>
                  <c:y val="-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E10-4CFD-97D6-5D328ADEC91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4999999999999897E-2"/>
                  <c:y val="-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E10-4CFD-97D6-5D328ADEC91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Лист2!$B$4:$B$5</c:f>
              <c:strCache>
                <c:ptCount val="2"/>
                <c:pt idx="0">
                  <c:v>2017 г.</c:v>
                </c:pt>
                <c:pt idx="1">
                  <c:v>2018 г.</c:v>
                </c:pt>
              </c:strCache>
            </c:strRef>
          </c:cat>
          <c:val>
            <c:numRef>
              <c:f>Лист2!$C$4:$C$5</c:f>
              <c:numCache>
                <c:formatCode>0.0</c:formatCode>
                <c:ptCount val="2"/>
                <c:pt idx="0">
                  <c:v>2077</c:v>
                </c:pt>
                <c:pt idx="1">
                  <c:v>2419.6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2-0E10-4CFD-97D6-5D328ADEC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8009048"/>
        <c:axId val="298009440"/>
        <c:axId val="0"/>
      </c:bar3DChart>
      <c:catAx>
        <c:axId val="29800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8009440"/>
        <c:crosses val="autoZero"/>
        <c:auto val="1"/>
        <c:lblAlgn val="ctr"/>
        <c:lblOffset val="100"/>
        <c:noMultiLvlLbl val="0"/>
      </c:catAx>
      <c:valAx>
        <c:axId val="29800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8009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Лист2!$C$9</c:f>
              <c:strCache>
                <c:ptCount val="1"/>
                <c:pt idx="0">
                  <c:v>Оборот общественного питания, млн.руб.</c:v>
                </c:pt>
              </c:strCache>
            </c:strRef>
          </c:tx>
          <c:spPr>
            <a:solidFill>
              <a:srgbClr val="FF99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7777777777777776E-2"/>
                  <c:y val="-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A86-4FC7-9191-EF543869EF9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0555555555555555E-2"/>
                  <c:y val="-7.8703703703703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A86-4FC7-9191-EF543869EF9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Лист2!$B$10:$B$11</c:f>
              <c:strCache>
                <c:ptCount val="2"/>
                <c:pt idx="0">
                  <c:v>2017 г.</c:v>
                </c:pt>
                <c:pt idx="1">
                  <c:v>2018 г.</c:v>
                </c:pt>
              </c:strCache>
            </c:strRef>
          </c:cat>
          <c:val>
            <c:numRef>
              <c:f>Лист2!$C$10:$C$11</c:f>
              <c:numCache>
                <c:formatCode>General</c:formatCode>
                <c:ptCount val="2"/>
                <c:pt idx="0">
                  <c:v>42.9</c:v>
                </c:pt>
                <c:pt idx="1">
                  <c:v>38.200000000000003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2-7A86-4FC7-9191-EF543869EF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8010224"/>
        <c:axId val="298010616"/>
        <c:axId val="0"/>
      </c:bar3DChart>
      <c:catAx>
        <c:axId val="29801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8010616"/>
        <c:crosses val="autoZero"/>
        <c:auto val="1"/>
        <c:lblAlgn val="ctr"/>
        <c:lblOffset val="100"/>
        <c:noMultiLvlLbl val="0"/>
      </c:catAx>
      <c:valAx>
        <c:axId val="29801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8010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94423-184D-4EAD-BD3E-B22AD25C86CC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3CA2B4-9930-4806-B6BD-FA3CF9E354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17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CA2B4-9930-4806-B6BD-FA3CF9E3542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210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9575470-B381-40D5-BB14-1E05E7F16E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B2B4A80-E5A4-4147-A76C-FB30975B3C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9571638-EE52-4FB5-BEA9-5B8648A1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11AD6-930F-45E5-BD67-2C0FB24D9A27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970EBE2-8670-4D4B-B55D-B67B04CE4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74A32A7-6790-4D86-8CEA-4617995CF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60E-5927-4442-A879-0AECE68761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538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3CFFF7-1470-45DD-9E00-4538BCF3B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0D732FB-5928-46C5-92A3-8B7930DBC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EF9E9CC-85BC-4516-A7A0-3B94DEC84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11AD6-930F-45E5-BD67-2C0FB24D9A27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68D47AE-64BA-4BFA-BDA8-C71FA6CA2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6320473-3AE7-4F38-89CA-605B3FB9D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60E-5927-4442-A879-0AECE68761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497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317DA5-99DE-4879-B66A-E599A645C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1A8C885-1F8A-480C-9FDD-26FABC092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592247F-DC27-44FE-B854-63CF7AF16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11AD6-930F-45E5-BD67-2C0FB24D9A27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2013CE-7755-4221-ADB0-9D69C6A9F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F54CCD5-B753-4586-A0FC-79AF3BE4D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60E-5927-4442-A879-0AECE68761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779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1DBD92-36E0-4131-8D28-3CAF322B9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902F060-7730-4B46-BD7E-80B0A04371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1ED64E8-824C-4981-8BBC-284A17EFDE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5663274-D695-4801-A4EA-4F232E3FE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11AD6-930F-45E5-BD67-2C0FB24D9A27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3EE33D5-02A5-4A86-84FB-6108C9734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01C7810-870D-46EB-B657-21F31A7C6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60E-5927-4442-A879-0AECE68761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065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294FA6-5F48-489E-81F6-CBD3121A2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E774468-B513-4689-898D-41D70C9FE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1BD444E-57CC-45B7-82DB-2C8C0CBBA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6BF7FC4-E82B-49C7-9B9E-4C1FDAEDE2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3E8C7B5-6F81-4A31-AB2B-FB38C3A3DB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EFEDE030-7DBE-40BA-871E-23257F56E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11AD6-930F-45E5-BD67-2C0FB24D9A27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F30590D-92D4-4D7B-B515-1473217DB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720C4ED-CCC6-4366-A677-03BB75FAD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60E-5927-4442-A879-0AECE68761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590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0E0AC9-7822-4535-BD24-C28AAF809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B11B32B4-AAA6-4450-8538-EA404354A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11AD6-930F-45E5-BD67-2C0FB24D9A27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2793BC9C-0F65-496A-974D-9A6C1665A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3E2C5E3-B1B7-4092-BAE7-CDF4AD12D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60E-5927-4442-A879-0AECE68761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99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8314E49-9B5B-4A46-8E5D-6DD2B9875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11AD6-930F-45E5-BD67-2C0FB24D9A27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4D80053-36B1-4148-8EE2-2887DADC3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95C0D19-61D0-4844-A4E0-2DAC5EA87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60E-5927-4442-A879-0AECE68761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274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CC84D9-C044-4D7F-8CB5-CECFF9728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C3B5CB1-E96A-4776-97A7-4864008F1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F042E4F-DECA-4337-98F3-1C4DCA74E2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67C9474-A2D4-4DB2-8EAD-1D3530A9F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11AD6-930F-45E5-BD67-2C0FB24D9A27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4AF2D66-64BA-4577-8A89-66E75705F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9361C34-6DFE-426D-A81A-FD13F7131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60E-5927-4442-A879-0AECE68761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36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09DDC6-05FC-4308-9AC3-B79D1176B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B5FA96B-A922-42E5-8BA1-AE0640C92E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E897E63-0C5B-4A42-A45B-3EC693731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625FB61-0708-4789-A216-C34C90339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11AD6-930F-45E5-BD67-2C0FB24D9A27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49B49FD-3012-452C-84EF-7FF634CDA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07BB286-ED92-4605-8EB2-E7F27D856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60E-5927-4442-A879-0AECE68761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205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1362D4-0F8B-418E-AE91-1F9C1F289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E074AD7-237C-4F48-8F3D-A34247710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6E39B4-12C8-4315-80AF-527439C12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11AD6-930F-45E5-BD67-2C0FB24D9A27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324EB8A-3F8A-41C3-AA5C-DF4E86B4B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0D701F5-5E79-4BC8-B728-DF37B2A9A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60E-5927-4442-A879-0AECE68761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158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E982101-A70F-4E72-BF28-589DD902FC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673ADC8-DC2E-4CD0-8EC5-B1C7FD71D7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F3662D4-06CF-40EC-92D1-0B7F3864F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11AD6-930F-45E5-BD67-2C0FB24D9A27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03C0755-64A7-49F1-AD34-994B6D0C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8B52FFC-67C7-4ACA-A78D-7F2506A27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60E-5927-4442-A879-0AECE68761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010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38BA1C-6B1C-4372-8BC6-AD904596E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13B9E9B-7317-40EC-94D7-7E4158C12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14DBAE4-4C41-49F4-ABFE-E0B24B452F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11AD6-930F-45E5-BD67-2C0FB24D9A27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933CEC7-6AF9-41C2-93FD-3A2541272F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ABD8E49-6927-4F06-9547-99A8F03A8A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DB60E-5927-4442-A879-0AECE68761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272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10" Type="http://schemas.openxmlformats.org/officeDocument/2006/relationships/image" Target="../media/image88.png"/><Relationship Id="rId4" Type="http://schemas.openxmlformats.org/officeDocument/2006/relationships/image" Target="../media/image82.jpeg"/><Relationship Id="rId9" Type="http://schemas.openxmlformats.org/officeDocument/2006/relationships/image" Target="../media/image8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hyperlink" Target="consultantplus://offline/ref=D9ADF5FC48BFFB3533CE65059B14B54ED417E63EA36984981224F94542C3A2E4DBED6FC88CB8EB98C16EB56B17E0ECD9F5D91A52a6O1K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3.png"/><Relationship Id="rId4" Type="http://schemas.openxmlformats.org/officeDocument/2006/relationships/image" Target="../media/image112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9.png"/><Relationship Id="rId4" Type="http://schemas.openxmlformats.org/officeDocument/2006/relationships/image" Target="../media/image118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Фигура, имеющая форму буквы L 3">
            <a:extLst>
              <a:ext uri="{FF2B5EF4-FFF2-40B4-BE49-F238E27FC236}">
                <a16:creationId xmlns:a16="http://schemas.microsoft.com/office/drawing/2014/main" xmlns="" id="{28E4F441-C25C-4BB9-A61F-EBDBDE670FF1}"/>
              </a:ext>
            </a:extLst>
          </p:cNvPr>
          <p:cNvSpPr/>
          <p:nvPr/>
        </p:nvSpPr>
        <p:spPr>
          <a:xfrm>
            <a:off x="142042" y="0"/>
            <a:ext cx="852257" cy="6857999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10" descr="https://pp.userapi.com/c624921/v624921336/3bf1c/Lo_68UMujU8.jpg">
            <a:extLst>
              <a:ext uri="{FF2B5EF4-FFF2-40B4-BE49-F238E27FC236}">
                <a16:creationId xmlns:a16="http://schemas.microsoft.com/office/drawing/2014/main" xmlns="" id="{A574FAF7-85EC-4C83-8EB6-88FAF1F85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70" y="3818339"/>
            <a:ext cx="4540853" cy="239233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s://ic.pics.livejournal.com/zavodfoto/46550561/547479/600.jpg">
            <a:extLst>
              <a:ext uri="{FF2B5EF4-FFF2-40B4-BE49-F238E27FC236}">
                <a16:creationId xmlns:a16="http://schemas.microsoft.com/office/drawing/2014/main" xmlns="" id="{D030F3CC-0325-4D00-BEEB-A747E45A1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596" y="4391802"/>
            <a:ext cx="3792084" cy="236034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aleksandrovsk2006.narod.ru/photos2/048F.jpg">
            <a:extLst>
              <a:ext uri="{FF2B5EF4-FFF2-40B4-BE49-F238E27FC236}">
                <a16:creationId xmlns:a16="http://schemas.microsoft.com/office/drawing/2014/main" xmlns="" id="{5CF15FB0-4E4F-4454-A21E-E5EE2BBCB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549" y="4924424"/>
            <a:ext cx="3219451" cy="193357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1">
            <a:extLst>
              <a:ext uri="{FF2B5EF4-FFF2-40B4-BE49-F238E27FC236}">
                <a16:creationId xmlns:a16="http://schemas.microsoft.com/office/drawing/2014/main" xmlns="" id="{FA176E42-73D8-4E2A-9EFE-F6D4D1C35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3779"/>
            <a:ext cx="12192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ОТЧЁТ </a:t>
            </a:r>
          </a:p>
          <a:p>
            <a:pPr algn="ctr" eaLnBrk="1" hangingPunct="1"/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главы муниципального района - главы администрации </a:t>
            </a:r>
          </a:p>
          <a:p>
            <a:pPr algn="ctr" eaLnBrk="1" hangingPunct="1"/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Александровского муниципального района </a:t>
            </a:r>
          </a:p>
          <a:p>
            <a:pPr algn="ctr" eaLnBrk="1" hangingPunct="1"/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результатах своей деятельности и о результатах работы администрации Александровского муниципального района</a:t>
            </a:r>
          </a:p>
          <a:p>
            <a:pPr algn="ctr" eaLnBrk="1" hangingPunct="1"/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2018 год</a:t>
            </a:r>
          </a:p>
        </p:txBody>
      </p:sp>
      <p:pic>
        <p:nvPicPr>
          <p:cNvPr id="9" name="Picture 48" descr="Герб АМР">
            <a:extLst>
              <a:ext uri="{FF2B5EF4-FFF2-40B4-BE49-F238E27FC236}">
                <a16:creationId xmlns:a16="http://schemas.microsoft.com/office/drawing/2014/main" xmlns="" id="{D0CEE6C4-080E-4710-9659-8F1D889BF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572" y="105854"/>
            <a:ext cx="1026855" cy="1151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9B2F34C-4262-4C62-92B3-52D1EB4A4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4355" y="3060570"/>
            <a:ext cx="4327645" cy="161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000" b="1" dirty="0">
              <a:latin typeface="Times New Roman" panose="02020603050405020304" pitchFamily="18" charset="0"/>
            </a:endParaRPr>
          </a:p>
          <a:p>
            <a:pPr algn="r" eaLnBrk="1" hangingPunct="1">
              <a:lnSpc>
                <a:spcPts val="1900"/>
              </a:lnSpc>
            </a:pPr>
            <a:r>
              <a:rPr lang="ru-RU" altLang="ru-RU" sz="1600" b="1" i="1" u="sng" dirty="0">
                <a:latin typeface="Times New Roman" panose="02020603050405020304" pitchFamily="18" charset="0"/>
              </a:rPr>
              <a:t>Докладчик:</a:t>
            </a:r>
          </a:p>
          <a:p>
            <a:pPr algn="r" eaLnBrk="1" hangingPunct="1">
              <a:lnSpc>
                <a:spcPts val="1900"/>
              </a:lnSpc>
            </a:pPr>
            <a:r>
              <a:rPr lang="ru-RU" altLang="ru-RU" sz="1600" b="1" i="1" dirty="0">
                <a:latin typeface="Times New Roman" panose="02020603050405020304" pitchFamily="18" charset="0"/>
              </a:rPr>
              <a:t>Глава муниципального района – </a:t>
            </a:r>
          </a:p>
          <a:p>
            <a:pPr algn="r" eaLnBrk="1" hangingPunct="1">
              <a:lnSpc>
                <a:spcPts val="1900"/>
              </a:lnSpc>
            </a:pPr>
            <a:r>
              <a:rPr lang="ru-RU" altLang="ru-RU" sz="1600" b="1" i="1" dirty="0">
                <a:latin typeface="Times New Roman" panose="02020603050405020304" pitchFamily="18" charset="0"/>
              </a:rPr>
              <a:t>глава администрации</a:t>
            </a:r>
          </a:p>
          <a:p>
            <a:pPr algn="r" eaLnBrk="1" hangingPunct="1">
              <a:lnSpc>
                <a:spcPts val="1900"/>
              </a:lnSpc>
            </a:pPr>
            <a:r>
              <a:rPr lang="ru-RU" altLang="ru-RU" sz="1600" b="1" i="1" dirty="0">
                <a:latin typeface="Times New Roman" panose="02020603050405020304" pitchFamily="18" charset="0"/>
              </a:rPr>
              <a:t>Александровского муниципального района</a:t>
            </a:r>
          </a:p>
          <a:p>
            <a:pPr algn="r" eaLnBrk="1" hangingPunct="1">
              <a:lnSpc>
                <a:spcPts val="1900"/>
              </a:lnSpc>
            </a:pPr>
            <a:r>
              <a:rPr lang="ru-RU" altLang="ru-RU" sz="1600" b="1" i="1" dirty="0">
                <a:latin typeface="Times New Roman" panose="02020603050405020304" pitchFamily="18" charset="0"/>
              </a:rPr>
              <a:t>БОГАТЫРЁВА Светлана Валентиновна</a:t>
            </a: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xmlns="" id="{F37B8B3E-3A41-407E-B520-E8AA2447C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89576"/>
            <a:ext cx="12192000" cy="3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dirty="0">
                <a:latin typeface="Bookman Old Style" panose="02050604050505020204" pitchFamily="18" charset="0"/>
              </a:rPr>
              <a:t>г. Александровск</a:t>
            </a:r>
            <a:br>
              <a:rPr lang="ru-RU" altLang="ru-RU" sz="1400" dirty="0">
                <a:latin typeface="Bookman Old Style" panose="02050604050505020204" pitchFamily="18" charset="0"/>
              </a:rPr>
            </a:br>
            <a:r>
              <a:rPr lang="ru-RU" altLang="ru-RU" sz="1400" dirty="0">
                <a:latin typeface="Bookman Old Style" panose="02050604050505020204" pitchFamily="18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423890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xmlns="" id="{426DE472-5142-4B7A-BD77-6E3B8DB18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622" y="0"/>
            <a:ext cx="1136637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ОТЧЁТ </a:t>
            </a:r>
          </a:p>
          <a:p>
            <a:pPr algn="ctr" eaLnBrk="1" hangingPunct="1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главы муниципального района - главы администрации Александровского муниципального района </a:t>
            </a:r>
          </a:p>
          <a:p>
            <a:pPr algn="ctr" eaLnBrk="1" hangingPunct="1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результатах своей деятельности и о результатах работы администрации Александровского муниципального района</a:t>
            </a:r>
          </a:p>
          <a:p>
            <a:pPr algn="ctr" eaLnBrk="1" hangingPunct="1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2018 год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0" descr="ustav">
            <a:extLst>
              <a:ext uri="{FF2B5EF4-FFF2-40B4-BE49-F238E27FC236}">
                <a16:creationId xmlns:a16="http://schemas.microsoft.com/office/drawing/2014/main" xmlns="" id="{F6772176-2214-4992-A940-36944D44B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62" y="2094078"/>
            <a:ext cx="1236498" cy="106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https://gosfincontrol.gov-murman.ru/upload/rk/c29/ukaz.jpg">
            <a:extLst>
              <a:ext uri="{FF2B5EF4-FFF2-40B4-BE49-F238E27FC236}">
                <a16:creationId xmlns:a16="http://schemas.microsoft.com/office/drawing/2014/main" xmlns="" id="{51CC781A-D1E9-479B-AD6B-CDE187E6D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70" y="3152404"/>
            <a:ext cx="1873186" cy="113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storage.inovaco.ru/media/project_smi3_831/cd/8a/39/42/89/14/maj.jpg">
            <a:extLst>
              <a:ext uri="{FF2B5EF4-FFF2-40B4-BE49-F238E27FC236}">
                <a16:creationId xmlns:a16="http://schemas.microsoft.com/office/drawing/2014/main" xmlns="" id="{488AC2D5-9B8F-4360-A851-3DEC4CFDC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70" y="4351193"/>
            <a:ext cx="1873186" cy="103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mihailovski.ru/userfls/news/large/225_15-let-fz-ob-obschikh-printsipakh.jpg">
            <a:extLst>
              <a:ext uri="{FF2B5EF4-FFF2-40B4-BE49-F238E27FC236}">
                <a16:creationId xmlns:a16="http://schemas.microsoft.com/office/drawing/2014/main" xmlns="" id="{E246A373-A979-4651-9628-6A1D6623B4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2" r="31428"/>
          <a:stretch/>
        </p:blipFill>
        <p:spPr bwMode="auto">
          <a:xfrm>
            <a:off x="805684" y="958857"/>
            <a:ext cx="694642" cy="95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961D0A9-883A-476B-B1AC-051DE10A4179}"/>
              </a:ext>
            </a:extLst>
          </p:cNvPr>
          <p:cNvSpPr/>
          <p:nvPr/>
        </p:nvSpPr>
        <p:spPr>
          <a:xfrm>
            <a:off x="1651247" y="1109124"/>
            <a:ext cx="10178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Федеральный закон от 06.10.2003 г. N 131-ФЗ</a:t>
            </a:r>
          </a:p>
          <a:p>
            <a:pPr algn="ctr"/>
            <a:r>
              <a:rPr lang="ru-RU" b="1" dirty="0"/>
              <a:t>"Об общих принципах организации местного самоуправления в Российской Федерации"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E401A1D-6279-49BC-939C-FD1A1E512134}"/>
              </a:ext>
            </a:extLst>
          </p:cNvPr>
          <p:cNvSpPr txBox="1"/>
          <p:nvPr/>
        </p:nvSpPr>
        <p:spPr>
          <a:xfrm>
            <a:off x="1381445" y="1931299"/>
            <a:ext cx="107183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УСТАВ</a:t>
            </a:r>
          </a:p>
          <a:p>
            <a:pPr algn="ctr"/>
            <a:r>
              <a:rPr lang="ru-RU" b="1" dirty="0"/>
              <a:t>муниципального образования «Александровский муниципальный район Пермского края»</a:t>
            </a:r>
          </a:p>
          <a:p>
            <a:pPr algn="ctr"/>
            <a:r>
              <a:rPr lang="ru-RU" b="1" dirty="0"/>
              <a:t>(принят решением Земского Собрания Александровского муниципального района </a:t>
            </a:r>
          </a:p>
          <a:p>
            <a:pPr algn="ctr"/>
            <a:r>
              <a:rPr lang="ru-RU" b="1" dirty="0"/>
              <a:t>от 09.07.2015 г. № 193)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4D4E97-A9E0-4F52-BF42-837D341CA9BB}"/>
              </a:ext>
            </a:extLst>
          </p:cNvPr>
          <p:cNvSpPr txBox="1"/>
          <p:nvPr/>
        </p:nvSpPr>
        <p:spPr>
          <a:xfrm>
            <a:off x="2299316" y="3052987"/>
            <a:ext cx="9854987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/>
              <a:t>Указы Президента Российской Федерации от 07.05.2012 г. </a:t>
            </a:r>
          </a:p>
          <a:p>
            <a:pPr algn="ctr"/>
            <a:r>
              <a:rPr lang="ru-RU" sz="1700" b="1" dirty="0"/>
              <a:t>№ 596 «О долгосрочной государственной экономической политике»</a:t>
            </a:r>
          </a:p>
          <a:p>
            <a:pPr algn="ctr"/>
            <a:r>
              <a:rPr lang="ru-RU" sz="1700" b="1" dirty="0"/>
              <a:t>№ 597 «О мероприятиях по реализации государственной социальной политики»</a:t>
            </a:r>
          </a:p>
          <a:p>
            <a:pPr algn="ctr"/>
            <a:r>
              <a:rPr lang="ru-RU" sz="1700" b="1" dirty="0"/>
              <a:t>№ 598 «О совершенствовании государственной политики в сфере здравоохранения»</a:t>
            </a:r>
          </a:p>
          <a:p>
            <a:pPr algn="ctr"/>
            <a:r>
              <a:rPr lang="ru-RU" sz="1700" b="1" dirty="0"/>
              <a:t>№ 599 «О мерах по реализации государственной политик в области образования»</a:t>
            </a:r>
          </a:p>
          <a:p>
            <a:pPr algn="ctr"/>
            <a:r>
              <a:rPr lang="ru-RU" sz="1700" b="1" dirty="0"/>
              <a:t>№ 600 «О мерах по обеспечению граждан Российской Федерации доступным и комфортным жильем </a:t>
            </a:r>
          </a:p>
          <a:p>
            <a:pPr algn="ctr"/>
            <a:r>
              <a:rPr lang="ru-RU" sz="1700" b="1" dirty="0"/>
              <a:t>и повышению качества жилищно-коммунальных услуг»</a:t>
            </a:r>
          </a:p>
          <a:p>
            <a:pPr algn="ctr"/>
            <a:r>
              <a:rPr lang="ru-RU" sz="1700" b="1" dirty="0"/>
              <a:t>№ 606 «О мерах по реализации демографической политики Российской Федерации»</a:t>
            </a:r>
          </a:p>
          <a:p>
            <a:pPr algn="ctr"/>
            <a:r>
              <a:rPr lang="ru-RU" sz="1600" b="1" dirty="0"/>
              <a:t>и др.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9E451A9-3C19-4819-A04B-E955945B9713}"/>
              </a:ext>
            </a:extLst>
          </p:cNvPr>
          <p:cNvSpPr txBox="1"/>
          <p:nvPr/>
        </p:nvSpPr>
        <p:spPr>
          <a:xfrm>
            <a:off x="772355" y="5499811"/>
            <a:ext cx="11348619" cy="8771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/>
              <a:t>СТРАТЕГИЯ</a:t>
            </a:r>
          </a:p>
          <a:p>
            <a:pPr algn="ctr"/>
            <a:r>
              <a:rPr lang="ru-RU" sz="1700" b="1" dirty="0"/>
              <a:t>социально-экономического развития Александровского муниципального района Пермского края на 2017-2030 гг.</a:t>
            </a:r>
          </a:p>
          <a:p>
            <a:pPr algn="ctr"/>
            <a:r>
              <a:rPr lang="ru-RU" sz="1700" b="1" dirty="0"/>
              <a:t>(принята решением Земского Собрания Александровского муниципального района от 25.05.2017 г. № 359)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A8ACBE7-B5B5-41ED-960B-DF86BBAA1A31}"/>
              </a:ext>
            </a:extLst>
          </p:cNvPr>
          <p:cNvSpPr/>
          <p:nvPr/>
        </p:nvSpPr>
        <p:spPr>
          <a:xfrm>
            <a:off x="772357" y="909868"/>
            <a:ext cx="11348621" cy="10214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A1EDCFE0-66DB-48B0-915C-37143910D84B}"/>
              </a:ext>
            </a:extLst>
          </p:cNvPr>
          <p:cNvSpPr/>
          <p:nvPr/>
        </p:nvSpPr>
        <p:spPr>
          <a:xfrm>
            <a:off x="772355" y="1983565"/>
            <a:ext cx="11348619" cy="10694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8AA54FA3-EE38-4DEC-952C-079B461FBE05}"/>
              </a:ext>
            </a:extLst>
          </p:cNvPr>
          <p:cNvSpPr/>
          <p:nvPr/>
        </p:nvSpPr>
        <p:spPr>
          <a:xfrm>
            <a:off x="772355" y="3095186"/>
            <a:ext cx="11348620" cy="23675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4572634-85C0-4D06-B8E4-E236C2DC43D9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13099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utoShape 5">
            <a:extLst>
              <a:ext uri="{FF2B5EF4-FFF2-40B4-BE49-F238E27FC236}">
                <a16:creationId xmlns:a16="http://schemas.microsoft.com/office/drawing/2014/main" xmlns="" id="{7D28F4D2-7745-4D92-AB8E-3A99E96EAF9E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599707" y="1101693"/>
            <a:ext cx="2743201" cy="543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78C1829-26E4-41F1-853C-6AC98E1A1C3F}"/>
              </a:ext>
            </a:extLst>
          </p:cNvPr>
          <p:cNvSpPr txBox="1"/>
          <p:nvPr/>
        </p:nvSpPr>
        <p:spPr>
          <a:xfrm>
            <a:off x="923277" y="3300006"/>
            <a:ext cx="21657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Приоритеты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исполнительной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7316BA7-99F0-4744-89DB-650E5B738833}"/>
              </a:ext>
            </a:extLst>
          </p:cNvPr>
          <p:cNvSpPr txBox="1"/>
          <p:nvPr/>
        </p:nvSpPr>
        <p:spPr>
          <a:xfrm>
            <a:off x="2667556" y="1350348"/>
            <a:ext cx="3652613" cy="4770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ДЕМОГРАФИЯ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F00D794-78AA-4A5C-857D-02D50FC2BAAD}"/>
              </a:ext>
            </a:extLst>
          </p:cNvPr>
          <p:cNvSpPr txBox="1"/>
          <p:nvPr/>
        </p:nvSpPr>
        <p:spPr>
          <a:xfrm>
            <a:off x="3308595" y="3249889"/>
            <a:ext cx="3004910" cy="4770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F8DFEFD-7E52-4BBD-B96A-25E840A32F93}"/>
              </a:ext>
            </a:extLst>
          </p:cNvPr>
          <p:cNvSpPr txBox="1"/>
          <p:nvPr/>
        </p:nvSpPr>
        <p:spPr>
          <a:xfrm>
            <a:off x="3289967" y="4157816"/>
            <a:ext cx="3004910" cy="86177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</a:t>
            </a:r>
          </a:p>
          <a:p>
            <a:pPr algn="ctr"/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B405102-0D4A-496F-9D39-7904CCAF445C}"/>
              </a:ext>
            </a:extLst>
          </p:cNvPr>
          <p:cNvSpPr txBox="1"/>
          <p:nvPr/>
        </p:nvSpPr>
        <p:spPr>
          <a:xfrm>
            <a:off x="2776627" y="5360552"/>
            <a:ext cx="3510570" cy="86177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</a:t>
            </a:r>
          </a:p>
          <a:p>
            <a:pPr algn="ctr"/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2D95108-7240-4C23-810F-139EFDE26FD9}"/>
              </a:ext>
            </a:extLst>
          </p:cNvPr>
          <p:cNvSpPr txBox="1"/>
          <p:nvPr/>
        </p:nvSpPr>
        <p:spPr>
          <a:xfrm>
            <a:off x="8219791" y="1510139"/>
            <a:ext cx="3830167" cy="4712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численность населения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миграция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дорожная инфраструктура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инженерная инфраструктура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благоустройство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производство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инвестиции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занятость населения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сельское хозяйство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торговля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предпринимательство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туризм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здравоохранение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социальная защита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образование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культура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физкультура и спорт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общественная безопасность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муниципальное управление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муниципальные финансы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CA32C04C-130D-460E-9E6F-A6B81B1ADC16}"/>
              </a:ext>
            </a:extLst>
          </p:cNvPr>
          <p:cNvSpPr txBox="1"/>
          <p:nvPr/>
        </p:nvSpPr>
        <p:spPr>
          <a:xfrm>
            <a:off x="3023270" y="2326190"/>
            <a:ext cx="3291670" cy="4770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</a:t>
            </a:r>
          </a:p>
        </p:txBody>
      </p:sp>
      <p:sp>
        <p:nvSpPr>
          <p:cNvPr id="40" name="Стрелка: шеврон 39">
            <a:extLst>
              <a:ext uri="{FF2B5EF4-FFF2-40B4-BE49-F238E27FC236}">
                <a16:creationId xmlns:a16="http://schemas.microsoft.com/office/drawing/2014/main" xmlns="" id="{0B059A56-1A31-4E97-A311-04976B82186A}"/>
              </a:ext>
            </a:extLst>
          </p:cNvPr>
          <p:cNvSpPr/>
          <p:nvPr/>
        </p:nvSpPr>
        <p:spPr>
          <a:xfrm>
            <a:off x="6482178" y="1350348"/>
            <a:ext cx="1323505" cy="486876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26E2F7F-B034-433C-B7E9-60C2C9CEF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341" y="142844"/>
            <a:ext cx="1100239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ПРИОРИТЕТНЫЕ НАПРАВЛЕНИЯ ДЕЯТЕЛЬНОСТИ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962EBDC-ACD7-40C1-8C27-927D5E56DD70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06247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11515AF-4F34-4563-B968-FE08A4585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341" y="142844"/>
            <a:ext cx="1100239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ДЕМОГРАФИЯ</a:t>
            </a:r>
          </a:p>
        </p:txBody>
      </p:sp>
      <p:pic>
        <p:nvPicPr>
          <p:cNvPr id="11" name="Picture 6" descr="https://www.zagolovki.com.ua/wp-content/uploads/2018/07/10_07_18_population-1197x420.jpg">
            <a:extLst>
              <a:ext uri="{FF2B5EF4-FFF2-40B4-BE49-F238E27FC236}">
                <a16:creationId xmlns:a16="http://schemas.microsoft.com/office/drawing/2014/main" xmlns="" id="{F41C411F-6F06-422A-9E38-A1315AF85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972" y="2969628"/>
            <a:ext cx="10886985" cy="3817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507CE44A-E046-4E4F-9504-40895DD192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523764"/>
              </p:ext>
            </p:extLst>
          </p:nvPr>
        </p:nvGraphicFramePr>
        <p:xfrm>
          <a:off x="1136341" y="933356"/>
          <a:ext cx="10886984" cy="3079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4070">
                  <a:extLst>
                    <a:ext uri="{9D8B030D-6E8A-4147-A177-3AD203B41FA5}">
                      <a16:colId xmlns:a16="http://schemas.microsoft.com/office/drawing/2014/main" xmlns="" val="3295702364"/>
                    </a:ext>
                  </a:extLst>
                </a:gridCol>
                <a:gridCol w="967666">
                  <a:extLst>
                    <a:ext uri="{9D8B030D-6E8A-4147-A177-3AD203B41FA5}">
                      <a16:colId xmlns:a16="http://schemas.microsoft.com/office/drawing/2014/main" xmlns="" val="385116062"/>
                    </a:ext>
                  </a:extLst>
                </a:gridCol>
                <a:gridCol w="985421">
                  <a:extLst>
                    <a:ext uri="{9D8B030D-6E8A-4147-A177-3AD203B41FA5}">
                      <a16:colId xmlns:a16="http://schemas.microsoft.com/office/drawing/2014/main" xmlns="" val="2126268116"/>
                    </a:ext>
                  </a:extLst>
                </a:gridCol>
                <a:gridCol w="2479827">
                  <a:extLst>
                    <a:ext uri="{9D8B030D-6E8A-4147-A177-3AD203B41FA5}">
                      <a16:colId xmlns:a16="http://schemas.microsoft.com/office/drawing/2014/main" xmlns="" val="3961368948"/>
                    </a:ext>
                  </a:extLst>
                </a:gridCol>
              </a:tblGrid>
              <a:tr h="302882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2018 г. к 2017 г., %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7405104"/>
                  </a:ext>
                </a:extLst>
              </a:tr>
              <a:tr h="399536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постоянного населения, чел.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27 953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27 307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97,7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81031356"/>
                  </a:ext>
                </a:extLst>
              </a:tr>
              <a:tr h="396242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родившихся, чел.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88,0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26928115"/>
                  </a:ext>
                </a:extLst>
              </a:tr>
              <a:tr h="396242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умерших, чел.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452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478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105,8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94208648"/>
                  </a:ext>
                </a:extLst>
              </a:tr>
              <a:tr h="396242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прибывших, чел.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795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745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93,7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90137433"/>
                  </a:ext>
                </a:extLst>
              </a:tr>
              <a:tr h="396242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выбывших, чел.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1 059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1 168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110,3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06005516"/>
                  </a:ext>
                </a:extLst>
              </a:tr>
              <a:tr h="396242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Естественная убыль населения, чел.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135,5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58172573"/>
                  </a:ext>
                </a:extLst>
              </a:tr>
              <a:tr h="396242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Миграционная убыль населения, чел.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423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160,2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1763591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5AE62F8-4B8B-4159-B287-CDB6AB4852E1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94265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092DB82-4C05-42AE-BF84-BB2E1EA03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БЮДЖЕТ</a:t>
            </a:r>
          </a:p>
        </p:txBody>
      </p:sp>
      <p:pic>
        <p:nvPicPr>
          <p:cNvPr id="1026" name="Picture 2" descr="http://www.volokolamsk-rayon.ru/files/image/02/31/42/lg!vh0.jpg">
            <a:extLst>
              <a:ext uri="{FF2B5EF4-FFF2-40B4-BE49-F238E27FC236}">
                <a16:creationId xmlns:a16="http://schemas.microsoft.com/office/drawing/2014/main" xmlns="" id="{21C1A2D8-E77F-4256-BAF2-C72B51810B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0" r="12861" b="2572"/>
          <a:stretch/>
        </p:blipFill>
        <p:spPr bwMode="auto">
          <a:xfrm>
            <a:off x="772357" y="1876410"/>
            <a:ext cx="1344838" cy="1220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66B0C117-CA1D-4117-8F1A-7016544BC1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614147"/>
              </p:ext>
            </p:extLst>
          </p:nvPr>
        </p:nvGraphicFramePr>
        <p:xfrm>
          <a:off x="719092" y="1797458"/>
          <a:ext cx="11330865" cy="3081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695">
                  <a:extLst>
                    <a:ext uri="{9D8B030D-6E8A-4147-A177-3AD203B41FA5}">
                      <a16:colId xmlns:a16="http://schemas.microsoft.com/office/drawing/2014/main" xmlns="" val="3786357436"/>
                    </a:ext>
                  </a:extLst>
                </a:gridCol>
                <a:gridCol w="1618695">
                  <a:extLst>
                    <a:ext uri="{9D8B030D-6E8A-4147-A177-3AD203B41FA5}">
                      <a16:colId xmlns:a16="http://schemas.microsoft.com/office/drawing/2014/main" xmlns="" val="393942457"/>
                    </a:ext>
                  </a:extLst>
                </a:gridCol>
                <a:gridCol w="1618695">
                  <a:extLst>
                    <a:ext uri="{9D8B030D-6E8A-4147-A177-3AD203B41FA5}">
                      <a16:colId xmlns:a16="http://schemas.microsoft.com/office/drawing/2014/main" xmlns="" val="2424182058"/>
                    </a:ext>
                  </a:extLst>
                </a:gridCol>
                <a:gridCol w="1618695">
                  <a:extLst>
                    <a:ext uri="{9D8B030D-6E8A-4147-A177-3AD203B41FA5}">
                      <a16:colId xmlns:a16="http://schemas.microsoft.com/office/drawing/2014/main" xmlns="" val="1498216681"/>
                    </a:ext>
                  </a:extLst>
                </a:gridCol>
                <a:gridCol w="1618695">
                  <a:extLst>
                    <a:ext uri="{9D8B030D-6E8A-4147-A177-3AD203B41FA5}">
                      <a16:colId xmlns:a16="http://schemas.microsoft.com/office/drawing/2014/main" xmlns="" val="3597597082"/>
                    </a:ext>
                  </a:extLst>
                </a:gridCol>
                <a:gridCol w="1618695">
                  <a:extLst>
                    <a:ext uri="{9D8B030D-6E8A-4147-A177-3AD203B41FA5}">
                      <a16:colId xmlns:a16="http://schemas.microsoft.com/office/drawing/2014/main" xmlns="" val="3345042291"/>
                    </a:ext>
                  </a:extLst>
                </a:gridCol>
                <a:gridCol w="1618695">
                  <a:extLst>
                    <a:ext uri="{9D8B030D-6E8A-4147-A177-3AD203B41FA5}">
                      <a16:colId xmlns:a16="http://schemas.microsoft.com/office/drawing/2014/main" xmlns="" val="1168244530"/>
                    </a:ext>
                  </a:extLst>
                </a:gridCol>
              </a:tblGrid>
              <a:tr h="1395543"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Фактическое исполнение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г., </a:t>
                      </a:r>
                    </a:p>
                    <a:p>
                      <a:pPr algn="ctr"/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2018 г., </a:t>
                      </a:r>
                    </a:p>
                    <a:p>
                      <a:pPr algn="ctr"/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2018 г., </a:t>
                      </a:r>
                    </a:p>
                    <a:p>
                      <a:pPr algn="ctr"/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Фактическое исполнение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итогам 2018 г.,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2018 г.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отношению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первоначальному плану, 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2018 г.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отношению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уточненному плану,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90325575"/>
                  </a:ext>
                </a:extLst>
              </a:tr>
              <a:tr h="843110"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683,9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798,5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768,9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50700358"/>
                  </a:ext>
                </a:extLst>
              </a:tr>
              <a:tr h="843110"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746,0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693,7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805,5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735,9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771806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B9D3840-DF18-4259-BC67-B3719B4DEEA2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4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3150B8C-BACE-4386-82A1-C2C3E0616901}"/>
              </a:ext>
            </a:extLst>
          </p:cNvPr>
          <p:cNvSpPr/>
          <p:nvPr/>
        </p:nvSpPr>
        <p:spPr>
          <a:xfrm>
            <a:off x="719091" y="5021263"/>
            <a:ext cx="113308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* исполнение консолидированного бюджета по расходам сохраняет социальную направленность,               более 70% всех расходов направлено на социальную сферу</a:t>
            </a:r>
            <a:endParaRPr lang="ru-RU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830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8">
            <a:extLst>
              <a:ext uri="{FF2B5EF4-FFF2-40B4-BE49-F238E27FC236}">
                <a16:creationId xmlns:a16="http://schemas.microsoft.com/office/drawing/2014/main" xmlns="" id="{23E1DAC9-3A50-41CF-AA7F-0AD0BD5EB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584" y="987716"/>
            <a:ext cx="1106376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</a:rPr>
              <a:t>ОБЪЁМ ОТГРУЖЕННЫХ ТОВАРОВ СОБСТВЕННОГО ПРОИЗВОДСТВА, 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</a:rPr>
              <a:t>ВЫПОЛНЕННЫХ РАБОТ И УСЛУГ ОРГАНИЗАЦИЯМИ 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</a:rPr>
              <a:t>АЛЕКСАНДРОВСКОГО МУНИЦИПАЛЬНОГО РАЙОНА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CAC275EC-91DF-4626-844F-E207A1EE2D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904575"/>
              </p:ext>
            </p:extLst>
          </p:nvPr>
        </p:nvGraphicFramePr>
        <p:xfrm>
          <a:off x="1083077" y="2097116"/>
          <a:ext cx="11063763" cy="1143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7921">
                  <a:extLst>
                    <a:ext uri="{9D8B030D-6E8A-4147-A177-3AD203B41FA5}">
                      <a16:colId xmlns:a16="http://schemas.microsoft.com/office/drawing/2014/main" xmlns="" val="945010529"/>
                    </a:ext>
                  </a:extLst>
                </a:gridCol>
                <a:gridCol w="3687921">
                  <a:extLst>
                    <a:ext uri="{9D8B030D-6E8A-4147-A177-3AD203B41FA5}">
                      <a16:colId xmlns:a16="http://schemas.microsoft.com/office/drawing/2014/main" xmlns="" val="1457447742"/>
                    </a:ext>
                  </a:extLst>
                </a:gridCol>
                <a:gridCol w="3687921">
                  <a:extLst>
                    <a:ext uri="{9D8B030D-6E8A-4147-A177-3AD203B41FA5}">
                      <a16:colId xmlns:a16="http://schemas.microsoft.com/office/drawing/2014/main" xmlns="" val="3048568509"/>
                    </a:ext>
                  </a:extLst>
                </a:gridCol>
              </a:tblGrid>
              <a:tr h="313168"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</a:t>
                      </a:r>
                    </a:p>
                  </a:txBody>
                  <a:tcPr marL="91443" marR="91443"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1443" marR="91443"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предыдущему году</a:t>
                      </a:r>
                    </a:p>
                  </a:txBody>
                  <a:tcPr marL="91443" marR="91443"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60549587"/>
                  </a:ext>
                </a:extLst>
              </a:tr>
              <a:tr h="387808"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</a:t>
                      </a:r>
                    </a:p>
                  </a:txBody>
                  <a:tcPr marL="91443" marR="91443"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12322,4</a:t>
                      </a:r>
                    </a:p>
                  </a:txBody>
                  <a:tcPr marL="91443" marR="91443"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115,0</a:t>
                      </a:r>
                    </a:p>
                  </a:txBody>
                  <a:tcPr marL="91443" marR="91443"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56452443"/>
                  </a:ext>
                </a:extLst>
              </a:tr>
              <a:tr h="387808"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</a:p>
                  </a:txBody>
                  <a:tcPr marL="91443" marR="91443"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12611,5</a:t>
                      </a:r>
                    </a:p>
                  </a:txBody>
                  <a:tcPr marL="91443" marR="91443"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102,3</a:t>
                      </a:r>
                    </a:p>
                  </a:txBody>
                  <a:tcPr marL="91443" marR="91443"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03167112"/>
                  </a:ext>
                </a:extLst>
              </a:tr>
            </a:tbl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5885A514-7EF7-4E44-98A8-2B27E43282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9078518"/>
              </p:ext>
            </p:extLst>
          </p:nvPr>
        </p:nvGraphicFramePr>
        <p:xfrm>
          <a:off x="1083077" y="3315553"/>
          <a:ext cx="11063762" cy="3446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F299A90-ED1B-4821-85B9-4F0032C13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ПРОМЫШЛЕННОСТЬ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9B40A31-ED40-4950-A56B-F3E3CC4582A7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54729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2BC1F6B-7C3C-450D-BAB9-042F8D9AC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5" y="1117196"/>
            <a:ext cx="1141964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</a:rPr>
              <a:t>ИНВЕСТИЦИИ В ОСНОВНОЙ КАПИТАЛ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6C1F3523-A326-4BAD-9D68-E9A23549D6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7325461"/>
              </p:ext>
            </p:extLst>
          </p:nvPr>
        </p:nvGraphicFramePr>
        <p:xfrm>
          <a:off x="719092" y="1870691"/>
          <a:ext cx="5887238" cy="4471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CD6F6532-F39E-470A-8100-E5FBD1326C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0545566"/>
              </p:ext>
            </p:extLst>
          </p:nvPr>
        </p:nvGraphicFramePr>
        <p:xfrm>
          <a:off x="6694415" y="1870719"/>
          <a:ext cx="5431043" cy="4471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A48D3C0-1AD0-49DB-A6DF-109B3C410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ИНВЕСТИЦИИ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FA0774-B9BC-498C-B047-CC53A938E372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54307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02D7ACB2-B7D6-463E-92BD-22DF26A30E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516783"/>
              </p:ext>
            </p:extLst>
          </p:nvPr>
        </p:nvGraphicFramePr>
        <p:xfrm>
          <a:off x="630313" y="948553"/>
          <a:ext cx="11490665" cy="5689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89904">
                  <a:extLst>
                    <a:ext uri="{9D8B030D-6E8A-4147-A177-3AD203B41FA5}">
                      <a16:colId xmlns:a16="http://schemas.microsoft.com/office/drawing/2014/main" xmlns="" val="2086358404"/>
                    </a:ext>
                  </a:extLst>
                </a:gridCol>
                <a:gridCol w="816746">
                  <a:extLst>
                    <a:ext uri="{9D8B030D-6E8A-4147-A177-3AD203B41FA5}">
                      <a16:colId xmlns:a16="http://schemas.microsoft.com/office/drawing/2014/main" xmlns="" val="2995055661"/>
                    </a:ext>
                  </a:extLst>
                </a:gridCol>
                <a:gridCol w="843379">
                  <a:extLst>
                    <a:ext uri="{9D8B030D-6E8A-4147-A177-3AD203B41FA5}">
                      <a16:colId xmlns:a16="http://schemas.microsoft.com/office/drawing/2014/main" xmlns="" val="2331875209"/>
                    </a:ext>
                  </a:extLst>
                </a:gridCol>
                <a:gridCol w="1840636">
                  <a:extLst>
                    <a:ext uri="{9D8B030D-6E8A-4147-A177-3AD203B41FA5}">
                      <a16:colId xmlns:a16="http://schemas.microsoft.com/office/drawing/2014/main" xmlns="" val="1584524827"/>
                    </a:ext>
                  </a:extLst>
                </a:gridCol>
              </a:tblGrid>
              <a:tr h="241646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заработная плата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2018 г. к 2017 г., %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99835657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ПО ПЕРМСКОМУ КРАЮ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32 951,5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39 629,2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79554716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ПО АЛЕКСАНДРОВСКОМУ МУНИЦИПАЛЬНОМУ РАЙОНУ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25 631,0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28 841,5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94688013"/>
                  </a:ext>
                </a:extLst>
              </a:tr>
              <a:tr h="244284">
                <a:tc gridSpan="4">
                  <a:txBody>
                    <a:bodyPr/>
                    <a:lstStyle/>
                    <a:p>
                      <a:pPr algn="l"/>
                      <a:r>
                        <a:rPr lang="ru-RU" sz="9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в том числе по основным видам экономической деятельности: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ru-RU" sz="9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44500916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 Сельское, лесное хозяйство, охота, рыболовство и рыбоводство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16 424,8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22 089,8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19991090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 Добыча полезных ископаемых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29 752,9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32 010,5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31396052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 Обрабатывающие производства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18 530,0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20 738,2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33350916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2.4. Обеспечение электрической энергией, газом и паром; кондиционирование воздуха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45 099,6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46 285,7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00180522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2.5. Водоснабжение; водоотведение, организация сбора и утилизации отходов, деятельность по ликвидации загрязнений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15 153,4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17 858,6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07794672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2.6. Торговля оптовая и розничная; ремонт автотранспортных средств и мотоциклов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24 000,9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24 165,9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6211233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2.7. Транспортировка и хранение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17 322,0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17 549,9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68409606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2.8. Деятельность гостиниц и предприятий общественного питания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17 184,3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17 844,3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39198708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2.9. Деятельность в области информации и связи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19 751,3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20 774,1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41315180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2.10. Деятельность финансовая и страховая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33  192,2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34 403,6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53517597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2.11. Деятельность по операциям с недвижимым имуществом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15 901,4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19 391,3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23276932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2.12. Деятельность профессиональная, научная и техническая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19 532,6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19 619,1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3317299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2.13. Деятельность административная и сопутствующие дополнительные услуги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16 282,4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19 498,4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48603009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2.14. Государственное управление и обеспечение военной безопасности; социальное обеспечение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33 583,5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34 476,1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1158075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2.15. Образование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20 616,7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23 020,0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78957751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2.16. Деятельность в области здравоохранения и социальных услуг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19 516,0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24 807,0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14701549"/>
                  </a:ext>
                </a:extLst>
              </a:tr>
              <a:tr h="273865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2.17. Деятельность в области культуры,  спорта, организации досуга и развлечений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15 742,5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18 677,4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388480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1C4B214-E777-4B59-A04F-32DF38CB3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ДОХОДЫ НАСЕЛЕНИЯ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EFFE43A-6A34-44F1-9C0D-73FA2515E490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777798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Group 35">
            <a:extLst>
              <a:ext uri="{FF2B5EF4-FFF2-40B4-BE49-F238E27FC236}">
                <a16:creationId xmlns:a16="http://schemas.microsoft.com/office/drawing/2014/main" xmlns="" id="{C24E7AFD-E6BE-4217-A266-CC1FA76000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01960"/>
              </p:ext>
            </p:extLst>
          </p:nvPr>
        </p:nvGraphicFramePr>
        <p:xfrm>
          <a:off x="630315" y="991047"/>
          <a:ext cx="11496576" cy="2346560"/>
        </p:xfrm>
        <a:graphic>
          <a:graphicData uri="http://schemas.openxmlformats.org/drawingml/2006/table">
            <a:tbl>
              <a:tblPr/>
              <a:tblGrid>
                <a:gridCol w="99696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34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347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336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90000" marR="90000" marT="46780" marB="4678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</a:t>
                      </a:r>
                    </a:p>
                  </a:txBody>
                  <a:tcPr marL="90000" marR="90000" marT="46780" marB="467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</a:p>
                  </a:txBody>
                  <a:tcPr marL="90000" marR="90000" marT="46780" marB="467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0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регистрируемой безработицы в Пермском крае, %</a:t>
                      </a:r>
                    </a:p>
                  </a:txBody>
                  <a:tcPr marL="90000" marR="90000" marT="46780" marB="4678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1,27</a:t>
                      </a:r>
                    </a:p>
                  </a:txBody>
                  <a:tcPr marL="90000" marR="90000" marT="46780" marB="467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1,19</a:t>
                      </a:r>
                    </a:p>
                  </a:txBody>
                  <a:tcPr marL="90000" marR="90000" marT="46780" marB="467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0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регистрируемой безработицы в Александровском районе, %</a:t>
                      </a:r>
                    </a:p>
                  </a:txBody>
                  <a:tcPr marL="90000" marR="90000" marT="46780" marB="4678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2,75</a:t>
                      </a:r>
                    </a:p>
                  </a:txBody>
                  <a:tcPr marL="90000" marR="90000" marT="46780" marB="467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2,71</a:t>
                      </a:r>
                    </a:p>
                  </a:txBody>
                  <a:tcPr marL="90000" marR="90000" marT="46780" marB="467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0795318"/>
                  </a:ext>
                </a:extLst>
              </a:tr>
              <a:tr h="250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регистрируемой безработицы в моногороде Александровске, %</a:t>
                      </a:r>
                    </a:p>
                  </a:txBody>
                  <a:tcPr marL="90000" marR="90000" marT="46780" marB="4678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2,85</a:t>
                      </a:r>
                    </a:p>
                  </a:txBody>
                  <a:tcPr marL="90000" marR="90000" marT="46780" marB="467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2,77</a:t>
                      </a:r>
                    </a:p>
                  </a:txBody>
                  <a:tcPr marL="90000" marR="90000" marT="46780" marB="467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6048637"/>
                  </a:ext>
                </a:extLst>
              </a:tr>
              <a:tr h="25076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Среднесписочная численность работников организаций Александровского района,  чел.</a:t>
                      </a:r>
                    </a:p>
                  </a:txBody>
                  <a:tcPr marL="90000" marR="90000" marT="46780" marB="4678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4906</a:t>
                      </a:r>
                    </a:p>
                  </a:txBody>
                  <a:tcPr marL="90000" marR="90000" marT="46780" marB="467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4546</a:t>
                      </a:r>
                    </a:p>
                  </a:txBody>
                  <a:tcPr marL="90000" marR="90000" marT="46780" marB="467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076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безработных, зарегистрированных в органах государственной службы занятости, чел.</a:t>
                      </a:r>
                    </a:p>
                  </a:txBody>
                  <a:tcPr marL="90000" marR="90000" marT="46780" marB="4678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367</a:t>
                      </a:r>
                    </a:p>
                  </a:txBody>
                  <a:tcPr marL="90000" marR="90000" marT="46780" marB="467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</a:t>
                      </a:r>
                    </a:p>
                  </a:txBody>
                  <a:tcPr marL="90000" marR="90000" marT="46780" marB="467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5870498"/>
                  </a:ext>
                </a:extLst>
              </a:tr>
              <a:tr h="25076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Заявленная предприятиями и организациями района потребность в работниках на конец года, чел.</a:t>
                      </a:r>
                    </a:p>
                  </a:txBody>
                  <a:tcPr marL="90000" marR="90000" marT="46780" marB="4678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90000" marR="90000" marT="46780" marB="467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</a:t>
                      </a:r>
                    </a:p>
                  </a:txBody>
                  <a:tcPr marL="90000" marR="90000" marT="46780" marB="467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94E031C2-7E5D-4484-8421-EA56730E9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072681"/>
              </p:ext>
            </p:extLst>
          </p:nvPr>
        </p:nvGraphicFramePr>
        <p:xfrm>
          <a:off x="630315" y="4186612"/>
          <a:ext cx="11496576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12528">
                  <a:extLst>
                    <a:ext uri="{9D8B030D-6E8A-4147-A177-3AD203B41FA5}">
                      <a16:colId xmlns:a16="http://schemas.microsoft.com/office/drawing/2014/main" xmlns="" val="1135977436"/>
                    </a:ext>
                  </a:extLst>
                </a:gridCol>
                <a:gridCol w="2805343">
                  <a:extLst>
                    <a:ext uri="{9D8B030D-6E8A-4147-A177-3AD203B41FA5}">
                      <a16:colId xmlns:a16="http://schemas.microsoft.com/office/drawing/2014/main" xmlns="" val="1428080521"/>
                    </a:ext>
                  </a:extLst>
                </a:gridCol>
                <a:gridCol w="2778705">
                  <a:extLst>
                    <a:ext uri="{9D8B030D-6E8A-4147-A177-3AD203B41FA5}">
                      <a16:colId xmlns:a16="http://schemas.microsoft.com/office/drawing/2014/main" xmlns="" val="1038874482"/>
                    </a:ext>
                  </a:extLst>
                </a:gridCol>
              </a:tblGrid>
              <a:tr h="18542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ОПЛАЧИВАЕМЫЕ ОБЩЕСТВЕННЫЕ РАБОТЫ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5412972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71339565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Исполнитель общественных работ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alt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«Александровское дорожное строительство»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3220485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поведения работ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 - сентябрь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 - август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81510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рабочих мест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7834790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участников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чел.</a:t>
                      </a:r>
                    </a:p>
                    <a:p>
                      <a:pPr algn="ctr"/>
                      <a:r>
                        <a:rPr 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(30 мужчин, 10 женщин)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чел.</a:t>
                      </a:r>
                    </a:p>
                    <a:p>
                      <a:pPr algn="ctr"/>
                      <a:r>
                        <a:rPr 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(22 мужчины, 15 женщин)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1484731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6635F5F-4538-49C7-A7BF-C3C9E40129D6}"/>
              </a:ext>
            </a:extLst>
          </p:cNvPr>
          <p:cNvSpPr txBox="1"/>
          <p:nvPr/>
        </p:nvSpPr>
        <p:spPr>
          <a:xfrm>
            <a:off x="630316" y="3479649"/>
            <a:ext cx="11496575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/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 в Александровском муниципальном районе Пермского края»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423B123-1F9B-43D5-9061-3B3938793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РЫНОК ТРУДА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C449FC3-D887-4E7D-AFCA-643555B8D2F4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523975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DE03748-5F5E-4DF1-A6F1-2159A5AE0DA0}"/>
              </a:ext>
            </a:extLst>
          </p:cNvPr>
          <p:cNvSpPr/>
          <p:nvPr/>
        </p:nvSpPr>
        <p:spPr>
          <a:xfrm>
            <a:off x="772357" y="975128"/>
            <a:ext cx="11330866" cy="83099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«Привлечение инвестиций и развитие потребительского рынка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Александровском муниципальном районе Пермского края»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05A12A5-B89F-4590-A9C0-5DF6B4BA81CA}"/>
              </a:ext>
            </a:extLst>
          </p:cNvPr>
          <p:cNvSpPr txBox="1"/>
          <p:nvPr/>
        </p:nvSpPr>
        <p:spPr>
          <a:xfrm>
            <a:off x="1236955" y="1901817"/>
            <a:ext cx="10807081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«Развитие малого и среднего предпринимательства в Александровском муниципальном районе Пермского края»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E5D4C3BA-20F6-410C-B542-EFAC61C01201}"/>
              </a:ext>
            </a:extLst>
          </p:cNvPr>
          <p:cNvCxnSpPr>
            <a:stCxn id="11" idx="1"/>
          </p:cNvCxnSpPr>
          <p:nvPr/>
        </p:nvCxnSpPr>
        <p:spPr>
          <a:xfrm flipH="1" flipV="1">
            <a:off x="950259" y="2055705"/>
            <a:ext cx="286696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CAFA2369-CF69-4471-AA6F-22E953AB0EA3}"/>
              </a:ext>
            </a:extLst>
          </p:cNvPr>
          <p:cNvCxnSpPr>
            <a:cxnSpLocks/>
          </p:cNvCxnSpPr>
          <p:nvPr/>
        </p:nvCxnSpPr>
        <p:spPr>
          <a:xfrm flipV="1">
            <a:off x="950259" y="1806125"/>
            <a:ext cx="0" cy="2495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xmlns="" id="{ADA005DD-700A-49A9-88F5-FE9419BFD6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344911"/>
              </p:ext>
            </p:extLst>
          </p:nvPr>
        </p:nvGraphicFramePr>
        <p:xfrm>
          <a:off x="2925105" y="2381667"/>
          <a:ext cx="6711953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141">
                  <a:extLst>
                    <a:ext uri="{9D8B030D-6E8A-4147-A177-3AD203B41FA5}">
                      <a16:colId xmlns:a16="http://schemas.microsoft.com/office/drawing/2014/main" xmlns="" val="647771102"/>
                    </a:ext>
                  </a:extLst>
                </a:gridCol>
                <a:gridCol w="5223812">
                  <a:extLst>
                    <a:ext uri="{9D8B030D-6E8A-4147-A177-3AD203B41FA5}">
                      <a16:colId xmlns:a16="http://schemas.microsoft.com/office/drawing/2014/main" xmlns="" val="4169523754"/>
                    </a:ext>
                  </a:extLst>
                </a:gridCol>
              </a:tblGrid>
              <a:tr h="244941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молодёжного предпринимательства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969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Инновационный образовательный проект 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«Центр управления проектами «Территория успеха»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15487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проекта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у молодого поколения 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приоритетного предпринимательского мировоззрения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70434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аудитория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Учащиеся 7-11 классов школ,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рабочая молодёжь в возрасте от 18 до 30 лет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60010423"/>
                  </a:ext>
                </a:extLst>
              </a:tr>
              <a:tr h="194739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конкурс 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«Думай как предприниматель»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3658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проведения конкурса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Популяризация предпринимательской деятельности в среде учащейся молодёжи, знакомство с профессией «Предприниматель»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4067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проведения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«Центр управления проектами «Территория успеха» в п. Яйва 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(ИП Смагина Д.С.)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09680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 мероприятия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Ученики школ г. Александровск, п. Яйва, г. Кизел, 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представители бизнеса: Смагина Д.С.,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Косожихин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В.И., Хабибуллин Д.Т.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5925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Победители конкурса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 МБОУ «Базовая средняя общеобразовательная школа № 1» 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Александровск)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43284472"/>
                  </a:ext>
                </a:extLst>
              </a:tr>
            </a:tbl>
          </a:graphicData>
        </a:graphic>
      </p:graphicFrame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84FD8940-C4BE-4626-BF6F-8D1DA0BFCB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" t="27132" r="10784" b="3266"/>
          <a:stretch/>
        </p:blipFill>
        <p:spPr>
          <a:xfrm>
            <a:off x="10676965" y="2377184"/>
            <a:ext cx="1511606" cy="198614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F6B3149D-56C7-4BD1-BD77-F080D2D986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24" t="16993" r="17931"/>
          <a:stretch/>
        </p:blipFill>
        <p:spPr>
          <a:xfrm>
            <a:off x="10912765" y="4363331"/>
            <a:ext cx="1275806" cy="195025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E9FE7E17-FE77-40E4-B8FA-C2EA3C8EA66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9" t="14509" r="12762" b="1048"/>
          <a:stretch/>
        </p:blipFill>
        <p:spPr>
          <a:xfrm>
            <a:off x="9655210" y="2377184"/>
            <a:ext cx="1125035" cy="198614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E7F61A59-2921-47B8-98BC-5049816CE0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67"/>
          <a:stretch/>
        </p:blipFill>
        <p:spPr>
          <a:xfrm>
            <a:off x="371555" y="3799584"/>
            <a:ext cx="2526510" cy="118445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A00B62F9-7E6B-4743-AD51-DA695325B2C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9" t="11760" r="4313" b="3007"/>
          <a:stretch/>
        </p:blipFill>
        <p:spPr>
          <a:xfrm>
            <a:off x="9653806" y="4363331"/>
            <a:ext cx="1258959" cy="1950256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4DBE4677-690F-4E89-88DF-33D8C7D086A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22"/>
          <a:stretch/>
        </p:blipFill>
        <p:spPr>
          <a:xfrm>
            <a:off x="772357" y="5032588"/>
            <a:ext cx="2125707" cy="1277949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C1BB039-C9AF-43F2-8D8E-F1C9B78358A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05" b="4514"/>
          <a:stretch/>
        </p:blipFill>
        <p:spPr>
          <a:xfrm>
            <a:off x="47219" y="2363482"/>
            <a:ext cx="2850845" cy="140795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E0CB7F4-169F-454C-B000-22F94C85C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МАЛОЕ И СРЕДНЕЕ ПРЕДПРИНИМАТЕЛЬСТВО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AE063E1-6106-4BA4-9861-1DA98647112C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744551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xn--d1ab0aefd0b.xn----jtbvjabi6b9c.xn--p1ai/content/%D0%91%D0%B0%D0%BD%D0%BD%D0%B5%D1%80%201590%D1%85%20400_%D0%9C%D0%BE%D1%80%D0%B5%20%D0%B4%D0%BE%D0%B1%D1%80%D0%B0.jpg">
            <a:extLst>
              <a:ext uri="{FF2B5EF4-FFF2-40B4-BE49-F238E27FC236}">
                <a16:creationId xmlns:a16="http://schemas.microsoft.com/office/drawing/2014/main" xmlns="" id="{84C30F49-16AC-4D24-B89F-8CDC3FFB4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91" y="969130"/>
            <a:ext cx="7310671" cy="142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3191DBB8-8655-4879-8137-F2D1CC5AB2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776184"/>
              </p:ext>
            </p:extLst>
          </p:nvPr>
        </p:nvGraphicFramePr>
        <p:xfrm>
          <a:off x="719091" y="2469875"/>
          <a:ext cx="7310671" cy="399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2108">
                  <a:extLst>
                    <a:ext uri="{9D8B030D-6E8A-4147-A177-3AD203B41FA5}">
                      <a16:colId xmlns:a16="http://schemas.microsoft.com/office/drawing/2014/main" xmlns="" val="647771102"/>
                    </a:ext>
                  </a:extLst>
                </a:gridCol>
                <a:gridCol w="6048563">
                  <a:extLst>
                    <a:ext uri="{9D8B030D-6E8A-4147-A177-3AD203B41FA5}">
                      <a16:colId xmlns:a16="http://schemas.microsoft.com/office/drawing/2014/main" xmlns="" val="4169523754"/>
                    </a:ext>
                  </a:extLst>
                </a:gridCol>
              </a:tblGrid>
              <a:tr h="244941">
                <a:tc>
                  <a:txBody>
                    <a:bodyPr/>
                    <a:lstStyle/>
                    <a:p>
                      <a:pPr algn="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Нормативно-правовой </a:t>
                      </a:r>
                    </a:p>
                    <a:p>
                      <a:pPr algn="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Распоряжение Правительства Пермского края от 17.02.2017 г. № 41-рп </a:t>
                      </a:r>
                    </a:p>
                    <a:p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"Об утверждении Плана мероприятий ("дорожной карты") </a:t>
                      </a:r>
                    </a:p>
                    <a:p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реализации Стратегии развития малого и среднего предпринимательства до 2030 года в Пермском крае"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969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Популяризация и поддержка социального предпринимательства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15487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Краевой марафон социальных предпринимательских инициатив </a:t>
                      </a:r>
                    </a:p>
                    <a:p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«Море добра» на территории Александровского муниципального района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33461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Сбор вещей для многодетных семей и семей, </a:t>
                      </a:r>
                    </a:p>
                    <a:p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находящихся в социально опасном положении и трудной жизненной ситуации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70434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Точки сбора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точек (магазины, парикмахерские, кафе), редакция газеты «Боевой путь», Территориальное управление Министерства социального развития Пермского края по Александровскому и </a:t>
                      </a:r>
                      <a:r>
                        <a:rPr lang="ru-RU" sz="13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Кизеловскому</a:t>
                      </a:r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муниципальным районам (соцзащита)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60010423"/>
                  </a:ext>
                </a:extLst>
              </a:tr>
              <a:tr h="194739">
                <a:tc>
                  <a:txBody>
                    <a:bodyPr/>
                    <a:lstStyle/>
                    <a:p>
                      <a:pPr algn="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собрано 300 кг вещей (одежда, обувь, игрушки, книги)</a:t>
                      </a:r>
                    </a:p>
                    <a:p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собраны мебель и техника</a:t>
                      </a:r>
                    </a:p>
                    <a:p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оказана помощь 56 семьям</a:t>
                      </a:r>
                    </a:p>
                    <a:p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приняли участие 16 субъектов малого и среднего предпринимательства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36580322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7D6DF02-88E5-4BC6-82CA-F3F34EA7B4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9" t="7676" b="15414"/>
          <a:stretch/>
        </p:blipFill>
        <p:spPr>
          <a:xfrm>
            <a:off x="8096667" y="1174455"/>
            <a:ext cx="3113000" cy="188162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060DC42-E34B-4EF2-9BF0-D1D2C1A441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1" r="14533"/>
          <a:stretch/>
        </p:blipFill>
        <p:spPr>
          <a:xfrm>
            <a:off x="8096667" y="3429000"/>
            <a:ext cx="2474889" cy="201460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834DEB1-60A0-41E0-85F8-0B7BB61F8C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13" y="5047129"/>
            <a:ext cx="2279373" cy="152938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29A26BA-6E7D-4081-ABC2-5D861A771CB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1401"/>
          <a:stretch/>
        </p:blipFill>
        <p:spPr>
          <a:xfrm>
            <a:off x="10160100" y="1576842"/>
            <a:ext cx="2099134" cy="3343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A4BE9DD-16C1-40E9-AF63-9995AE953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МАЛОЕ И СРЕДНЕЕ ПРЕДПРИНИМАТЕЛЬСТВО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018ED48-1D66-45B9-B68A-087A29E70D31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019649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03E5C2E-5D14-4ED7-89F2-E0D62536F267}"/>
              </a:ext>
            </a:extLst>
          </p:cNvPr>
          <p:cNvSpPr/>
          <p:nvPr/>
        </p:nvSpPr>
        <p:spPr>
          <a:xfrm>
            <a:off x="630315" y="878372"/>
            <a:ext cx="11496576" cy="384721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 мая  -  День российского предпринимательства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FBFC795-AE72-467B-8011-4A37EFC2043C}"/>
              </a:ext>
            </a:extLst>
          </p:cNvPr>
          <p:cNvSpPr txBox="1"/>
          <p:nvPr/>
        </p:nvSpPr>
        <p:spPr>
          <a:xfrm>
            <a:off x="647121" y="1338997"/>
            <a:ext cx="11466502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конкурс «Лучший предприниматель Александровского муниципального района»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BD3CBD97-0EEB-4A3E-B6F9-6D5B672AE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697551"/>
              </p:ext>
            </p:extLst>
          </p:nvPr>
        </p:nvGraphicFramePr>
        <p:xfrm>
          <a:off x="647121" y="1728086"/>
          <a:ext cx="5065635" cy="489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3950">
                  <a:extLst>
                    <a:ext uri="{9D8B030D-6E8A-4147-A177-3AD203B41FA5}">
                      <a16:colId xmlns:a16="http://schemas.microsoft.com/office/drawing/2014/main" xmlns="" val="3663615894"/>
                    </a:ext>
                  </a:extLst>
                </a:gridCol>
                <a:gridCol w="1971685">
                  <a:extLst>
                    <a:ext uri="{9D8B030D-6E8A-4147-A177-3AD203B41FA5}">
                      <a16:colId xmlns:a16="http://schemas.microsoft.com/office/drawing/2014/main" xmlns="" val="1295512520"/>
                    </a:ext>
                  </a:extLst>
                </a:gridCol>
              </a:tblGrid>
              <a:tr h="253672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Номинация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Победитель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5978615"/>
                  </a:ext>
                </a:extLst>
              </a:tr>
              <a:tr h="24658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«Бизнес-леди года»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ИП Куликова Е.Б.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84986763"/>
                  </a:ext>
                </a:extLst>
              </a:tr>
              <a:tr h="24658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«Лучший молодёжный бизнес-проект»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ИП Смагина Д.С.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1648114"/>
                  </a:ext>
                </a:extLst>
              </a:tr>
              <a:tr h="24658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«Лучший работодатель в сфере малого бизнеса»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ООО «Александровское дорожное строительство»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58721531"/>
                  </a:ext>
                </a:extLst>
              </a:tr>
              <a:tr h="24658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«Лучший проект в производственной сфере»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ООО ПК «Кедр»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00565333"/>
                  </a:ext>
                </a:extLst>
              </a:tr>
              <a:tr h="24658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«Лучший проект в сфере автотранспортных услуг»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ИП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Зеунов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С.Е.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003389"/>
                  </a:ext>
                </a:extLst>
              </a:tr>
              <a:tr h="24658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«Лучший проект в сфере бытового обслуживания»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ИП Чупин Ю.С.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40637353"/>
                  </a:ext>
                </a:extLst>
              </a:tr>
              <a:tr h="24658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«Лучший проект в сфере внутреннего туризма и гостиничного бизнеса»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ООО «МОСТ»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2982875"/>
                  </a:ext>
                </a:extLst>
              </a:tr>
              <a:tr h="283739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«Лучший проект в сфере общественного питания и ресторанного бизнеса»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ИП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Аглуллина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Т.В.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4028702"/>
                  </a:ext>
                </a:extLst>
              </a:tr>
              <a:tr h="24658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«Лучший проект в сфере сельского хозяйства»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ИП Торопов Д.М.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27054809"/>
                  </a:ext>
                </a:extLst>
              </a:tr>
              <a:tr h="24658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«Лучший проект в сфере торговли»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ИП </a:t>
                      </a:r>
                      <a:r>
                        <a:rPr lang="ru-RU" sz="1100" b="1" dirty="0" err="1">
                          <a:latin typeface="Arial Narrow" panose="020B0606020202030204" pitchFamily="34" charset="0"/>
                        </a:rPr>
                        <a:t>Матакова</a:t>
                      </a: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 С.В.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3199544"/>
                  </a:ext>
                </a:extLst>
              </a:tr>
              <a:tr h="24658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«Лучший проект в сфере </a:t>
                      </a:r>
                      <a:r>
                        <a:rPr lang="en-US" sz="1100" b="1" dirty="0">
                          <a:latin typeface="Arial Narrow" panose="020B0606020202030204" pitchFamily="34" charset="0"/>
                        </a:rPr>
                        <a:t>Beauty</a:t>
                      </a: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-индустрии»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ИП Пензина Ю.С.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01061844"/>
                  </a:ext>
                </a:extLst>
              </a:tr>
              <a:tr h="24658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«Лучшее содержание фасада здания и благоустройство прилегающие территории»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ИП Якимова И.Е.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8616990"/>
                  </a:ext>
                </a:extLst>
              </a:tr>
              <a:tr h="24658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«Лучший социальный проект»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ООО «КЛИНИКА ЗДРАВНИЦА»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6781839"/>
                  </a:ext>
                </a:extLst>
              </a:tr>
              <a:tr h="24658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«Стабильность»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ИП Трусова О.А.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34549926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1BF7619-7A40-45E8-95A1-131E164A4265}"/>
              </a:ext>
            </a:extLst>
          </p:cNvPr>
          <p:cNvSpPr/>
          <p:nvPr/>
        </p:nvSpPr>
        <p:spPr>
          <a:xfrm>
            <a:off x="5695951" y="5821847"/>
            <a:ext cx="64960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Arial Narrow" panose="020B0606020202030204" pitchFamily="34" charset="0"/>
              </a:rPr>
              <a:t>За содействие в проведении муниципальных мероприятий, </a:t>
            </a:r>
          </a:p>
          <a:p>
            <a:pPr algn="ctr"/>
            <a:r>
              <a:rPr lang="ru-RU" sz="1200" b="1" i="1" dirty="0">
                <a:latin typeface="Arial Narrow" panose="020B0606020202030204" pitchFamily="34" charset="0"/>
              </a:rPr>
              <a:t>активное взаимодействие с органами местного самоуправления, активную жизненную позицию, содействие развитию предпринимательства в районе отмечены:</a:t>
            </a:r>
          </a:p>
          <a:p>
            <a:pPr algn="ctr"/>
            <a:r>
              <a:rPr lang="ru-RU" sz="1200" b="1" i="1" dirty="0">
                <a:latin typeface="Arial Narrow" panose="020B0606020202030204" pitchFamily="34" charset="0"/>
              </a:rPr>
              <a:t>ООО «Александровское дорожное строительство», ИП Смагина Дарья Сергеевна, </a:t>
            </a:r>
          </a:p>
          <a:p>
            <a:pPr algn="ctr"/>
            <a:r>
              <a:rPr lang="ru-RU" sz="1200" b="1" i="1" dirty="0">
                <a:latin typeface="Arial Narrow" panose="020B0606020202030204" pitchFamily="34" charset="0"/>
              </a:rPr>
              <a:t>ИП Корякина Светлана Валерьевна, ИП Сидорова Елена Владимировна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F02E5CB3-C141-48F9-90FB-BF7DD6FED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246" y="1696067"/>
            <a:ext cx="5065634" cy="407648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C1076B9-6E19-4ADE-BAEF-D489A6AC0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МАЛОЕ И СРЕДНЕЕ ПРЕДПРИНИМАТЕЛЬСТВО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6B78D41-10B7-449F-A99C-6283408DF10A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741894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5BECF68-CA04-4749-9A39-56E8EB80B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МАЛОЕ И СРЕДНЕЕ ПРЕДПРИНИМАТЕЛЬСТВО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C78F5E7-5A9F-4631-A65C-CC1C95B6FEF0}"/>
              </a:ext>
            </a:extLst>
          </p:cNvPr>
          <p:cNvSpPr txBox="1"/>
          <p:nvPr/>
        </p:nvSpPr>
        <p:spPr>
          <a:xfrm>
            <a:off x="142042" y="6457890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12</a:t>
            </a:r>
          </a:p>
        </p:txBody>
      </p:sp>
      <p:pic>
        <p:nvPicPr>
          <p:cNvPr id="1032" name="Picture 8" descr="https://pptcloud3.ams3.digitaloceanspaces.com/slides/pics/003/586/585/original/Slide2.jpg?1495118750">
            <a:extLst>
              <a:ext uri="{FF2B5EF4-FFF2-40B4-BE49-F238E27FC236}">
                <a16:creationId xmlns:a16="http://schemas.microsoft.com/office/drawing/2014/main" xmlns="" id="{3590CA2B-5B7A-467E-8533-E8629B3343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53"/>
          <a:stretch/>
        </p:blipFill>
        <p:spPr bwMode="auto">
          <a:xfrm>
            <a:off x="719092" y="948553"/>
            <a:ext cx="8973549" cy="5457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xmlns="" id="{7EF60BDC-0492-49EF-AC31-50449BA1AA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842240"/>
              </p:ext>
            </p:extLst>
          </p:nvPr>
        </p:nvGraphicFramePr>
        <p:xfrm>
          <a:off x="5878287" y="3638784"/>
          <a:ext cx="6000036" cy="2784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742">
                  <a:extLst>
                    <a:ext uri="{9D8B030D-6E8A-4147-A177-3AD203B41FA5}">
                      <a16:colId xmlns:a16="http://schemas.microsoft.com/office/drawing/2014/main" xmlns="" val="3295702364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xmlns="" val="385116062"/>
                    </a:ext>
                  </a:extLst>
                </a:gridCol>
                <a:gridCol w="744275">
                  <a:extLst>
                    <a:ext uri="{9D8B030D-6E8A-4147-A177-3AD203B41FA5}">
                      <a16:colId xmlns:a16="http://schemas.microsoft.com/office/drawing/2014/main" xmlns="" val="2126268116"/>
                    </a:ext>
                  </a:extLst>
                </a:gridCol>
                <a:gridCol w="1711374">
                  <a:extLst>
                    <a:ext uri="{9D8B030D-6E8A-4147-A177-3AD203B41FA5}">
                      <a16:colId xmlns:a16="http://schemas.microsoft.com/office/drawing/2014/main" xmlns="" val="3961368948"/>
                    </a:ext>
                  </a:extLst>
                </a:gridCol>
              </a:tblGrid>
              <a:tr h="508159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</a:t>
                      </a:r>
                    </a:p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 к 2017 г., %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47405104"/>
                  </a:ext>
                </a:extLst>
              </a:tr>
              <a:tr h="989083"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организаций, </a:t>
                      </a:r>
                    </a:p>
                    <a:p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зарегистрированных </a:t>
                      </a:r>
                    </a:p>
                    <a:p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территории </a:t>
                      </a:r>
                    </a:p>
                    <a:p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Александровского </a:t>
                      </a:r>
                    </a:p>
                    <a:p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муниципального района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90,5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1031356"/>
                  </a:ext>
                </a:extLst>
              </a:tr>
              <a:tr h="12703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индивидуальных предпринимателей,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зарегистрированных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территории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Александровского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муниципального района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532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539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101,3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692811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64AD820-BC0B-415D-9BA9-36642CC9D889}"/>
              </a:ext>
            </a:extLst>
          </p:cNvPr>
          <p:cNvSpPr txBox="1"/>
          <p:nvPr/>
        </p:nvSpPr>
        <p:spPr>
          <a:xfrm>
            <a:off x="6418555" y="1191960"/>
            <a:ext cx="5459768" cy="24468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субъектов </a:t>
            </a:r>
          </a:p>
          <a:p>
            <a:pPr algn="ctr"/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малого и среднего предпринимательства </a:t>
            </a:r>
          </a:p>
          <a:p>
            <a:pPr algn="ctr"/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регулируется</a:t>
            </a:r>
          </a:p>
          <a:p>
            <a:pPr algn="ctr"/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законом № 209-ФЗ, </a:t>
            </a:r>
          </a:p>
          <a:p>
            <a:pPr algn="ctr"/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принятым 24 июля 2007 г.</a:t>
            </a:r>
          </a:p>
          <a:p>
            <a:pPr algn="ctr"/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развитии малого и среднего предпринимательства в Российской Федерации», </a:t>
            </a:r>
          </a:p>
          <a:p>
            <a:pPr algn="ctr"/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котором указаны критерии отнесения предприятия к малому предпринимательству.</a:t>
            </a:r>
          </a:p>
        </p:txBody>
      </p:sp>
    </p:spTree>
    <p:extLst>
      <p:ext uri="{BB962C8B-B14F-4D97-AF65-F5344CB8AC3E}">
        <p14:creationId xmlns:p14="http://schemas.microsoft.com/office/powerpoint/2010/main" val="2101586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s://im0-tub-ru.yandex.net/i?id=be14a85642b41f27cb55a8d6d0816a1e&amp;n=13">
            <a:extLst>
              <a:ext uri="{FF2B5EF4-FFF2-40B4-BE49-F238E27FC236}">
                <a16:creationId xmlns:a16="http://schemas.microsoft.com/office/drawing/2014/main" xmlns="" id="{5C155519-8D82-4AE2-852D-4423316B4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235" y="4670611"/>
            <a:ext cx="9170894" cy="218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26491824-EC1C-4D9C-A71D-889796CA478B}"/>
              </a:ext>
            </a:extLst>
          </p:cNvPr>
          <p:cNvSpPr/>
          <p:nvPr/>
        </p:nvSpPr>
        <p:spPr>
          <a:xfrm>
            <a:off x="772356" y="1086567"/>
            <a:ext cx="11330866" cy="33855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 розничной торговли и общественного питания в Александровском муниципальном районе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7C2F4FD7-6967-42F5-BF56-0CA3CD411F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9124911"/>
              </p:ext>
            </p:extLst>
          </p:nvPr>
        </p:nvGraphicFramePr>
        <p:xfrm>
          <a:off x="719092" y="1565467"/>
          <a:ext cx="5645848" cy="2951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xmlns="" id="{6EE518EB-5A3B-4D89-9F2D-E877E09712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1137105"/>
              </p:ext>
            </p:extLst>
          </p:nvPr>
        </p:nvGraphicFramePr>
        <p:xfrm>
          <a:off x="6437789" y="1565211"/>
          <a:ext cx="5645847" cy="2951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9FEE159-D50B-4BFD-8CD4-82DFB2DBB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ПОТРЕБИТЕЛЬСКИЙ РЫНОК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45D1726-7770-4496-98CD-CD0A40384AAE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37196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1C287BE-836A-48C7-B4A7-662F7E7067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1" r="6655"/>
          <a:stretch/>
        </p:blipFill>
        <p:spPr>
          <a:xfrm>
            <a:off x="687933" y="1848833"/>
            <a:ext cx="4403711" cy="316033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2CEBCEF-4C9B-4AD9-A061-77C53241C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011" y="3982652"/>
            <a:ext cx="4155423" cy="286046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9E1899B5-DB3E-4A74-860A-CB1DCE1136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832" y="1919921"/>
            <a:ext cx="3724157" cy="248306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356F20D-A318-425B-AF55-6F8A1ADB58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428" y="4170640"/>
            <a:ext cx="4029463" cy="2672474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181D00E5-5F7F-4216-94F5-36D40EFDA668}"/>
              </a:ext>
            </a:extLst>
          </p:cNvPr>
          <p:cNvSpPr/>
          <p:nvPr/>
        </p:nvSpPr>
        <p:spPr>
          <a:xfrm>
            <a:off x="6378603" y="1042758"/>
            <a:ext cx="538243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конкурс «Дары осени», проходивший в рамках программных мероприятий </a:t>
            </a:r>
          </a:p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защите прав потребителей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994E1FD-C944-44F8-B374-8FF26A936BF9}"/>
              </a:ext>
            </a:extLst>
          </p:cNvPr>
          <p:cNvSpPr txBox="1"/>
          <p:nvPr/>
        </p:nvSpPr>
        <p:spPr>
          <a:xfrm>
            <a:off x="1361434" y="1129636"/>
            <a:ext cx="36950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классных часов </a:t>
            </a:r>
          </a:p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тему защиты прав потребителей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0FB36D5-1DAF-4420-8870-D4B0EB1CB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ПОТРЕБИТЕЛЬСКИЙ РЫНОК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FD20C3D-7494-461C-92D7-DADC400F2CE5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680903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FADC474A-0E03-459A-ABBF-B0A5050AA1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175167"/>
              </p:ext>
            </p:extLst>
          </p:nvPr>
        </p:nvGraphicFramePr>
        <p:xfrm>
          <a:off x="719092" y="2130619"/>
          <a:ext cx="11330866" cy="3339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8790">
                  <a:extLst>
                    <a:ext uri="{9D8B030D-6E8A-4147-A177-3AD203B41FA5}">
                      <a16:colId xmlns:a16="http://schemas.microsoft.com/office/drawing/2014/main" xmlns="" val="1307723393"/>
                    </a:ext>
                  </a:extLst>
                </a:gridCol>
                <a:gridCol w="3079483">
                  <a:extLst>
                    <a:ext uri="{9D8B030D-6E8A-4147-A177-3AD203B41FA5}">
                      <a16:colId xmlns:a16="http://schemas.microsoft.com/office/drawing/2014/main" xmlns="" val="2735326321"/>
                    </a:ext>
                  </a:extLst>
                </a:gridCol>
                <a:gridCol w="2286228">
                  <a:extLst>
                    <a:ext uri="{9D8B030D-6E8A-4147-A177-3AD203B41FA5}">
                      <a16:colId xmlns:a16="http://schemas.microsoft.com/office/drawing/2014/main" xmlns="" val="2230591817"/>
                    </a:ext>
                  </a:extLst>
                </a:gridCol>
                <a:gridCol w="2336365">
                  <a:extLst>
                    <a:ext uri="{9D8B030D-6E8A-4147-A177-3AD203B41FA5}">
                      <a16:colId xmlns:a16="http://schemas.microsoft.com/office/drawing/2014/main" xmlns="" val="4162430232"/>
                    </a:ext>
                  </a:extLst>
                </a:gridCol>
              </a:tblGrid>
              <a:tr h="525240">
                <a:tc rowSpan="4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3714181"/>
                  </a:ext>
                </a:extLst>
              </a:tr>
              <a:tr h="931809">
                <a:tc vMerge="1">
                  <a:txBody>
                    <a:bodyPr/>
                    <a:lstStyle/>
                    <a:p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проведённых процедур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3 662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2048064"/>
                  </a:ext>
                </a:extLst>
              </a:tr>
              <a:tr h="941300">
                <a:tc vMerge="1">
                  <a:txBody>
                    <a:bodyPr/>
                    <a:lstStyle/>
                    <a:p>
                      <a:endParaRPr lang="ru-RU"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Заключено контрактов 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сумму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316 452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315 467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54929871"/>
                  </a:ext>
                </a:extLst>
              </a:tr>
              <a:tr h="941300">
                <a:tc vMerge="1">
                  <a:txBody>
                    <a:bodyPr/>
                    <a:lstStyle/>
                    <a:p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Экономия 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бюджетных средств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37 379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43 393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71660767"/>
                  </a:ext>
                </a:extLst>
              </a:tr>
            </a:tbl>
          </a:graphicData>
        </a:graphic>
      </p:graphicFrame>
      <p:pic>
        <p:nvPicPr>
          <p:cNvPr id="11" name="Picture 2" descr="https://gazeta-pedagogov.ru/wp-content/uploads/2016/12/mu53-1.jpg">
            <a:extLst>
              <a:ext uri="{FF2B5EF4-FFF2-40B4-BE49-F238E27FC236}">
                <a16:creationId xmlns:a16="http://schemas.microsoft.com/office/drawing/2014/main" xmlns="" id="{6EA128D9-3FE1-4184-9863-D687E9526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22" y="2214124"/>
            <a:ext cx="3432090" cy="317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E0136C1-E47C-4AC5-AFAB-354E25E73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МУНИЦИПАЛЬНЫЕ ЗАКУПКИ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1D1A8C5-AE50-4F33-9920-F181B9D78A7C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573583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1EBC2EA-CCB3-47ED-B327-F5FF744CA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315" y="919265"/>
            <a:ext cx="1141964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</a:rPr>
              <a:t>Внедрение региональной информационной системы РИС ЗАКУПКИ ПК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A8C55798-9C76-433B-8A92-55A581352A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42" t="22481" r="16531" b="10451"/>
          <a:stretch/>
        </p:blipFill>
        <p:spPr>
          <a:xfrm>
            <a:off x="6487206" y="3084804"/>
            <a:ext cx="5704794" cy="3439819"/>
          </a:xfrm>
          <a:prstGeom prst="rect">
            <a:avLst/>
          </a:prstGeom>
        </p:spPr>
      </p:pic>
      <p:pic>
        <p:nvPicPr>
          <p:cNvPr id="6148" name="Picture 4" descr="http://s0.rbk.ru/v6_top_pics/media/img/5/20/755021706918205.jpg">
            <a:extLst>
              <a:ext uri="{FF2B5EF4-FFF2-40B4-BE49-F238E27FC236}">
                <a16:creationId xmlns:a16="http://schemas.microsoft.com/office/drawing/2014/main" xmlns="" id="{FAEEB477-B268-45C7-88B2-FBF043A4E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953" y="1436109"/>
            <a:ext cx="5262147" cy="133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mrks.permkrai.ru/pics/i/ris_zakup_pk.png">
            <a:extLst>
              <a:ext uri="{FF2B5EF4-FFF2-40B4-BE49-F238E27FC236}">
                <a16:creationId xmlns:a16="http://schemas.microsoft.com/office/drawing/2014/main" xmlns="" id="{A77FC2EC-C882-49E3-89D8-E93A8F489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376" y="1733697"/>
            <a:ext cx="4494506" cy="133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67269B6-AD3E-408B-8412-5016B7C1600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030" t="11669" r="16705" b="20529"/>
          <a:stretch/>
        </p:blipFill>
        <p:spPr>
          <a:xfrm>
            <a:off x="686993" y="2670699"/>
            <a:ext cx="5919471" cy="33563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F673CDF-BE41-49CA-8A6E-13EAD05E1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МУНИЦИПАЛЬНЫЕ ЗАКУПКИ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6ADE466-779D-4F8E-8D5C-C3DC61EEB355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944659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s://cf.ppt-online.org/files1/slide/1/1gmaBqTfYrQ50dh3CLeOuGcwA4bJ62KpRMv9IxEWsH/slide-1.jpg">
            <a:extLst>
              <a:ext uri="{FF2B5EF4-FFF2-40B4-BE49-F238E27FC236}">
                <a16:creationId xmlns:a16="http://schemas.microsoft.com/office/drawing/2014/main" xmlns="" id="{8A9F0F57-3586-4B05-B04F-773B52B508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4" t="6852" r="8066" b="10086"/>
          <a:stretch/>
        </p:blipFill>
        <p:spPr bwMode="auto">
          <a:xfrm>
            <a:off x="4348464" y="1410708"/>
            <a:ext cx="3869489" cy="216773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900igr.net/up/datas/188547/003.jpg">
            <a:extLst>
              <a:ext uri="{FF2B5EF4-FFF2-40B4-BE49-F238E27FC236}">
                <a16:creationId xmlns:a16="http://schemas.microsoft.com/office/drawing/2014/main" xmlns="" id="{2ACBD88D-30DC-43D5-9B03-117D594E4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0" y="1051301"/>
            <a:ext cx="3554021" cy="216773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g-1.limited/images/002/395/070/2395070/1275x/ROS-logo-small-sign-color-RU.PNG">
            <a:extLst>
              <a:ext uri="{FF2B5EF4-FFF2-40B4-BE49-F238E27FC236}">
                <a16:creationId xmlns:a16="http://schemas.microsoft.com/office/drawing/2014/main" xmlns="" id="{50CB4871-1509-438F-9AC3-BADFF0001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57" y="973040"/>
            <a:ext cx="1453864" cy="46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pbs.twimg.com/media/DP9OIJ6X0AE-XrF.jpg">
            <a:extLst>
              <a:ext uri="{FF2B5EF4-FFF2-40B4-BE49-F238E27FC236}">
                <a16:creationId xmlns:a16="http://schemas.microsoft.com/office/drawing/2014/main" xmlns="" id="{C8A9B9B2-8A33-4962-A945-745025520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042" y="4840470"/>
            <a:ext cx="4609958" cy="170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s.vtambove.ru/localStorage/news/c6/8e/c4/28/c68ec428_resizedScaled_1020to499.jpg">
            <a:extLst>
              <a:ext uri="{FF2B5EF4-FFF2-40B4-BE49-F238E27FC236}">
                <a16:creationId xmlns:a16="http://schemas.microsoft.com/office/drawing/2014/main" xmlns="" id="{92B06447-E061-4C48-BFAE-9CA793C2D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7030" y="1918860"/>
            <a:ext cx="3742928" cy="20405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xn--80apmglwl.xn--p1ai/user_files/logo/199/1991046.png">
            <a:extLst>
              <a:ext uri="{FF2B5EF4-FFF2-40B4-BE49-F238E27FC236}">
                <a16:creationId xmlns:a16="http://schemas.microsoft.com/office/drawing/2014/main" xmlns="" id="{9D5866BA-634F-4841-BBCC-76C5928326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94" b="26471"/>
          <a:stretch/>
        </p:blipFill>
        <p:spPr bwMode="auto">
          <a:xfrm>
            <a:off x="8311590" y="1968690"/>
            <a:ext cx="1306806" cy="347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jobfilter.ru/uploaded_files/images/2018/07/27/1329138/md_aDpKhwJAedSXiOKe.png">
            <a:extLst>
              <a:ext uri="{FF2B5EF4-FFF2-40B4-BE49-F238E27FC236}">
                <a16:creationId xmlns:a16="http://schemas.microsoft.com/office/drawing/2014/main" xmlns="" id="{FC6F6CA4-9FEF-44EF-B046-012C04AB2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980" y="4035347"/>
            <a:ext cx="4016760" cy="74566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presentacii.ru/documents_4/18e373c47e65db61b35894a328545bb4/img1.jpg">
            <a:extLst>
              <a:ext uri="{FF2B5EF4-FFF2-40B4-BE49-F238E27FC236}">
                <a16:creationId xmlns:a16="http://schemas.microsoft.com/office/drawing/2014/main" xmlns="" id="{2892EE6C-4D1E-4F82-8CCA-ACCFC811EC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" t="5752" r="1442" b="55255"/>
          <a:stretch/>
        </p:blipFill>
        <p:spPr bwMode="auto">
          <a:xfrm>
            <a:off x="6325367" y="5011271"/>
            <a:ext cx="5801524" cy="1782630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https://sunlightfond.ru/wp-content/uploads/2017/05/operator-svyazi-megafon.png">
            <a:extLst>
              <a:ext uri="{FF2B5EF4-FFF2-40B4-BE49-F238E27FC236}">
                <a16:creationId xmlns:a16="http://schemas.microsoft.com/office/drawing/2014/main" xmlns="" id="{4B3C3DF2-369C-4C8A-8AEE-CF3E70F58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675" y="4299380"/>
            <a:ext cx="3755109" cy="73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A55CBA4-9B9A-42DB-AC46-12AB83E06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С В Я З 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DCB7D15-7131-4762-92A3-9C7EE14092A4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345706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1EBC2EA-CCB3-47ED-B327-F5FF744CA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702" y="943857"/>
            <a:ext cx="11496576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</a:rPr>
              <a:t>Переход на цифровое телевидение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43AB4F5-C6CA-4C85-97D9-7E55404C2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093" y="1481253"/>
            <a:ext cx="3624948" cy="516719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xmlns="" id="{85AA9570-6B06-4826-9E8A-5CFBD7FDE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626" y="1443007"/>
            <a:ext cx="7289799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Важным направлением работы администрации района во второй половине 2018 г. стало проведение мониторинга наличия оборудования в торговых точках Александровского района, необходимого для подключения цифрового телевизионного вещания (ЦТВ), и  цен на него. Данная работа велась по поручению Губернатора Пермского края, Министерства  информационного развития и связи Пермского края и Минпромторга в связи с необходимостью подготовки к переходу с аналогового телевизионного вещания на ЦТВ.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Постановлением администрации района от 26 октября 2018 г. № 587 создана рабочая группа, деятельность которой направлена на содействие переходу на ЦТВ, с этой целью:</a:t>
            </a:r>
            <a:endParaRPr kumimoji="0" lang="ru-RU" alt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 проведен мониторинг наличия оборудования для подключения ЦТВ, выявлено 13 торговых точек, реализующих оборудование для ЦТВ, 8 из которых расположены в г. Александровск и 5 в п. Яйва;</a:t>
            </a:r>
            <a:endParaRPr kumimoji="0" lang="ru-RU" alt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- 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выявлены 2 индивидуальных предпринимателя, занимающихся настройкой оборудования для подключения ЦТВ (г. Александровск, п. Яйва);</a:t>
            </a:r>
            <a:endParaRPr kumimoji="0" lang="ru-RU" alt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 проводится постоянное информирование населения о торговых точках через районную газету «Боевой путь», официальный сайт </a:t>
            </a:r>
            <a:r>
              <a:rPr kumimoji="0" lang="en-US" altLang="ru-RU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aleksraion,ru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а также официальные сайты органов местного самоуправления поселений (</a:t>
            </a:r>
            <a:r>
              <a:rPr kumimoji="0" lang="en-US" altLang="ru-RU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yaivagp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kumimoji="0" lang="en-US" altLang="ru-RU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ru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kumimoji="0" lang="en-US" altLang="ru-RU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vvilva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kumimoji="0" lang="en-US" altLang="ru-RU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ru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kumimoji="0" lang="en-US" altLang="ru-RU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aleksadm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kumimoji="0" lang="en-US" altLang="ru-RU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ru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).</a:t>
            </a:r>
            <a:endParaRPr kumimoji="0" lang="ru-RU" alt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Отключение аналогового телевизионного вещания в Пермском крае –                  3 июня 2019 г.</a:t>
            </a:r>
            <a:endParaRPr kumimoji="0" lang="ru-RU" alt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3EDB0DC-C2E1-4FC9-9FFF-9EC2B75DD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С В Я З 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4A70A3D-E6E2-47E9-B0FD-C8262D93BD52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201219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BFA89641-D035-4B30-B706-716280EC4F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230316"/>
              </p:ext>
            </p:extLst>
          </p:nvPr>
        </p:nvGraphicFramePr>
        <p:xfrm>
          <a:off x="706263" y="1129358"/>
          <a:ext cx="9765436" cy="1481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1359">
                  <a:extLst>
                    <a:ext uri="{9D8B030D-6E8A-4147-A177-3AD203B41FA5}">
                      <a16:colId xmlns:a16="http://schemas.microsoft.com/office/drawing/2014/main" xmlns="" val="3947891925"/>
                    </a:ext>
                  </a:extLst>
                </a:gridCol>
                <a:gridCol w="2441359">
                  <a:extLst>
                    <a:ext uri="{9D8B030D-6E8A-4147-A177-3AD203B41FA5}">
                      <a16:colId xmlns:a16="http://schemas.microsoft.com/office/drawing/2014/main" xmlns="" val="2191543831"/>
                    </a:ext>
                  </a:extLst>
                </a:gridCol>
                <a:gridCol w="2441359">
                  <a:extLst>
                    <a:ext uri="{9D8B030D-6E8A-4147-A177-3AD203B41FA5}">
                      <a16:colId xmlns:a16="http://schemas.microsoft.com/office/drawing/2014/main" xmlns="" val="3477678334"/>
                    </a:ext>
                  </a:extLst>
                </a:gridCol>
                <a:gridCol w="2441359">
                  <a:extLst>
                    <a:ext uri="{9D8B030D-6E8A-4147-A177-3AD203B41FA5}">
                      <a16:colId xmlns:a16="http://schemas.microsoft.com/office/drawing/2014/main" xmlns="" val="3699054859"/>
                    </a:ext>
                  </a:extLst>
                </a:gridCol>
              </a:tblGrid>
              <a:tr h="33549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 финансирования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план,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факт,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87952289"/>
                  </a:ext>
                </a:extLst>
              </a:tr>
              <a:tr h="382086"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433 577,6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409 918,5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59905612"/>
                  </a:ext>
                </a:extLst>
              </a:tr>
              <a:tr h="382086"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краевой бюджет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320 870,5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297 319,6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46497418"/>
                  </a:ext>
                </a:extLst>
              </a:tr>
              <a:tr h="382086"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района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112 707,1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112 598,9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3500313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7BBF793-4F0D-4B66-B00F-3D549EDEDC79}"/>
              </a:ext>
            </a:extLst>
          </p:cNvPr>
          <p:cNvSpPr txBox="1"/>
          <p:nvPr/>
        </p:nvSpPr>
        <p:spPr>
          <a:xfrm>
            <a:off x="719091" y="2733029"/>
            <a:ext cx="11330866" cy="7848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500" b="1" i="1" dirty="0"/>
              <a:t>Исполнение Дорожной карты «Эффективная организация образовательной и финансово-хозяйственной деятельности образовательных учреждений Александровского муниципального района»</a:t>
            </a:r>
          </a:p>
          <a:p>
            <a:pPr algn="ctr"/>
            <a:r>
              <a:rPr lang="ru-RU" sz="1400" dirty="0"/>
              <a:t>(реорганизация учреждений образования в форме присоединения)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F255B16-CF1D-453C-B0D2-F63485432933}"/>
              </a:ext>
            </a:extLst>
          </p:cNvPr>
          <p:cNvSpPr txBox="1"/>
          <p:nvPr/>
        </p:nvSpPr>
        <p:spPr>
          <a:xfrm>
            <a:off x="720315" y="3539758"/>
            <a:ext cx="2148345" cy="461665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МБДОУ «Детский сад № 2»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г. Александровск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C9F9D25-3DCD-4A17-BB9E-05FA7F20D34D}"/>
              </a:ext>
            </a:extLst>
          </p:cNvPr>
          <p:cNvSpPr txBox="1"/>
          <p:nvPr/>
        </p:nvSpPr>
        <p:spPr>
          <a:xfrm>
            <a:off x="726918" y="3954638"/>
            <a:ext cx="2148345" cy="461665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МБДОУ «Детский сад № 4»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г. Александровск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F9B1CF7E-03D2-48DF-8EBD-DB3C44EA4B78}"/>
              </a:ext>
            </a:extLst>
          </p:cNvPr>
          <p:cNvSpPr txBox="1"/>
          <p:nvPr/>
        </p:nvSpPr>
        <p:spPr>
          <a:xfrm>
            <a:off x="726918" y="4349739"/>
            <a:ext cx="2148345" cy="461665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МБДОУ «Детский сад № 7»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г. Александровск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B076EFA8-1206-46C1-A956-747F72F8932A}"/>
              </a:ext>
            </a:extLst>
          </p:cNvPr>
          <p:cNvSpPr txBox="1"/>
          <p:nvPr/>
        </p:nvSpPr>
        <p:spPr>
          <a:xfrm>
            <a:off x="3075604" y="3818257"/>
            <a:ext cx="2920643" cy="677108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МБДОУ</a:t>
            </a:r>
          </a:p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«Детский сад № 15»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г. Александровск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BA6342A1-979F-48FC-80EC-0BBEA04F21C7}"/>
              </a:ext>
            </a:extLst>
          </p:cNvPr>
          <p:cNvSpPr txBox="1"/>
          <p:nvPr/>
        </p:nvSpPr>
        <p:spPr>
          <a:xfrm>
            <a:off x="726918" y="4879298"/>
            <a:ext cx="2148345" cy="461665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МБДОУ «Детский сад № 1»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г. Александровск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1D3D1D0C-7E8E-4DF7-AFD5-5D44B1D57F0D}"/>
              </a:ext>
            </a:extLst>
          </p:cNvPr>
          <p:cNvSpPr txBox="1"/>
          <p:nvPr/>
        </p:nvSpPr>
        <p:spPr>
          <a:xfrm>
            <a:off x="724738" y="5301555"/>
            <a:ext cx="2148345" cy="461665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МБДОУ «Детский сад № 8»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г. Александровск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0BE721C6-8AF3-44B8-A6BD-EC2000EFC160}"/>
              </a:ext>
            </a:extLst>
          </p:cNvPr>
          <p:cNvSpPr txBox="1"/>
          <p:nvPr/>
        </p:nvSpPr>
        <p:spPr>
          <a:xfrm>
            <a:off x="724737" y="5720054"/>
            <a:ext cx="2143923" cy="461665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МКДОУ «Детский сад № 9»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п. </a:t>
            </a:r>
            <a:r>
              <a:rPr lang="ru-RU" sz="1000" dirty="0" err="1">
                <a:latin typeface="Arial Narrow" panose="020B0606020202030204" pitchFamily="34" charset="0"/>
              </a:rPr>
              <a:t>Лытвенский</a:t>
            </a:r>
            <a:endParaRPr lang="ru-RU" sz="1000" dirty="0">
              <a:latin typeface="Arial Narrow" panose="020B0606020202030204" pitchFamily="34" charset="0"/>
            </a:endParaRPr>
          </a:p>
        </p:txBody>
      </p:sp>
      <p:sp>
        <p:nvSpPr>
          <p:cNvPr id="32" name="AutoShape 152">
            <a:extLst>
              <a:ext uri="{FF2B5EF4-FFF2-40B4-BE49-F238E27FC236}">
                <a16:creationId xmlns:a16="http://schemas.microsoft.com/office/drawing/2014/main" xmlns="" id="{B1ED0D12-ED94-4462-89F8-5DF96FC471D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370469" y="4078712"/>
            <a:ext cx="1203326" cy="193738"/>
          </a:xfrm>
          <a:prstGeom prst="triangle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4" name="AutoShape 152">
            <a:extLst>
              <a:ext uri="{FF2B5EF4-FFF2-40B4-BE49-F238E27FC236}">
                <a16:creationId xmlns:a16="http://schemas.microsoft.com/office/drawing/2014/main" xmlns="" id="{3822AD4D-ED89-4DBA-838A-BFADB71ACFA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370467" y="5417287"/>
            <a:ext cx="1203326" cy="193738"/>
          </a:xfrm>
          <a:prstGeom prst="triangle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79C3ABF5-DA54-4BB5-86A6-C34875C3775C}"/>
              </a:ext>
            </a:extLst>
          </p:cNvPr>
          <p:cNvSpPr txBox="1"/>
          <p:nvPr/>
        </p:nvSpPr>
        <p:spPr>
          <a:xfrm>
            <a:off x="3075600" y="5175602"/>
            <a:ext cx="2920642" cy="677108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МБДОУ</a:t>
            </a:r>
          </a:p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«Детский сад № 16»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г. Александровск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D2B0B4A9-8A21-4EE6-833B-C2AAC239610C}"/>
              </a:ext>
            </a:extLst>
          </p:cNvPr>
          <p:cNvSpPr txBox="1"/>
          <p:nvPr/>
        </p:nvSpPr>
        <p:spPr>
          <a:xfrm>
            <a:off x="720315" y="6257700"/>
            <a:ext cx="2148345" cy="461665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МБДОУ «Детский сад № 6»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п. Яйва</a:t>
            </a:r>
          </a:p>
        </p:txBody>
      </p:sp>
      <p:sp>
        <p:nvSpPr>
          <p:cNvPr id="37" name="AutoShape 152">
            <a:extLst>
              <a:ext uri="{FF2B5EF4-FFF2-40B4-BE49-F238E27FC236}">
                <a16:creationId xmlns:a16="http://schemas.microsoft.com/office/drawing/2014/main" xmlns="" id="{4A13F79A-90D0-4721-9F8E-0F57EE03837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759521" y="6386616"/>
            <a:ext cx="426114" cy="203832"/>
          </a:xfrm>
          <a:prstGeom prst="triangle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9D618CA-91FA-4DE5-ACA6-1909F55C0441}"/>
              </a:ext>
            </a:extLst>
          </p:cNvPr>
          <p:cNvSpPr txBox="1"/>
          <p:nvPr/>
        </p:nvSpPr>
        <p:spPr>
          <a:xfrm>
            <a:off x="3074495" y="6096433"/>
            <a:ext cx="2920642" cy="677108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МБДОУ </a:t>
            </a:r>
          </a:p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«Детский сад № 19»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п. Яйва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B462AF68-43F4-429D-8F09-F6C52C7E8651}"/>
              </a:ext>
            </a:extLst>
          </p:cNvPr>
          <p:cNvSpPr txBox="1"/>
          <p:nvPr/>
        </p:nvSpPr>
        <p:spPr>
          <a:xfrm>
            <a:off x="6635921" y="3599253"/>
            <a:ext cx="2261788" cy="461665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МКДОУ «Детский сад № 13»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с. </a:t>
            </a:r>
            <a:r>
              <a:rPr lang="ru-RU" sz="1000" dirty="0" err="1">
                <a:latin typeface="Arial Narrow" panose="020B0606020202030204" pitchFamily="34" charset="0"/>
              </a:rPr>
              <a:t>Усть-Игум</a:t>
            </a:r>
            <a:endParaRPr lang="ru-RU" sz="1000" dirty="0">
              <a:latin typeface="Arial Narrow" panose="020B0606020202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B05B2BBD-8747-4C47-BAD3-2784D2B369D6}"/>
              </a:ext>
            </a:extLst>
          </p:cNvPr>
          <p:cNvSpPr txBox="1"/>
          <p:nvPr/>
        </p:nvSpPr>
        <p:spPr>
          <a:xfrm>
            <a:off x="6635920" y="5180503"/>
            <a:ext cx="2319658" cy="461665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МБДОУ «Детский сад № 29»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п. Яйва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676366A5-34BB-420D-A3D3-7D51B324C4FB}"/>
              </a:ext>
            </a:extLst>
          </p:cNvPr>
          <p:cNvSpPr txBox="1"/>
          <p:nvPr/>
        </p:nvSpPr>
        <p:spPr>
          <a:xfrm>
            <a:off x="6635920" y="4047214"/>
            <a:ext cx="2258487" cy="461665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МКДОУ «Детский сад № 17»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п. </a:t>
            </a:r>
            <a:r>
              <a:rPr lang="ru-RU" sz="1000" dirty="0" err="1">
                <a:latin typeface="Arial Narrow" panose="020B0606020202030204" pitchFamily="34" charset="0"/>
              </a:rPr>
              <a:t>Ивакинский</a:t>
            </a:r>
            <a:r>
              <a:rPr lang="ru-RU" sz="1000" dirty="0">
                <a:latin typeface="Arial Narrow" panose="020B0606020202030204" pitchFamily="34" charset="0"/>
              </a:rPr>
              <a:t> карьер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83733508-2248-4214-8AEA-7C2D3D2A311A}"/>
              </a:ext>
            </a:extLst>
          </p:cNvPr>
          <p:cNvSpPr txBox="1"/>
          <p:nvPr/>
        </p:nvSpPr>
        <p:spPr>
          <a:xfrm>
            <a:off x="6636431" y="4474668"/>
            <a:ext cx="2260715" cy="461665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МБДОУ «Детский сад № 21»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п. Карьер-Известняк</a:t>
            </a:r>
          </a:p>
        </p:txBody>
      </p:sp>
      <p:sp>
        <p:nvSpPr>
          <p:cNvPr id="46" name="AutoShape 152">
            <a:extLst>
              <a:ext uri="{FF2B5EF4-FFF2-40B4-BE49-F238E27FC236}">
                <a16:creationId xmlns:a16="http://schemas.microsoft.com/office/drawing/2014/main" xmlns="" id="{89951AEE-2E90-4144-A258-AE8A754D88E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394907" y="4134439"/>
            <a:ext cx="1273441" cy="274441"/>
          </a:xfrm>
          <a:prstGeom prst="triangle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8" name="AutoShape 152">
            <a:extLst>
              <a:ext uri="{FF2B5EF4-FFF2-40B4-BE49-F238E27FC236}">
                <a16:creationId xmlns:a16="http://schemas.microsoft.com/office/drawing/2014/main" xmlns="" id="{96A79587-0B39-4032-A347-C182EFDD7B4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848445" y="5306147"/>
            <a:ext cx="424640" cy="210377"/>
          </a:xfrm>
          <a:prstGeom prst="triangle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7AB0AC1D-2331-402B-B88A-DEB3FD02D78E}"/>
              </a:ext>
            </a:extLst>
          </p:cNvPr>
          <p:cNvSpPr txBox="1"/>
          <p:nvPr/>
        </p:nvSpPr>
        <p:spPr>
          <a:xfrm>
            <a:off x="9159345" y="5065643"/>
            <a:ext cx="2890612" cy="677108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МБДОУ</a:t>
            </a:r>
          </a:p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«Детский сад № 23»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п. Яйва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78E881B8-BEE3-48CC-BDE9-023780CA2538}"/>
              </a:ext>
            </a:extLst>
          </p:cNvPr>
          <p:cNvSpPr txBox="1"/>
          <p:nvPr/>
        </p:nvSpPr>
        <p:spPr>
          <a:xfrm>
            <a:off x="6635920" y="5893143"/>
            <a:ext cx="2323093" cy="892552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МБОУ «Основная общеобразовательная школа № 9»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с. </a:t>
            </a:r>
            <a:r>
              <a:rPr lang="ru-RU" sz="1000" dirty="0" err="1">
                <a:latin typeface="Arial Narrow" panose="020B0606020202030204" pitchFamily="34" charset="0"/>
              </a:rPr>
              <a:t>Усть-Игум</a:t>
            </a:r>
            <a:endParaRPr lang="ru-RU" sz="1000" dirty="0">
              <a:latin typeface="Arial Narrow" panose="020B060602020203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142DAD64-745B-416E-B4CC-28C719A87336}"/>
              </a:ext>
            </a:extLst>
          </p:cNvPr>
          <p:cNvSpPr txBox="1"/>
          <p:nvPr/>
        </p:nvSpPr>
        <p:spPr>
          <a:xfrm>
            <a:off x="9165955" y="5893143"/>
            <a:ext cx="2884002" cy="892552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МБОУ «Основная общеобразовательная </a:t>
            </a:r>
          </a:p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школа № 7»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п. Карьер-Известняк</a:t>
            </a:r>
          </a:p>
        </p:txBody>
      </p:sp>
      <p:sp>
        <p:nvSpPr>
          <p:cNvPr id="52" name="AutoShape 152">
            <a:extLst>
              <a:ext uri="{FF2B5EF4-FFF2-40B4-BE49-F238E27FC236}">
                <a16:creationId xmlns:a16="http://schemas.microsoft.com/office/drawing/2014/main" xmlns="" id="{57271E8A-CF72-41ED-81AC-77527083710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643363" y="6234231"/>
            <a:ext cx="834807" cy="210377"/>
          </a:xfrm>
          <a:prstGeom prst="triangle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11660ADD-D80D-41CD-AB87-C66C301D7808}"/>
              </a:ext>
            </a:extLst>
          </p:cNvPr>
          <p:cNvSpPr txBox="1"/>
          <p:nvPr/>
        </p:nvSpPr>
        <p:spPr>
          <a:xfrm>
            <a:off x="9165954" y="3907154"/>
            <a:ext cx="2884003" cy="677108"/>
          </a:xfrm>
          <a:prstGeom prst="rect">
            <a:avLst/>
          </a:prstGeom>
          <a:solidFill>
            <a:srgbClr val="5BD4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МБДОУ</a:t>
            </a:r>
          </a:p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«Детский сад № 30»</a:t>
            </a:r>
          </a:p>
          <a:p>
            <a:pPr algn="ctr"/>
            <a:r>
              <a:rPr lang="ru-RU" sz="1000" dirty="0">
                <a:latin typeface="Arial Narrow" panose="020B0606020202030204" pitchFamily="34" charset="0"/>
              </a:rPr>
              <a:t>п. Всеволодо-Вильва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xmlns="" id="{0E9E2D07-2A01-4B53-94BC-8648CAA6C0E2}"/>
              </a:ext>
            </a:extLst>
          </p:cNvPr>
          <p:cNvSpPr/>
          <p:nvPr/>
        </p:nvSpPr>
        <p:spPr>
          <a:xfrm>
            <a:off x="719091" y="2733029"/>
            <a:ext cx="11330866" cy="405266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Picture 6" descr="http://kalininsk.sarmo.ru/upload/medialibrary/787/787f9137a384772e41d383ca1a17447d.jpg">
            <a:extLst>
              <a:ext uri="{FF2B5EF4-FFF2-40B4-BE49-F238E27FC236}">
                <a16:creationId xmlns:a16="http://schemas.microsoft.com/office/drawing/2014/main" xmlns="" id="{BF3D12D2-8230-44BB-B0D7-F862E6C9A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0902" y="1115297"/>
            <a:ext cx="1502721" cy="143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562FEA6A-15E5-4D7E-8337-C59DF140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ОБРАЗОВАНИЕ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92D42E33-0BD3-4E97-87AC-B22A3F36BB37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695581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E2E1A86-D909-445A-AEB0-B6C5DA6A15C7}"/>
              </a:ext>
            </a:extLst>
          </p:cNvPr>
          <p:cNvSpPr txBox="1"/>
          <p:nvPr/>
        </p:nvSpPr>
        <p:spPr>
          <a:xfrm>
            <a:off x="1236955" y="1480844"/>
            <a:ext cx="1080708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«Развитие системы начального общего, основного общего, среднего общего образования 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Александровского муниципального района»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1FA6B6B6-7416-4EAA-8BD1-94322DCDE72A}"/>
              </a:ext>
            </a:extLst>
          </p:cNvPr>
          <p:cNvCxnSpPr>
            <a:cxnSpLocks/>
          </p:cNvCxnSpPr>
          <p:nvPr/>
        </p:nvCxnSpPr>
        <p:spPr>
          <a:xfrm>
            <a:off x="934745" y="1313296"/>
            <a:ext cx="0" cy="4291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xmlns="" id="{AF52EFED-8FC1-4A8D-B056-26B1820D4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284774"/>
              </p:ext>
            </p:extLst>
          </p:nvPr>
        </p:nvGraphicFramePr>
        <p:xfrm>
          <a:off x="719092" y="2096397"/>
          <a:ext cx="11330854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2298">
                  <a:extLst>
                    <a:ext uri="{9D8B030D-6E8A-4147-A177-3AD203B41FA5}">
                      <a16:colId xmlns:a16="http://schemas.microsoft.com/office/drawing/2014/main" xmlns="" val="2496701848"/>
                    </a:ext>
                  </a:extLst>
                </a:gridCol>
                <a:gridCol w="6708556">
                  <a:extLst>
                    <a:ext uri="{9D8B030D-6E8A-4147-A177-3AD203B41FA5}">
                      <a16:colId xmlns:a16="http://schemas.microsoft.com/office/drawing/2014/main" xmlns="" val="36614420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учреждений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школ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09484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учащихся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3306 человек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89449467"/>
                  </a:ext>
                </a:extLst>
              </a:tr>
              <a:tr h="29859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количество детей, имеющих статус ребёнка с ограниченными возможностями здоровья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 человек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9429464"/>
                  </a:ext>
                </a:extLst>
              </a:tr>
              <a:tr h="29859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своевременной и безопасной доставки учащихся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151 ребёнка, проживающего в посёлках Всеволодо-Вильва, Карьер-Известняк,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Ивакинский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карьер, Луньевка,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Лытвенский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организован подвоз к месту учёбы и обратно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5502242"/>
                  </a:ext>
                </a:extLst>
              </a:tr>
              <a:tr h="29859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педагогов, осуществляющих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образовательную деятельность в школах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 человек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820263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них: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педагогов с высшей квалификационной категорией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педагогов с первой квалификационной категорией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человека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человека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5633981"/>
                  </a:ext>
                </a:extLst>
              </a:tr>
              <a:tr h="29859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педагогических работников, прошедших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2018 году курсы повышения квалификации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человек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0505893"/>
                  </a:ext>
                </a:extLst>
              </a:tr>
              <a:tr h="895775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Мероприятия, проекты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«Мобильный учитель» (МБОУ «ООШ № 9»)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краевой проект «Шахматы в школе» (МБОУ «СОШ № 3», МБОУ «СОШ № 6»)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проект «Электронная школа» (сетевое взаимодействие школ г. Губаха 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и Александровского района (МБОУ «Гимназия»))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краевой проект «Электронная библиотека» (МБОУ «БСОШ № 1»)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XXVIII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конкурс исследовательских работ обучающихся 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«Меня оценят в 21 веке» (на базе МБУ ДО «ДЮЦ «Горизонт»)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и др.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3824423"/>
                  </a:ext>
                </a:extLst>
              </a:tr>
            </a:tbl>
          </a:graphicData>
        </a:graphic>
      </p:graphicFrame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81E5B44B-E753-4D91-A357-B51D4AC8F5B1}"/>
              </a:ext>
            </a:extLst>
          </p:cNvPr>
          <p:cNvCxnSpPr>
            <a:endCxn id="13" idx="1"/>
          </p:cNvCxnSpPr>
          <p:nvPr/>
        </p:nvCxnSpPr>
        <p:spPr>
          <a:xfrm>
            <a:off x="934745" y="1742454"/>
            <a:ext cx="3022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4C309AA-46B5-40A5-BB6B-6A54C03A1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ОБРАЗОВАНИЕ</a:t>
            </a:r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xmlns="" id="{988ACA57-F44E-42F5-8FD9-D3DD74E504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263" y="943964"/>
            <a:ext cx="11330867" cy="36933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системы образования Александровского муниципального района»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C0D7EBB-4A3E-48EB-9956-DBD19FFB2E1D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201724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D6CEB2A-788B-461D-AEF7-F581F8731915}"/>
              </a:ext>
            </a:extLst>
          </p:cNvPr>
          <p:cNvSpPr/>
          <p:nvPr/>
        </p:nvSpPr>
        <p:spPr>
          <a:xfrm>
            <a:off x="630315" y="1016730"/>
            <a:ext cx="11330866" cy="40011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образования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62B4331-D056-4D02-8CFE-20D132941CAF}"/>
              </a:ext>
            </a:extLst>
          </p:cNvPr>
          <p:cNvSpPr txBox="1"/>
          <p:nvPr/>
        </p:nvSpPr>
        <p:spPr>
          <a:xfrm>
            <a:off x="3400147" y="1572653"/>
            <a:ext cx="773949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Результаты государственной (итоговой) аттестации выпускников 9 классов:</a:t>
            </a:r>
          </a:p>
          <a:p>
            <a:r>
              <a:rPr lang="ru-RU" dirty="0"/>
              <a:t>- количество допущенных выпускников – 307 чел.</a:t>
            </a:r>
          </a:p>
          <a:p>
            <a:r>
              <a:rPr lang="ru-RU" dirty="0"/>
              <a:t>- количество выпускников, получивших аттестаты </a:t>
            </a:r>
          </a:p>
          <a:p>
            <a:r>
              <a:rPr lang="ru-RU" dirty="0"/>
              <a:t>  об основном общем образовании – 307 чел.</a:t>
            </a:r>
          </a:p>
          <a:p>
            <a:r>
              <a:rPr lang="ru-RU" dirty="0"/>
              <a:t>- количество выпускников, закончивших с отличием и показавших </a:t>
            </a:r>
          </a:p>
          <a:p>
            <a:r>
              <a:rPr lang="ru-RU" dirty="0"/>
              <a:t>  на итоговой аттестации высокие результаты – 5 чел.</a:t>
            </a:r>
          </a:p>
        </p:txBody>
      </p:sp>
      <p:pic>
        <p:nvPicPr>
          <p:cNvPr id="1026" name="Picture 2" descr="https://lubschool.edumsko.ru/uploads/900/865/section/38620/kartinki/2ege2018_cover.jpg?1518170522102">
            <a:extLst>
              <a:ext uri="{FF2B5EF4-FFF2-40B4-BE49-F238E27FC236}">
                <a16:creationId xmlns:a16="http://schemas.microsoft.com/office/drawing/2014/main" xmlns="" id="{F3F0CA3F-F825-4381-9B87-5CC31455F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24" y="1603333"/>
            <a:ext cx="2660047" cy="175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B922A12A-F4E3-492E-AB9B-A40F3627C837}"/>
              </a:ext>
            </a:extLst>
          </p:cNvPr>
          <p:cNvCxnSpPr/>
          <p:nvPr/>
        </p:nvCxnSpPr>
        <p:spPr>
          <a:xfrm>
            <a:off x="651324" y="1541935"/>
            <a:ext cx="11475567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0558808E-7A05-4544-B80F-9AED89BAC899}"/>
              </a:ext>
            </a:extLst>
          </p:cNvPr>
          <p:cNvCxnSpPr/>
          <p:nvPr/>
        </p:nvCxnSpPr>
        <p:spPr>
          <a:xfrm>
            <a:off x="630315" y="3392189"/>
            <a:ext cx="11475567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8" name="Picture 4" descr="https://pbs.twimg.com/media/DhvuoYZWAAAs32j.jpg">
            <a:extLst>
              <a:ext uri="{FF2B5EF4-FFF2-40B4-BE49-F238E27FC236}">
                <a16:creationId xmlns:a16="http://schemas.microsoft.com/office/drawing/2014/main" xmlns="" id="{281225A3-34B8-44A9-B481-6393E1D37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456827"/>
            <a:ext cx="4490468" cy="175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8D1AD25-3DF1-4E0A-A384-1FE88D317B93}"/>
              </a:ext>
            </a:extLst>
          </p:cNvPr>
          <p:cNvSpPr txBox="1"/>
          <p:nvPr/>
        </p:nvSpPr>
        <p:spPr>
          <a:xfrm>
            <a:off x="581486" y="3370941"/>
            <a:ext cx="68846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Результаты выпускников 11 классов:</a:t>
            </a:r>
          </a:p>
          <a:p>
            <a:r>
              <a:rPr lang="ru-RU" dirty="0"/>
              <a:t>- количество допущенных выпускников – 128 чел.</a:t>
            </a:r>
          </a:p>
          <a:p>
            <a:r>
              <a:rPr lang="ru-RU" dirty="0"/>
              <a:t>- количество выпускников, получивших аттестаты </a:t>
            </a:r>
          </a:p>
          <a:p>
            <a:r>
              <a:rPr lang="ru-RU" dirty="0"/>
              <a:t>  о среднем общем образовании – 127 чел.</a:t>
            </a:r>
          </a:p>
          <a:p>
            <a:r>
              <a:rPr lang="ru-RU" dirty="0"/>
              <a:t>- количество выпускников, закончивших с отличием  </a:t>
            </a:r>
          </a:p>
          <a:p>
            <a:r>
              <a:rPr lang="ru-RU" dirty="0"/>
              <a:t>  и награжденных медалью «За особые успехи в учении» – 20 чел.</a:t>
            </a:r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90BBEC7-8886-466B-BD89-656F91A2A3CB}"/>
              </a:ext>
            </a:extLst>
          </p:cNvPr>
          <p:cNvSpPr txBox="1"/>
          <p:nvPr/>
        </p:nvSpPr>
        <p:spPr>
          <a:xfrm>
            <a:off x="707255" y="5186664"/>
            <a:ext cx="11475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/>
              <a:t>Средний тестовый балл ЕГЭ: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D9E47152-B92F-40B5-9DB7-FEE3EC648CB7}"/>
              </a:ext>
            </a:extLst>
          </p:cNvPr>
          <p:cNvCxnSpPr/>
          <p:nvPr/>
        </p:nvCxnSpPr>
        <p:spPr>
          <a:xfrm>
            <a:off x="630315" y="5107059"/>
            <a:ext cx="11475567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477D45F7-6676-43D5-B0F8-FE7ADC761265}"/>
              </a:ext>
            </a:extLst>
          </p:cNvPr>
          <p:cNvSpPr txBox="1"/>
          <p:nvPr/>
        </p:nvSpPr>
        <p:spPr>
          <a:xfrm>
            <a:off x="1446502" y="5555996"/>
            <a:ext cx="4181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/>
              <a:t>по русскому языку</a:t>
            </a:r>
            <a:r>
              <a:rPr lang="ru-RU" dirty="0"/>
              <a:t>     2017 г. – 67 баллов </a:t>
            </a:r>
          </a:p>
          <a:p>
            <a:r>
              <a:rPr lang="ru-RU" dirty="0"/>
              <a:t>                                       2018 г. – 70 баллов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C0B006A0-B553-4480-A3D5-72A8AD475BB1}"/>
              </a:ext>
            </a:extLst>
          </p:cNvPr>
          <p:cNvSpPr txBox="1"/>
          <p:nvPr/>
        </p:nvSpPr>
        <p:spPr>
          <a:xfrm>
            <a:off x="5690724" y="5544308"/>
            <a:ext cx="61940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/>
              <a:t>по математике (профильный уровень)</a:t>
            </a:r>
            <a:r>
              <a:rPr lang="ru-RU" dirty="0"/>
              <a:t>     2017 г. – 44 балла </a:t>
            </a:r>
          </a:p>
          <a:p>
            <a:r>
              <a:rPr lang="ru-RU" dirty="0"/>
              <a:t>                                                                            2018 г. – 65 баллов</a:t>
            </a:r>
          </a:p>
          <a:p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B43B288-4A50-4EAC-8E51-3E28C3C0B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ОБРАЗОВАНИЕ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C1F2F92-EAC4-4F6D-B68E-AC94169AF152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455112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E2E1A86-D909-445A-AEB0-B6C5DA6A15C7}"/>
              </a:ext>
            </a:extLst>
          </p:cNvPr>
          <p:cNvSpPr txBox="1"/>
          <p:nvPr/>
        </p:nvSpPr>
        <p:spPr>
          <a:xfrm>
            <a:off x="1242861" y="1656781"/>
            <a:ext cx="10807081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«Развитие системы дошкольного общего образования Александровского муниципального района»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1FA6B6B6-7416-4EAA-8BD1-94322DCDE72A}"/>
              </a:ext>
            </a:extLst>
          </p:cNvPr>
          <p:cNvCxnSpPr>
            <a:cxnSpLocks/>
          </p:cNvCxnSpPr>
          <p:nvPr/>
        </p:nvCxnSpPr>
        <p:spPr>
          <a:xfrm>
            <a:off x="952487" y="1407143"/>
            <a:ext cx="0" cy="4164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24B9B420-B10D-4014-8A19-88CEEF59AF7F}"/>
              </a:ext>
            </a:extLst>
          </p:cNvPr>
          <p:cNvCxnSpPr>
            <a:endCxn id="13" idx="1"/>
          </p:cNvCxnSpPr>
          <p:nvPr/>
        </p:nvCxnSpPr>
        <p:spPr>
          <a:xfrm>
            <a:off x="952487" y="1823599"/>
            <a:ext cx="290374" cy="24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xmlns="" id="{AF52EFED-8FC1-4A8D-B056-26B1820D4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191107"/>
              </p:ext>
            </p:extLst>
          </p:nvPr>
        </p:nvGraphicFramePr>
        <p:xfrm>
          <a:off x="719088" y="2168515"/>
          <a:ext cx="11330854" cy="4366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6283">
                  <a:extLst>
                    <a:ext uri="{9D8B030D-6E8A-4147-A177-3AD203B41FA5}">
                      <a16:colId xmlns:a16="http://schemas.microsoft.com/office/drawing/2014/main" xmlns="" val="2496701848"/>
                    </a:ext>
                  </a:extLst>
                </a:gridCol>
                <a:gridCol w="6084571">
                  <a:extLst>
                    <a:ext uri="{9D8B030D-6E8A-4147-A177-3AD203B41FA5}">
                      <a16:colId xmlns:a16="http://schemas.microsoft.com/office/drawing/2014/main" xmlns="" val="36614420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учреждений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детских садов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09484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воспитанников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1696 детей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89449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мест в дошкольных образовательных учреждениях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9429464"/>
                  </a:ext>
                </a:extLst>
              </a:tr>
              <a:tr h="173145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охваченных услугой дошкольного образования 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 числа детей в возрасте от 1 года до семи лет)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89,2%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5502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педагогов, осуществляющих 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образовательную деятельность в детских садах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 человек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820263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них:  количество педагогов с высшим образованием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человека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5633981"/>
                  </a:ext>
                </a:extLst>
              </a:tr>
              <a:tr h="249927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педагогических работников, прошедших 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2018 году курсы повышения квалификации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человек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0505893"/>
                  </a:ext>
                </a:extLst>
              </a:tr>
              <a:tr h="174239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педагогов с высшей квалификационной категорией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человека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4716767"/>
                  </a:ext>
                </a:extLst>
              </a:tr>
              <a:tr h="31075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Мероприятия, проекты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мероприятие «Единый родительский день» (все детские сады)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краевой проект «Детский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Техномир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(МБДОУ «Детский сад № 30»)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краевой проект «3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музей в детском саду» (МБДОУ «Детский сад № 16»)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краевой проект «Читаем вместе» (все детские сады)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краевой проект по духовно-нравственному воспитанию детей старшего 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дошкольного возраста - программа «Живые узелки» (МБДОУ «Детский сад № 30»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др.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3824423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60365E3-B6FF-4A66-9F17-9E0FBFF47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ОБРАЗОВАНИЕ</a:t>
            </a:r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xmlns="" id="{209B6326-ACB1-477D-838C-CA993D6CA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075" y="1053200"/>
            <a:ext cx="11330867" cy="36933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системы образования Александровского муниципального района»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0E70667-83BF-440C-A58D-CAEED1E4BFD5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894775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E2E1A86-D909-445A-AEB0-B6C5DA6A15C7}"/>
              </a:ext>
            </a:extLst>
          </p:cNvPr>
          <p:cNvSpPr txBox="1"/>
          <p:nvPr/>
        </p:nvSpPr>
        <p:spPr>
          <a:xfrm>
            <a:off x="1236955" y="1553985"/>
            <a:ext cx="10807081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«Развитие системы воспитания и дополнительного образования Александровского муниципального района»</a:t>
            </a: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xmlns="" id="{AF52EFED-8FC1-4A8D-B056-26B1820D4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586499"/>
              </p:ext>
            </p:extLst>
          </p:nvPr>
        </p:nvGraphicFramePr>
        <p:xfrm>
          <a:off x="713170" y="1994347"/>
          <a:ext cx="11330854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026">
                  <a:extLst>
                    <a:ext uri="{9D8B030D-6E8A-4147-A177-3AD203B41FA5}">
                      <a16:colId xmlns:a16="http://schemas.microsoft.com/office/drawing/2014/main" xmlns="" val="2496701848"/>
                    </a:ext>
                  </a:extLst>
                </a:gridCol>
                <a:gridCol w="8066828">
                  <a:extLst>
                    <a:ext uri="{9D8B030D-6E8A-4147-A177-3AD203B41FA5}">
                      <a16:colId xmlns:a16="http://schemas.microsoft.com/office/drawing/2014/main" xmlns="" val="36614420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МБУ ДО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«Детско-юношеский центр «Горизонт»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творчество – 135 детей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Туристско-краеведческое направление – 321 ребёнок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Художественное творчество – 460 детей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виды – 434 ребёнка</a:t>
                      </a:r>
                    </a:p>
                    <a:p>
                      <a:pPr algn="ctr"/>
                      <a:r>
                        <a:rPr lang="ru-RU" sz="1350" b="1" i="1" u="sng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Мероприятия: 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акция «Поздравление водителя», акция, посвященная Всемирному дню памяти жертв ДТП, муниципальные конкурсы «Безопасное колесо», «Дружина юных пожарных» и др.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09484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МБУ ДО 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«Детско-юношеская 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спортивная школа»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 детей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(секции по баскетболу, футболу, волейболу, хоккею, фигурному катанию)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i="1" u="sng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Мероприятия: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личный турнир по самбо, соревнования по лыжным гонкам, хоккею, баскетболу, футболу и др.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89449467"/>
                  </a:ext>
                </a:extLst>
              </a:tr>
              <a:tr h="298592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МБУ ДО «Дом юных натуралистов»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Эколого-биологическое направление – 195 детей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Художественное творчество – 75 детей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виды – 75 детей</a:t>
                      </a:r>
                    </a:p>
                    <a:p>
                      <a:pPr algn="ctr"/>
                      <a:r>
                        <a:rPr lang="ru-RU" sz="1350" b="1" i="1" u="sng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Мероприятия: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экскурсии и открытые уроки с детьми дошкольного возраста.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9429464"/>
                  </a:ext>
                </a:extLst>
              </a:tr>
              <a:tr h="298592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МБУ ДО «Детская школа искусств» 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МБУ ДО «Детская музыкальная школа»</a:t>
                      </a:r>
                    </a:p>
                    <a:p>
                      <a:pPr algn="ctr"/>
                      <a:endParaRPr lang="ru-RU" sz="13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 детей и 101 ребёнок</a:t>
                      </a:r>
                    </a:p>
                    <a:p>
                      <a:pPr algn="ctr"/>
                      <a:r>
                        <a:rPr lang="ru-RU" sz="1350" b="1" i="1" u="sng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Мероприятия: 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«Слияние муз», «Иллюстрирование легенд Античности, Вогульского эпоса», 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конкурс ансамблевой музыки», совместные концерты и др.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5502242"/>
                  </a:ext>
                </a:extLst>
              </a:tr>
            </a:tbl>
          </a:graphicData>
        </a:graphic>
      </p:graphicFrame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44231E1-2A57-4018-8FDB-7A5EAA8FE9EF}"/>
              </a:ext>
            </a:extLst>
          </p:cNvPr>
          <p:cNvCxnSpPr>
            <a:stCxn id="13" idx="1"/>
          </p:cNvCxnSpPr>
          <p:nvPr/>
        </p:nvCxnSpPr>
        <p:spPr>
          <a:xfrm flipH="1" flipV="1">
            <a:off x="934745" y="1704874"/>
            <a:ext cx="302210" cy="3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87B03C61-BC6C-4653-8C16-6F82237D287E}"/>
              </a:ext>
            </a:extLst>
          </p:cNvPr>
          <p:cNvCxnSpPr>
            <a:cxnSpLocks/>
          </p:cNvCxnSpPr>
          <p:nvPr/>
        </p:nvCxnSpPr>
        <p:spPr>
          <a:xfrm flipV="1">
            <a:off x="934745" y="1422532"/>
            <a:ext cx="0" cy="2823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593033B-875F-4B0F-9D88-B2FFC7DC0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ОБРАЗОВАНИЕ</a:t>
            </a:r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xmlns="" id="{BD4F5FBC-A8FE-48B7-B641-7FAB84827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075" y="1053200"/>
            <a:ext cx="11330867" cy="36933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системы образования Александровского муниципального района»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5101F2C-97CA-4885-B3F1-97CF2F9E4206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072629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B99A342-00D8-4854-867F-FCCE82BAD1FA}"/>
              </a:ext>
            </a:extLst>
          </p:cNvPr>
          <p:cNvSpPr/>
          <p:nvPr/>
        </p:nvSpPr>
        <p:spPr>
          <a:xfrm>
            <a:off x="581486" y="830997"/>
            <a:ext cx="11330866" cy="136960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Приведение в нормативное состояние объектов общественной инфраструктуры муниципального значения</a:t>
            </a:r>
          </a:p>
          <a:p>
            <a:pPr algn="ctr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рамках Постановления Правительства Пермского края от 10.04.2015 г. № 206-п «О предоставлении субсидий на реализацию муниципальных программ, инвестиционных проектов муниципальных образований Пермского края и приоритетных региональных проектов», приоритетного муниципального проекта </a:t>
            </a:r>
          </a:p>
          <a:p>
            <a:pPr algn="ctr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«Приведение в нормативное состояние объектов общественной инфраструктуры муниципального значения Александровского муниципального района </a:t>
            </a:r>
          </a:p>
          <a:p>
            <a:pPr algn="ctr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приоритетного регионального проекта «Приведение в нормативное состояние объектов общественной инфраструктуры муниципального значения» на 2018 год», утвержденного постановлением администрации Александровского муниципального района от 22.11.2017 г. № 578)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0863BFBB-F7AB-4EA0-9897-3F08E89C1A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802799"/>
              </p:ext>
            </p:extLst>
          </p:nvPr>
        </p:nvGraphicFramePr>
        <p:xfrm>
          <a:off x="617047" y="2200602"/>
          <a:ext cx="11496576" cy="4515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2516">
                  <a:extLst>
                    <a:ext uri="{9D8B030D-6E8A-4147-A177-3AD203B41FA5}">
                      <a16:colId xmlns:a16="http://schemas.microsoft.com/office/drawing/2014/main" xmlns="" val="3185741400"/>
                    </a:ext>
                  </a:extLst>
                </a:gridCol>
                <a:gridCol w="6454060">
                  <a:extLst>
                    <a:ext uri="{9D8B030D-6E8A-4147-A177-3AD203B41FA5}">
                      <a16:colId xmlns:a16="http://schemas.microsoft.com/office/drawing/2014/main" xmlns="" val="3142414764"/>
                    </a:ext>
                  </a:extLst>
                </a:gridCol>
              </a:tblGrid>
              <a:tr h="313204"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Учреждение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работ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1768558"/>
                  </a:ext>
                </a:extLst>
              </a:tr>
              <a:tr h="339304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МБДОУ «Детский сад № 6»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центрального крыльца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72344188"/>
                  </a:ext>
                </a:extLst>
              </a:tr>
              <a:tr h="339304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МБДОУ «Детский сад № 8»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периметрального ограждения, цокольного помещения, отмостки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01595374"/>
                  </a:ext>
                </a:extLst>
              </a:tr>
              <a:tr h="339304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МБДОУ «Детский сад № 15»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входного тамбура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88720959"/>
                  </a:ext>
                </a:extLst>
              </a:tr>
              <a:tr h="339304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МБДОУ «Детский сад № 19»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Устройство эвакуационного выхода, замена оконных блоков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71708545"/>
                  </a:ext>
                </a:extLst>
              </a:tr>
              <a:tr h="339304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МБДОУ «Детский сад № 21»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Замена оконных блоков, утепление труб отопления и чердачного перекрытия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02598099"/>
                  </a:ext>
                </a:extLst>
              </a:tr>
              <a:tr h="339304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МБДОУ «Детский сад № 23»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крыльца, отмостки, фасада здания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19278215"/>
                  </a:ext>
                </a:extLst>
              </a:tr>
              <a:tr h="574206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«Гимназия»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столовой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потолков и коридоров 2-го и 3-го этажей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63607508"/>
                  </a:ext>
                </a:extLst>
              </a:tr>
              <a:tr h="574206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«Базовая средняя общеобразовательная школа № 1»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спортивного зала</a:t>
                      </a:r>
                    </a:p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крыльца и козырька главного входа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0378190"/>
                  </a:ext>
                </a:extLst>
              </a:tr>
              <a:tr h="339304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«Основная общеобразовательная школа № 7»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фасада здания школы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23214447"/>
                  </a:ext>
                </a:extLst>
              </a:tr>
              <a:tr h="339304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«Средняя общеобразовательная школа № 33»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Замена оконных блоков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66421536"/>
                  </a:ext>
                </a:extLst>
              </a:tr>
              <a:tr h="339304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МБУ ДО «Детская музыкальная школа»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Замена оконных блоков, ремонт отмостки, цоколя, замена входных дверей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0227495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F256A0-34A9-432A-8DF8-AA16C20C9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3FAECF5-C352-433B-9B70-DD4F7200DAFA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2764991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2" name="Picture 4" descr="https://zachem.com.ua/uploads/posts/2018-12/1543958915_20170630172128.jpg">
            <a:extLst>
              <a:ext uri="{FF2B5EF4-FFF2-40B4-BE49-F238E27FC236}">
                <a16:creationId xmlns:a16="http://schemas.microsoft.com/office/drawing/2014/main" xmlns="" id="{1F5C447A-3695-469F-BF65-15031554D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42" y="1003552"/>
            <a:ext cx="4498643" cy="256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7">
            <a:extLst>
              <a:ext uri="{FF2B5EF4-FFF2-40B4-BE49-F238E27FC236}">
                <a16:creationId xmlns:a16="http://schemas.microsoft.com/office/drawing/2014/main" xmlns="" id="{B8C9E005-047D-4176-B868-FCCF4D064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8685" y="885962"/>
            <a:ext cx="6755190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7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рамках реализации на территории Александровского муниципального района Закона Пермского края от 10.05.2017 г.       № 88-ПК «О наделении органов местного самоуправления отдельными государственными полномочиями по обеспечению жилыми помещениями детей-сирот и детей, оставшихся без попечения родителей, лиц из числа детей сирот и детей, оставшихся без попечения родителей» в 2018 г.: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7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ru-RU" altLang="ru-RU" sz="17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приобретено 12 жилых помещений;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7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освоено средств краевого бюджета на приобретение жилых помещений - 6323,8 </a:t>
            </a:r>
            <a:r>
              <a:rPr kumimoji="0" lang="ru-RU" altLang="ru-RU" sz="17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kumimoji="0" lang="ru-RU" altLang="ru-RU" sz="17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BD07703-F805-44AB-95FF-81BD36BAFAC3}"/>
              </a:ext>
            </a:extLst>
          </p:cNvPr>
          <p:cNvSpPr/>
          <p:nvPr/>
        </p:nvSpPr>
        <p:spPr>
          <a:xfrm>
            <a:off x="581486" y="3843849"/>
            <a:ext cx="115084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Информация о количестве детей-сирот, включенных в список детей-сирот, </a:t>
            </a:r>
          </a:p>
          <a:p>
            <a:pPr indent="457200" algn="ctr"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подлежащих обеспечению жилыми помещениями (в том числе дети-сироты из числа инвалидов)</a:t>
            </a:r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xmlns="" id="{F90AC5CB-6FB7-4CCB-852F-98DA9B799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3770" y="16130588"/>
            <a:ext cx="3382963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F6CD2A7B-0191-40D0-A961-AD364B6991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953526"/>
              </p:ext>
            </p:extLst>
          </p:nvPr>
        </p:nvGraphicFramePr>
        <p:xfrm>
          <a:off x="683585" y="4487420"/>
          <a:ext cx="11508415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3877">
                  <a:extLst>
                    <a:ext uri="{9D8B030D-6E8A-4147-A177-3AD203B41FA5}">
                      <a16:colId xmlns:a16="http://schemas.microsoft.com/office/drawing/2014/main" xmlns="" val="3772794097"/>
                    </a:ext>
                  </a:extLst>
                </a:gridCol>
                <a:gridCol w="1007900">
                  <a:extLst>
                    <a:ext uri="{9D8B030D-6E8A-4147-A177-3AD203B41FA5}">
                      <a16:colId xmlns:a16="http://schemas.microsoft.com/office/drawing/2014/main" xmlns="" val="1862986949"/>
                    </a:ext>
                  </a:extLst>
                </a:gridCol>
                <a:gridCol w="979103">
                  <a:extLst>
                    <a:ext uri="{9D8B030D-6E8A-4147-A177-3AD203B41FA5}">
                      <a16:colId xmlns:a16="http://schemas.microsoft.com/office/drawing/2014/main" xmlns="" val="2254526399"/>
                    </a:ext>
                  </a:extLst>
                </a:gridCol>
                <a:gridCol w="892711">
                  <a:extLst>
                    <a:ext uri="{9D8B030D-6E8A-4147-A177-3AD203B41FA5}">
                      <a16:colId xmlns:a16="http://schemas.microsoft.com/office/drawing/2014/main" xmlns="" val="3202006201"/>
                    </a:ext>
                  </a:extLst>
                </a:gridCol>
                <a:gridCol w="988702">
                  <a:extLst>
                    <a:ext uri="{9D8B030D-6E8A-4147-A177-3AD203B41FA5}">
                      <a16:colId xmlns:a16="http://schemas.microsoft.com/office/drawing/2014/main" xmlns="" val="3677477977"/>
                    </a:ext>
                  </a:extLst>
                </a:gridCol>
                <a:gridCol w="1017499">
                  <a:extLst>
                    <a:ext uri="{9D8B030D-6E8A-4147-A177-3AD203B41FA5}">
                      <a16:colId xmlns:a16="http://schemas.microsoft.com/office/drawing/2014/main" xmlns="" val="3915042111"/>
                    </a:ext>
                  </a:extLst>
                </a:gridCol>
                <a:gridCol w="1017499">
                  <a:extLst>
                    <a:ext uri="{9D8B030D-6E8A-4147-A177-3AD203B41FA5}">
                      <a16:colId xmlns:a16="http://schemas.microsoft.com/office/drawing/2014/main" xmlns="" val="806065392"/>
                    </a:ext>
                  </a:extLst>
                </a:gridCol>
                <a:gridCol w="979103">
                  <a:extLst>
                    <a:ext uri="{9D8B030D-6E8A-4147-A177-3AD203B41FA5}">
                      <a16:colId xmlns:a16="http://schemas.microsoft.com/office/drawing/2014/main" xmlns="" val="3205183656"/>
                    </a:ext>
                  </a:extLst>
                </a:gridCol>
                <a:gridCol w="892711">
                  <a:extLst>
                    <a:ext uri="{9D8B030D-6E8A-4147-A177-3AD203B41FA5}">
                      <a16:colId xmlns:a16="http://schemas.microsoft.com/office/drawing/2014/main" xmlns="" val="2479128570"/>
                    </a:ext>
                  </a:extLst>
                </a:gridCol>
                <a:gridCol w="1017499">
                  <a:extLst>
                    <a:ext uri="{9D8B030D-6E8A-4147-A177-3AD203B41FA5}">
                      <a16:colId xmlns:a16="http://schemas.microsoft.com/office/drawing/2014/main" xmlns="" val="2327551538"/>
                    </a:ext>
                  </a:extLst>
                </a:gridCol>
                <a:gridCol w="1011811">
                  <a:extLst>
                    <a:ext uri="{9D8B030D-6E8A-4147-A177-3AD203B41FA5}">
                      <a16:colId xmlns:a16="http://schemas.microsoft.com/office/drawing/2014/main" xmlns="" val="54101606"/>
                    </a:ext>
                  </a:extLst>
                </a:gridCol>
              </a:tblGrid>
              <a:tr h="0">
                <a:tc rowSpan="4">
                  <a:txBody>
                    <a:bodyPr/>
                    <a:lstStyle/>
                    <a:p>
                      <a:pPr algn="ctr"/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Александровский муниципальный район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с 01.07.2017 г. по 31.12.2017 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с 01.01.2018 г. по 31.12.2018 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684712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детей-сирот всего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дети-инвалиды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в возрасте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детей-сирот всего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дети-инвалиды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в возрасте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2778474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14 до 18 лет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18 до 23 лет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23 лет и старше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14 до 18 лет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18 до 23 лет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23 лет и старше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050873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56257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1C2CA2A-29F5-4132-8968-607EF6BDC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ОПЕКА И ПОПЕЧИТЕЛЬСТВО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2ECE996-1E4D-40A7-8D7E-48AA684F353B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4831588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allstarpainmanagement.com/wp-content/uploads/2017/01/canstockphoto44848473.jpg">
            <a:extLst>
              <a:ext uri="{FF2B5EF4-FFF2-40B4-BE49-F238E27FC236}">
                <a16:creationId xmlns:a16="http://schemas.microsoft.com/office/drawing/2014/main" xmlns="" id="{BAC77360-8A4B-4A42-8F6F-56D3D9D86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86" y="948554"/>
            <a:ext cx="11610514" cy="5488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8DF26A3B-A0FB-4155-A51C-54257DFC9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720" y="1022774"/>
            <a:ext cx="67880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 учреждение здравоохранения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«АЛЕКСАНДРОВСКАЯ ЦЕНТРАЛЬНАЯ ГОРОДСКАЯ БОЛЬНИЦА»</a:t>
            </a:r>
          </a:p>
        </p:txBody>
      </p:sp>
      <p:graphicFrame>
        <p:nvGraphicFramePr>
          <p:cNvPr id="12" name="Group 109">
            <a:extLst>
              <a:ext uri="{FF2B5EF4-FFF2-40B4-BE49-F238E27FC236}">
                <a16:creationId xmlns:a16="http://schemas.microsoft.com/office/drawing/2014/main" xmlns="" id="{30A39B0F-9F0B-4F05-8F64-D674FAFE2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785111"/>
              </p:ext>
            </p:extLst>
          </p:nvPr>
        </p:nvGraphicFramePr>
        <p:xfrm>
          <a:off x="656439" y="1919766"/>
          <a:ext cx="6380609" cy="4022571"/>
        </p:xfrm>
        <a:graphic>
          <a:graphicData uri="http://schemas.openxmlformats.org/drawingml/2006/table">
            <a:tbl>
              <a:tblPr/>
              <a:tblGrid>
                <a:gridCol w="48745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440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98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90000" marR="90000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6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населенных пунктов района,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охваченных медицинской помощью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65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Мощность поликлинической службы, посещений в смену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1088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1015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50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Александровское подразделение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50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Всеволодо-Вильвенское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подразделение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50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Яйвинское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подразделение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388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5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посещений поликлиник в год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228062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206316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676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граждан, прошедших лечение в круглосуточном стационаре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3212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676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граждан, прошедших лечение в дневном стационаре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1515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1382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5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коек круглосуточного пребывания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366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коек дневного стационара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265331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6E0E863-7A5A-422E-9D6D-750EFCD56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BFE1F67-09A9-4A67-9047-DF254678B0BD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29132878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109">
            <a:extLst>
              <a:ext uri="{FF2B5EF4-FFF2-40B4-BE49-F238E27FC236}">
                <a16:creationId xmlns:a16="http://schemas.microsoft.com/office/drawing/2014/main" xmlns="" id="{EAF99CEE-0251-4A5D-A217-C3BE645DAE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684582"/>
              </p:ext>
            </p:extLst>
          </p:nvPr>
        </p:nvGraphicFramePr>
        <p:xfrm>
          <a:off x="627017" y="948553"/>
          <a:ext cx="11564261" cy="5427726"/>
        </p:xfrm>
        <a:graphic>
          <a:graphicData uri="http://schemas.openxmlformats.org/drawingml/2006/table">
            <a:tbl>
              <a:tblPr/>
              <a:tblGrid>
                <a:gridCol w="58344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505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792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638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90000" marR="90000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численность медработников, чел.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244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численность врачей, чел.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406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численность среднего медперсонала, чел.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406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численность младшего персонала,  чел.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40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возраст врачей, лет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2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возраст среднего медперсонала, лет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28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уволенных врачей, чел.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911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Потребность в специалистах (свободные вакансии)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онколог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педиатр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терапевт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психиатр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психиатр-нарколог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стоматолог-ортопед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фтизиатр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отоларинголог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ревматолог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уролог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стоматолог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гинеколог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врач ультразвуковой диагностики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онколог  </a:t>
                      </a:r>
                    </a:p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педиатр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невролог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психиатр-нарколог </a:t>
                      </a:r>
                    </a:p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стоматолог-хирург </a:t>
                      </a:r>
                    </a:p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стоматолог-ортопед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фтизиатр </a:t>
                      </a:r>
                    </a:p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отоларинголог</a:t>
                      </a:r>
                    </a:p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ревматолог </a:t>
                      </a:r>
                    </a:p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уролог </a:t>
                      </a:r>
                    </a:p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эндокринолог </a:t>
                      </a:r>
                    </a:p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акушер-гинеколог </a:t>
                      </a:r>
                    </a:p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инфекционист </a:t>
                      </a:r>
                    </a:p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 общей практики </a:t>
                      </a:r>
                    </a:p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хирург </a:t>
                      </a:r>
                    </a:p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 ультразвуковой диагностики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pic>
        <p:nvPicPr>
          <p:cNvPr id="3076" name="Picture 4" descr="https://pp.userapi.com/c841122/v841122009/63c4b/8RtJ85bMya4.jpg">
            <a:extLst>
              <a:ext uri="{FF2B5EF4-FFF2-40B4-BE49-F238E27FC236}">
                <a16:creationId xmlns:a16="http://schemas.microsoft.com/office/drawing/2014/main" xmlns="" id="{37F62F8E-D652-4207-A523-9F7ECA8D7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92" y="3762871"/>
            <a:ext cx="5645849" cy="239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4495939-1DF3-4BC7-B7F3-3AE22D608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5EC7F4C-A937-41DD-8B1E-D8E30232F729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42806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109">
            <a:extLst>
              <a:ext uri="{FF2B5EF4-FFF2-40B4-BE49-F238E27FC236}">
                <a16:creationId xmlns:a16="http://schemas.microsoft.com/office/drawing/2014/main" xmlns="" id="{EAF99CEE-0251-4A5D-A217-C3BE645DAE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717682"/>
              </p:ext>
            </p:extLst>
          </p:nvPr>
        </p:nvGraphicFramePr>
        <p:xfrm>
          <a:off x="642159" y="948553"/>
          <a:ext cx="11496576" cy="5343000"/>
        </p:xfrm>
        <a:graphic>
          <a:graphicData uri="http://schemas.openxmlformats.org/drawingml/2006/table">
            <a:tbl>
              <a:tblPr/>
              <a:tblGrid>
                <a:gridCol w="68778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901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285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1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15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Наиболее часто встречаемые заболевания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Болезни органов дыхания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Болезни костно-мышечной системы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Травмы и отравления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Болезни системы кровообращения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Болезни органов дыхания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Болезни костно-мышечной системы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Болезни системы кровообращения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Травмы и отравления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31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жителей района всеобщей диспансеризацией от числа жителей, подлежащих всеобщей диспансеризации, %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65,4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75447497"/>
                  </a:ext>
                </a:extLst>
              </a:tr>
              <a:tr h="29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населения профосмотрами на злокачественные образования, %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населения профосмотрами на туберкулез, %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84,9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68,6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Полнота охвата профосмотрами детей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зарегистрированных случаев профессиональных заболеваний на территории района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149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145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лиц в возрасте 18 лет и старше, впервые признанных инвалидами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119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109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9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смертей в трудоспособном возрасте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114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88252591"/>
                  </a:ext>
                </a:extLst>
              </a:tr>
              <a:tr h="29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смертей в трудоспособном возрасте от болезней системы кровообращения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13147874"/>
                  </a:ext>
                </a:extLst>
              </a:tr>
              <a:tr h="29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смертей в трудоспособном возрасте от новообразований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61191952"/>
                  </a:ext>
                </a:extLst>
              </a:tr>
              <a:tr h="29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смертей в трудоспособном возрасте от неестественных причин (суициды)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95476376"/>
                  </a:ext>
                </a:extLst>
              </a:tr>
              <a:tr h="29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смертности, %:                                                                                  болезни системы кровообращения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54,8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52,1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23074692"/>
                  </a:ext>
                </a:extLst>
              </a:tr>
              <a:tr h="29131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болезни системы пищеварения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3,9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4,9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52544873"/>
                  </a:ext>
                </a:extLst>
              </a:tr>
              <a:tr h="29131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внешние причины (отравления, травмы, суициды и др.)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9,7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10,3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27892427"/>
                  </a:ext>
                </a:extLst>
              </a:tr>
              <a:tr h="29131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новообразования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14,4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12,9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543024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2A05547-5D3E-4E5F-A155-01A624E1F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81CF648-ABDB-4F53-8226-20C09CF871CF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5258542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00C019F-9A70-40FB-BD60-66771FCA368F}"/>
              </a:ext>
            </a:extLst>
          </p:cNvPr>
          <p:cNvSpPr txBox="1"/>
          <p:nvPr/>
        </p:nvSpPr>
        <p:spPr>
          <a:xfrm>
            <a:off x="5416218" y="1078636"/>
            <a:ext cx="305084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медицинского оборудования и инвентаря: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2 347,7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Анализатор для химико-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токсилогических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исследований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Набор пробных очковых линз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Экспресс-анализатор биохимический автоматический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Пульсоксиметр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Анализатор паров этанола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выдыхаемом воздухе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Аппарат рентгеновский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автоматизированным управлением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Электрокардиограф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B67AB2B-4D36-4FAE-9D6F-06FA4B79DB7A}"/>
              </a:ext>
            </a:extLst>
          </p:cNvPr>
          <p:cNvSpPr txBox="1"/>
          <p:nvPr/>
        </p:nvSpPr>
        <p:spPr>
          <a:xfrm>
            <a:off x="1196509" y="1105287"/>
            <a:ext cx="362872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ремонтных работ: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10 881,4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Александровск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Капремонт крыльца и пандуса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поликлинике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Капремонт крыльца и пандуса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детской консультации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Капремонт кабинета флюорографии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рентгеновского кабинета поликлиники</a:t>
            </a:r>
          </a:p>
          <a:p>
            <a:pPr algn="ctr"/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Яйва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Капремонт кабинета флюорографии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рентгеновского кабинета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Ремонт помещений поликлиники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Замена приборов отопления на первом этаже детской и взрослой поликлиник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BC5E7FF-0213-4530-95A1-FCF726B1044E}"/>
              </a:ext>
            </a:extLst>
          </p:cNvPr>
          <p:cNvSpPr txBox="1"/>
          <p:nvPr/>
        </p:nvSpPr>
        <p:spPr>
          <a:xfrm>
            <a:off x="8997084" y="1069226"/>
            <a:ext cx="286521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Применений информационных технологий:</a:t>
            </a:r>
          </a:p>
          <a:p>
            <a:pPr algn="ctr"/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рабочих мест компьютерами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 г. – 90%  2018 г. – 100%</a:t>
            </a:r>
          </a:p>
          <a:p>
            <a:pPr algn="ctr"/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проведенных телемедицинских</a:t>
            </a:r>
          </a:p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консультаций со специалистами краевой клинической больницы, </a:t>
            </a:r>
          </a:p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детской клинической больницы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 г. – 0   2018 г. – 19 </a:t>
            </a:r>
          </a:p>
        </p:txBody>
      </p:sp>
      <p:pic>
        <p:nvPicPr>
          <p:cNvPr id="1026" name="Picture 2" descr="https://ersplus.ru/images/a33d57d516ed5b200720.jpg">
            <a:extLst>
              <a:ext uri="{FF2B5EF4-FFF2-40B4-BE49-F238E27FC236}">
                <a16:creationId xmlns:a16="http://schemas.microsoft.com/office/drawing/2014/main" xmlns="" id="{CF1905C8-718B-4E65-9BC5-60059B7BD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254" y="4927208"/>
            <a:ext cx="2652533" cy="143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sechenov.ru/upload/medialibrary/e39/i.jpg">
            <a:extLst>
              <a:ext uri="{FF2B5EF4-FFF2-40B4-BE49-F238E27FC236}">
                <a16:creationId xmlns:a16="http://schemas.microsoft.com/office/drawing/2014/main" xmlns="" id="{845F2F5D-92FF-4F7B-8C8E-371DF0C08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166" y="4927147"/>
            <a:ext cx="1861161" cy="136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3ACECB6-EF28-48E4-9966-9C561843F84E}"/>
              </a:ext>
            </a:extLst>
          </p:cNvPr>
          <p:cNvSpPr/>
          <p:nvPr/>
        </p:nvSpPr>
        <p:spPr>
          <a:xfrm>
            <a:off x="1187886" y="991046"/>
            <a:ext cx="3700880" cy="535933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8388402-6C34-46B5-A961-3ED870F4C3F0}"/>
              </a:ext>
            </a:extLst>
          </p:cNvPr>
          <p:cNvSpPr/>
          <p:nvPr/>
        </p:nvSpPr>
        <p:spPr>
          <a:xfrm>
            <a:off x="5162983" y="991047"/>
            <a:ext cx="3559885" cy="535933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83AEDA6E-334A-4969-9C72-6F746A777D4E}"/>
              </a:ext>
            </a:extLst>
          </p:cNvPr>
          <p:cNvSpPr/>
          <p:nvPr/>
        </p:nvSpPr>
        <p:spPr>
          <a:xfrm>
            <a:off x="8997085" y="1004780"/>
            <a:ext cx="2865219" cy="535933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5D9E76A-957C-4B41-B1F7-5B7E4A516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F9A77C0-63CB-4C42-BE13-73FFA9A00937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31305998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928959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i.ytimg.com/vi/zH5OzV5kksY/maxresdefault.jpg">
            <a:extLst>
              <a:ext uri="{FF2B5EF4-FFF2-40B4-BE49-F238E27FC236}">
                <a16:creationId xmlns:a16="http://schemas.microsoft.com/office/drawing/2014/main" xmlns="" id="{67A57990-2980-482C-AB4A-577F17018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464" y="3256808"/>
            <a:ext cx="5711405" cy="315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td0.mycdn.me/image?id=874108816939&amp;t=20&amp;plc=WEB&amp;tkn=*qqcDEOQnSywL67MYSLLO1wdwOE0">
            <a:extLst>
              <a:ext uri="{FF2B5EF4-FFF2-40B4-BE49-F238E27FC236}">
                <a16:creationId xmlns:a16="http://schemas.microsoft.com/office/drawing/2014/main" xmlns="" id="{68677F87-4193-4758-88BF-3AB4FE9A5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57" y="3274198"/>
            <a:ext cx="5365735" cy="3138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F513C714-4E1C-4DF0-8735-3566C087DB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759244"/>
              </p:ext>
            </p:extLst>
          </p:nvPr>
        </p:nvGraphicFramePr>
        <p:xfrm>
          <a:off x="772357" y="1071002"/>
          <a:ext cx="11215512" cy="208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8834">
                  <a:extLst>
                    <a:ext uri="{9D8B030D-6E8A-4147-A177-3AD203B41FA5}">
                      <a16:colId xmlns:a16="http://schemas.microsoft.com/office/drawing/2014/main" xmlns="" val="673417601"/>
                    </a:ext>
                  </a:extLst>
                </a:gridCol>
                <a:gridCol w="864066">
                  <a:extLst>
                    <a:ext uri="{9D8B030D-6E8A-4147-A177-3AD203B41FA5}">
                      <a16:colId xmlns:a16="http://schemas.microsoft.com/office/drawing/2014/main" xmlns="" val="1464842705"/>
                    </a:ext>
                  </a:extLst>
                </a:gridCol>
                <a:gridCol w="1367405">
                  <a:extLst>
                    <a:ext uri="{9D8B030D-6E8A-4147-A177-3AD203B41FA5}">
                      <a16:colId xmlns:a16="http://schemas.microsoft.com/office/drawing/2014/main" xmlns="" val="518894329"/>
                    </a:ext>
                  </a:extLst>
                </a:gridCol>
                <a:gridCol w="1317072">
                  <a:extLst>
                    <a:ext uri="{9D8B030D-6E8A-4147-A177-3AD203B41FA5}">
                      <a16:colId xmlns:a16="http://schemas.microsoft.com/office/drawing/2014/main" xmlns="" val="3505222912"/>
                    </a:ext>
                  </a:extLst>
                </a:gridCol>
                <a:gridCol w="1290395">
                  <a:extLst>
                    <a:ext uri="{9D8B030D-6E8A-4147-A177-3AD203B41FA5}">
                      <a16:colId xmlns:a16="http://schemas.microsoft.com/office/drawing/2014/main" xmlns="" val="3050114645"/>
                    </a:ext>
                  </a:extLst>
                </a:gridCol>
                <a:gridCol w="1417740">
                  <a:extLst>
                    <a:ext uri="{9D8B030D-6E8A-4147-A177-3AD203B41FA5}">
                      <a16:colId xmlns:a16="http://schemas.microsoft.com/office/drawing/2014/main" xmlns="" val="1062096016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инициативного бюджетирования </a:t>
                      </a: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«Ремонт входной группы и вестибюля здания городского дворца культуры в г. Александровск»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6287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бюджета Пермского края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бюджета муниципального образования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населения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юридических лиц, ИП, общественных организаций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408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Предусмотрено средств на реализацию проекта,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752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Использовано средств на реализацию проекта,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1970,13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1750,13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679958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A594ADC-FC5D-42FA-A3A3-5AF791F2BF69}"/>
              </a:ext>
            </a:extLst>
          </p:cNvPr>
          <p:cNvSpPr txBox="1"/>
          <p:nvPr/>
        </p:nvSpPr>
        <p:spPr>
          <a:xfrm>
            <a:off x="772357" y="6401080"/>
            <a:ext cx="5365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Проектное решение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13C508A-866F-4DBD-80B1-08C5D516B2BA}"/>
              </a:ext>
            </a:extLst>
          </p:cNvPr>
          <p:cNvSpPr txBox="1"/>
          <p:nvPr/>
        </p:nvSpPr>
        <p:spPr>
          <a:xfrm>
            <a:off x="6276464" y="6419453"/>
            <a:ext cx="5837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Торжественное открытие входной группы и вестибюля ГДК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1DBF833-A18F-45C1-832C-6CB8E146D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КУЛЬТУРА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3307B8F-DE3A-47CF-9255-957CC5CE7D19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2655837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https://pp.userapi.com/c850636/v850636533/87620/HB8GTVc5nuU.jpg">
            <a:extLst>
              <a:ext uri="{FF2B5EF4-FFF2-40B4-BE49-F238E27FC236}">
                <a16:creationId xmlns:a16="http://schemas.microsoft.com/office/drawing/2014/main" xmlns="" id="{4A8A5BE9-8FE3-4842-BF39-24BE124A7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57" y="992832"/>
            <a:ext cx="6771570" cy="5190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FB5D7DA-DA71-4D8D-A86D-D1277662CCB3}"/>
              </a:ext>
            </a:extLst>
          </p:cNvPr>
          <p:cNvSpPr txBox="1"/>
          <p:nvPr/>
        </p:nvSpPr>
        <p:spPr>
          <a:xfrm>
            <a:off x="7543927" y="1107997"/>
            <a:ext cx="4648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Кинотеатр «Победа» </a:t>
            </a:r>
          </a:p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Александровск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F726F050-F1F0-4FDB-AC24-DCF3FAC04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083217"/>
              </p:ext>
            </p:extLst>
          </p:nvPr>
        </p:nvGraphicFramePr>
        <p:xfrm>
          <a:off x="7691458" y="1958340"/>
          <a:ext cx="4358500" cy="294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4199">
                  <a:extLst>
                    <a:ext uri="{9D8B030D-6E8A-4147-A177-3AD203B41FA5}">
                      <a16:colId xmlns:a16="http://schemas.microsoft.com/office/drawing/2014/main" xmlns="" val="1238379550"/>
                    </a:ext>
                  </a:extLst>
                </a:gridCol>
                <a:gridCol w="2444301">
                  <a:extLst>
                    <a:ext uri="{9D8B030D-6E8A-4147-A177-3AD203B41FA5}">
                      <a16:colId xmlns:a16="http://schemas.microsoft.com/office/drawing/2014/main" xmlns="" val="3713043959"/>
                    </a:ext>
                  </a:extLst>
                </a:gridCol>
              </a:tblGrid>
              <a:tr h="203099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Наполняемость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зрительских мест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3421608"/>
                  </a:ext>
                </a:extLst>
              </a:tr>
              <a:tr h="12290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Открытие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27.12.2018 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97763005"/>
                  </a:ext>
                </a:extLst>
              </a:tr>
              <a:tr h="403370">
                <a:tc>
                  <a:txBody>
                    <a:bodyPr/>
                    <a:lstStyle/>
                    <a:p>
                      <a:pPr algn="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Прокат фильмов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«Сеть кинотеатров – Премьер – Зал»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Екатеринбург)</a:t>
                      </a:r>
                    </a:p>
                    <a:p>
                      <a:endParaRPr lang="ru-RU" sz="1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39820639"/>
                  </a:ext>
                </a:extLst>
              </a:tr>
              <a:tr h="403370">
                <a:tc>
                  <a:txBody>
                    <a:bodyPr/>
                    <a:lstStyle/>
                    <a:p>
                      <a:pPr algn="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Формат </a:t>
                      </a:r>
                    </a:p>
                    <a:p>
                      <a:pPr algn="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 фильмов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2D, 3D</a:t>
                      </a:r>
                      <a:endParaRPr lang="ru-RU" sz="1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235949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E969D70-261A-42A8-A318-8AEBD0F0EC72}"/>
              </a:ext>
            </a:extLst>
          </p:cNvPr>
          <p:cNvSpPr txBox="1"/>
          <p:nvPr/>
        </p:nvSpPr>
        <p:spPr>
          <a:xfrm>
            <a:off x="7691458" y="4899660"/>
            <a:ext cx="43016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 (в рамках приоритетного регионального проекта «Приведение в нормативное состояние объектов общественной инфраструктуры муниципального значения»)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9B94A4E-ABAB-433F-8182-AA75ABE1E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193894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КУЛЬТУРА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24A9C67-F8C9-4942-998E-E61D18D841AA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4500924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im0-tub-ru.yandex.net/i?id=ac3a484ca9c41be724a81d2874fb0d99-l&amp;n=13">
            <a:extLst>
              <a:ext uri="{FF2B5EF4-FFF2-40B4-BE49-F238E27FC236}">
                <a16:creationId xmlns:a16="http://schemas.microsoft.com/office/drawing/2014/main" xmlns="" id="{C1962DF7-E4DB-4369-BF41-508CBA1E7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93" y="2292416"/>
            <a:ext cx="3124416" cy="17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.mycdn.me/image?id=869651698751&amp;t=0&amp;plc=WEB&amp;tkn=*Bx8Zun17b3ASGNq0FNts1aUlUKA">
            <a:extLst>
              <a:ext uri="{FF2B5EF4-FFF2-40B4-BE49-F238E27FC236}">
                <a16:creationId xmlns:a16="http://schemas.microsoft.com/office/drawing/2014/main" xmlns="" id="{D59A9446-7BD0-42F6-A7D9-FB263F3DA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341" y="2292416"/>
            <a:ext cx="2597795" cy="180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.mycdn.me/image?id=869651699775&amp;t=0&amp;plc=WEB&amp;tkn=*F5NQrvo2-Byx4yxoJDJ3aEZHVcs">
            <a:extLst>
              <a:ext uri="{FF2B5EF4-FFF2-40B4-BE49-F238E27FC236}">
                <a16:creationId xmlns:a16="http://schemas.microsoft.com/office/drawing/2014/main" xmlns="" id="{DC37BBEC-4F42-49D8-BDAC-46DD268EE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917" y="2292416"/>
            <a:ext cx="2486575" cy="180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pp.userapi.com/c845220/v845220911/c75a0/B9XeJoBYuY4.jpg">
            <a:extLst>
              <a:ext uri="{FF2B5EF4-FFF2-40B4-BE49-F238E27FC236}">
                <a16:creationId xmlns:a16="http://schemas.microsoft.com/office/drawing/2014/main" xmlns="" id="{4B78549C-41DE-401E-B7B3-50C10D655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903" y="4208377"/>
            <a:ext cx="1650190" cy="264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pp.userapi.com/c830409/v830409911/16f68a/lZQ8H-DlZRg.jpg">
            <a:extLst>
              <a:ext uri="{FF2B5EF4-FFF2-40B4-BE49-F238E27FC236}">
                <a16:creationId xmlns:a16="http://schemas.microsoft.com/office/drawing/2014/main" xmlns="" id="{199D3CE2-64A7-4CBA-A319-3202D9F6D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44" y="4056541"/>
            <a:ext cx="3124416" cy="208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F2670A1-CFAB-4B7F-B716-59C0FC6D0F4A}"/>
              </a:ext>
            </a:extLst>
          </p:cNvPr>
          <p:cNvSpPr/>
          <p:nvPr/>
        </p:nvSpPr>
        <p:spPr>
          <a:xfrm>
            <a:off x="673493" y="856936"/>
            <a:ext cx="11440129" cy="141577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</a:rPr>
              <a:t>ВСЕРОССИЙСКАЯ АРТ-РЕЗИДЕНЦИЯ КЕРАМИЧЕСКОГО И ЛАНДШАФТНОГО ИСКУССТА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</a:rPr>
              <a:t>"T</a:t>
            </a:r>
            <a:r>
              <a:rPr lang="en-US" b="1" dirty="0">
                <a:latin typeface="times new roman" panose="02020603050405020304" pitchFamily="18" charset="0"/>
              </a:rPr>
              <a:t>ERRA  COTTA</a:t>
            </a:r>
            <a:r>
              <a:rPr lang="ru-RU" b="1" dirty="0">
                <a:latin typeface="times new roman" panose="02020603050405020304" pitchFamily="18" charset="0"/>
              </a:rPr>
              <a:t>  НА  ВИЛЬВЕ»</a:t>
            </a:r>
          </a:p>
          <a:p>
            <a:pPr algn="ctr"/>
            <a:r>
              <a:rPr lang="ru-RU" sz="1700" b="1" dirty="0">
                <a:latin typeface="times new roman" panose="02020603050405020304" pitchFamily="18" charset="0"/>
              </a:rPr>
              <a:t>4 августа 2018 г., Морозовский парк в пос. Всеволодо-Вильва</a:t>
            </a:r>
          </a:p>
          <a:p>
            <a:pPr algn="ctr"/>
            <a:endParaRPr lang="ru-RU" sz="200" b="1" dirty="0">
              <a:latin typeface="times new roman" panose="02020603050405020304" pitchFamily="18" charset="0"/>
            </a:endParaRPr>
          </a:p>
          <a:p>
            <a:pPr algn="ctr"/>
            <a:endParaRPr lang="ru-RU" sz="200" b="1" dirty="0">
              <a:latin typeface="times new roman" panose="02020603050405020304" pitchFamily="18" charset="0"/>
            </a:endParaRPr>
          </a:p>
          <a:p>
            <a:pPr algn="ctr"/>
            <a:r>
              <a:rPr lang="ru-RU" sz="1400" b="1" i="1" dirty="0">
                <a:latin typeface="times new roman" panose="02020603050405020304" pitchFamily="18" charset="0"/>
              </a:rPr>
              <a:t>Выставка керамики и ландшафтных арт-объектов художников из Москвы, Ижевска, Перми, Александровска, Краснодара, </a:t>
            </a:r>
          </a:p>
          <a:p>
            <a:pPr algn="ctr"/>
            <a:r>
              <a:rPr lang="ru-RU" sz="1400" b="1" i="1" dirty="0">
                <a:latin typeface="times new roman" panose="02020603050405020304" pitchFamily="18" charset="0"/>
              </a:rPr>
              <a:t>Всеволодо-Вильвы, мастер-классы, ярмарка, музыка, поэтический перформанс, огненное шоу и театрализованные экскурсии</a:t>
            </a:r>
            <a:endParaRPr lang="ru-RU" sz="1400" b="1" i="1" dirty="0">
              <a:latin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6D272645-51B5-4343-86EC-54500B144E15}"/>
              </a:ext>
            </a:extLst>
          </p:cNvPr>
          <p:cNvSpPr/>
          <p:nvPr/>
        </p:nvSpPr>
        <p:spPr>
          <a:xfrm>
            <a:off x="3767801" y="2292416"/>
            <a:ext cx="3216423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>
                <a:latin typeface="times new roman" panose="02020603050405020304" pitchFamily="18" charset="0"/>
              </a:rPr>
              <a:t>Тема фестиваля – СТИХИЯ СЛОВА. </a:t>
            </a:r>
          </a:p>
          <a:p>
            <a:r>
              <a:rPr lang="ru-RU" sz="1300" b="1" i="1" dirty="0">
                <a:latin typeface="times new roman" panose="02020603050405020304" pitchFamily="18" charset="0"/>
              </a:rPr>
              <a:t>И это неслучайно. </a:t>
            </a:r>
          </a:p>
          <a:p>
            <a:r>
              <a:rPr lang="ru-RU" sz="1300" b="1" i="1" dirty="0">
                <a:latin typeface="times new roman" panose="02020603050405020304" pitchFamily="18" charset="0"/>
              </a:rPr>
              <a:t>Завершая свой первый  семилетний цикл, арт-резиденция </a:t>
            </a:r>
          </a:p>
          <a:p>
            <a:r>
              <a:rPr lang="ru-RU" sz="1300" b="1" i="1" dirty="0">
                <a:latin typeface="times new roman" panose="02020603050405020304" pitchFamily="18" charset="0"/>
              </a:rPr>
              <a:t>напоминает, что Всеволодо-Вильва – </a:t>
            </a:r>
          </a:p>
          <a:p>
            <a:r>
              <a:rPr lang="ru-RU" sz="1300" b="1" i="1" dirty="0">
                <a:latin typeface="times new roman" panose="02020603050405020304" pitchFamily="18" charset="0"/>
              </a:rPr>
              <a:t>это одно из важнейших мест памяти </a:t>
            </a:r>
          </a:p>
          <a:p>
            <a:r>
              <a:rPr lang="ru-RU" sz="1300" b="1" i="1" dirty="0">
                <a:latin typeface="times new roman" panose="02020603050405020304" pitchFamily="18" charset="0"/>
              </a:rPr>
              <a:t>русской культуры. </a:t>
            </a:r>
          </a:p>
          <a:p>
            <a:r>
              <a:rPr lang="ru-RU" sz="1300" b="1" i="1" dirty="0">
                <a:latin typeface="times new roman" panose="02020603050405020304" pitchFamily="18" charset="0"/>
              </a:rPr>
              <a:t>В 1902 г. здесь, в усадьбе Саввы Морозова, </a:t>
            </a:r>
          </a:p>
          <a:p>
            <a:r>
              <a:rPr lang="ru-RU" sz="1300" b="1" i="1" dirty="0">
                <a:latin typeface="times new roman" panose="02020603050405020304" pitchFamily="18" charset="0"/>
              </a:rPr>
              <a:t>гостил Антон Павлович Чехов, </a:t>
            </a:r>
          </a:p>
          <a:p>
            <a:r>
              <a:rPr lang="ru-RU" sz="1300" b="1" i="1" dirty="0">
                <a:latin typeface="times new roman" panose="02020603050405020304" pitchFamily="18" charset="0"/>
              </a:rPr>
              <a:t>в 1916 г. во Всеволодо-Вильве полгода </a:t>
            </a:r>
          </a:p>
          <a:p>
            <a:r>
              <a:rPr lang="ru-RU" sz="1300" b="1" i="1" dirty="0">
                <a:latin typeface="times new roman" panose="02020603050405020304" pitchFamily="18" charset="0"/>
              </a:rPr>
              <a:t>провел Борис Пастернак – </a:t>
            </a:r>
          </a:p>
          <a:p>
            <a:r>
              <a:rPr lang="ru-RU" sz="1300" b="1" i="1" dirty="0">
                <a:latin typeface="times new roman" panose="02020603050405020304" pitchFamily="18" charset="0"/>
              </a:rPr>
              <a:t>здесь написаны шедевры его лирики </a:t>
            </a:r>
          </a:p>
          <a:p>
            <a:r>
              <a:rPr lang="ru-RU" sz="1300" b="1" i="1" dirty="0">
                <a:latin typeface="times new roman" panose="02020603050405020304" pitchFamily="18" charset="0"/>
              </a:rPr>
              <a:t>«Марбург» и «На пароходе», </a:t>
            </a:r>
          </a:p>
          <a:p>
            <a:r>
              <a:rPr lang="ru-RU" sz="1300" b="1" i="1" dirty="0">
                <a:latin typeface="times new roman" panose="02020603050405020304" pitchFamily="18" charset="0"/>
              </a:rPr>
              <a:t>здесь источник впечатлений,</a:t>
            </a:r>
          </a:p>
          <a:p>
            <a:r>
              <a:rPr lang="ru-RU" sz="1300" b="1" i="1" dirty="0">
                <a:latin typeface="times new roman" panose="02020603050405020304" pitchFamily="18" charset="0"/>
              </a:rPr>
              <a:t>отразившихся в великом романе </a:t>
            </a:r>
          </a:p>
          <a:p>
            <a:r>
              <a:rPr lang="ru-RU" sz="1300" b="1" i="1" dirty="0">
                <a:latin typeface="times new roman" panose="02020603050405020304" pitchFamily="18" charset="0"/>
              </a:rPr>
              <a:t>«Доктор Живаго».</a:t>
            </a:r>
            <a:endParaRPr lang="ru-RU" sz="1300" b="1" i="1" dirty="0">
              <a:latin typeface="Arial" panose="020B0604020202020204" pitchFamily="34" charset="0"/>
            </a:endParaRPr>
          </a:p>
          <a:p>
            <a:r>
              <a:rPr lang="ru-RU" sz="1300" b="1" i="1" dirty="0">
                <a:latin typeface="times new roman" panose="02020603050405020304" pitchFamily="18" charset="0"/>
              </a:rPr>
              <a:t>«</a:t>
            </a:r>
            <a:r>
              <a:rPr lang="ru-RU" sz="1300" b="1" i="1" dirty="0" err="1">
                <a:latin typeface="times new roman" panose="02020603050405020304" pitchFamily="18" charset="0"/>
              </a:rPr>
              <a:t>Terra</a:t>
            </a:r>
            <a:r>
              <a:rPr lang="ru-RU" sz="1300" b="1" i="1" dirty="0">
                <a:latin typeface="times new roman" panose="02020603050405020304" pitchFamily="18" charset="0"/>
              </a:rPr>
              <a:t> </a:t>
            </a:r>
            <a:r>
              <a:rPr lang="ru-RU" sz="1300" b="1" i="1" dirty="0" err="1">
                <a:latin typeface="times new roman" panose="02020603050405020304" pitchFamily="18" charset="0"/>
              </a:rPr>
              <a:t>Cotta</a:t>
            </a:r>
            <a:r>
              <a:rPr lang="ru-RU" sz="1300" b="1" i="1" dirty="0">
                <a:latin typeface="times new roman" panose="02020603050405020304" pitchFamily="18" charset="0"/>
              </a:rPr>
              <a:t>» 2018 – это эксперимент </a:t>
            </a:r>
          </a:p>
          <a:p>
            <a:r>
              <a:rPr lang="ru-RU" sz="1300" b="1" i="1" dirty="0">
                <a:latin typeface="times new roman" panose="02020603050405020304" pitchFamily="18" charset="0"/>
              </a:rPr>
              <a:t>по поиску связей между ландшафтом, </a:t>
            </a:r>
          </a:p>
          <a:p>
            <a:r>
              <a:rPr lang="ru-RU" sz="1300" b="1" i="1" dirty="0">
                <a:latin typeface="times new roman" panose="02020603050405020304" pitchFamily="18" charset="0"/>
              </a:rPr>
              <a:t>человеком и словом.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B7412159-97C3-4B0A-8312-27EDC6AFAC7A}"/>
              </a:ext>
            </a:extLst>
          </p:cNvPr>
          <p:cNvSpPr/>
          <p:nvPr/>
        </p:nvSpPr>
        <p:spPr>
          <a:xfrm>
            <a:off x="8434209" y="4183211"/>
            <a:ext cx="355532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u="sng" dirty="0">
                <a:latin typeface="times new roman" panose="02020603050405020304" pitchFamily="18" charset="0"/>
              </a:rPr>
              <a:t>Организаторы арт-резиденции 2018:</a:t>
            </a:r>
          </a:p>
          <a:p>
            <a:r>
              <a:rPr lang="ru-RU" sz="1200" b="1" i="1" dirty="0">
                <a:latin typeface="times new roman" panose="02020603050405020304" pitchFamily="18" charset="0"/>
              </a:rPr>
              <a:t>- администрация  </a:t>
            </a:r>
          </a:p>
          <a:p>
            <a:r>
              <a:rPr lang="ru-RU" sz="1200" b="1" i="1" dirty="0">
                <a:latin typeface="times new roman" panose="02020603050405020304" pitchFamily="18" charset="0"/>
              </a:rPr>
              <a:t>  Александровского муниципального района, </a:t>
            </a:r>
          </a:p>
          <a:p>
            <a:r>
              <a:rPr lang="ru-RU" sz="1200" b="1" i="1" dirty="0">
                <a:latin typeface="times new roman" panose="02020603050405020304" pitchFamily="18" charset="0"/>
              </a:rPr>
              <a:t>- администрация </a:t>
            </a:r>
          </a:p>
          <a:p>
            <a:r>
              <a:rPr lang="ru-RU" sz="1200" b="1" i="1" dirty="0">
                <a:latin typeface="times new roman" panose="02020603050405020304" pitchFamily="18" charset="0"/>
              </a:rPr>
              <a:t>  Всеволодо-Вильвенского городского поселения,</a:t>
            </a:r>
          </a:p>
          <a:p>
            <a:r>
              <a:rPr lang="ru-RU" sz="1200" b="1" i="1" dirty="0">
                <a:latin typeface="times new roman" panose="02020603050405020304" pitchFamily="18" charset="0"/>
              </a:rPr>
              <a:t>- народная керамическая мастерская «</a:t>
            </a:r>
            <a:r>
              <a:rPr lang="ru-RU" sz="1200" b="1" i="1" dirty="0" err="1">
                <a:latin typeface="times new roman" panose="02020603050405020304" pitchFamily="18" charset="0"/>
              </a:rPr>
              <a:t>Artель</a:t>
            </a:r>
            <a:r>
              <a:rPr lang="ru-RU" sz="1200" b="1" i="1" dirty="0">
                <a:latin typeface="times new roman" panose="02020603050405020304" pitchFamily="18" charset="0"/>
              </a:rPr>
              <a:t>» </a:t>
            </a:r>
          </a:p>
          <a:p>
            <a:r>
              <a:rPr lang="ru-RU" sz="1200" b="1" i="1" dirty="0">
                <a:latin typeface="times new roman" panose="02020603050405020304" pitchFamily="18" charset="0"/>
              </a:rPr>
              <a:t>  (пос. Всеволодо-Вильва)</a:t>
            </a:r>
          </a:p>
          <a:p>
            <a:r>
              <a:rPr lang="ru-RU" sz="1200" b="1" i="1" dirty="0">
                <a:latin typeface="times new roman" panose="02020603050405020304" pitchFamily="18" charset="0"/>
              </a:rPr>
              <a:t>- ООО «Политрук» и ПГОО «</a:t>
            </a:r>
            <a:r>
              <a:rPr lang="ru-RU" sz="1200" b="1" i="1" dirty="0" err="1">
                <a:latin typeface="times new roman" panose="02020603050405020304" pitchFamily="18" charset="0"/>
              </a:rPr>
              <a:t>Аспектус</a:t>
            </a:r>
            <a:r>
              <a:rPr lang="ru-RU" sz="1200" b="1" i="1" dirty="0">
                <a:latin typeface="times new roman" panose="02020603050405020304" pitchFamily="18" charset="0"/>
              </a:rPr>
              <a:t>»</a:t>
            </a:r>
            <a:r>
              <a:rPr lang="ru-RU" sz="1200" b="1" i="1" dirty="0">
                <a:latin typeface="Arial" panose="020B0604020202020204" pitchFamily="34" charset="0"/>
              </a:rPr>
              <a:t/>
            </a:r>
            <a:br>
              <a:rPr lang="ru-RU" sz="1200" b="1" i="1" dirty="0">
                <a:latin typeface="Arial" panose="020B0604020202020204" pitchFamily="34" charset="0"/>
              </a:rPr>
            </a:br>
            <a:r>
              <a:rPr lang="ru-RU" sz="1200" b="1" i="1" u="sng" dirty="0">
                <a:latin typeface="times new roman" panose="02020603050405020304" pitchFamily="18" charset="0"/>
              </a:rPr>
              <a:t>при поддержке:</a:t>
            </a:r>
          </a:p>
          <a:p>
            <a:r>
              <a:rPr lang="ru-RU" sz="1200" b="1" i="1" dirty="0">
                <a:latin typeface="times new roman" panose="02020603050405020304" pitchFamily="18" charset="0"/>
              </a:rPr>
              <a:t>Всеволодо-Вильвенского землячества, </a:t>
            </a:r>
          </a:p>
          <a:p>
            <a:r>
              <a:rPr lang="ru-RU" sz="1200" b="1" i="1" dirty="0">
                <a:latin typeface="times new roman" panose="02020603050405020304" pitchFamily="18" charset="0"/>
              </a:rPr>
              <a:t>общественного фонда культуры «Юрятин», </a:t>
            </a:r>
          </a:p>
          <a:p>
            <a:r>
              <a:rPr lang="ru-RU" sz="1200" b="1" i="1" dirty="0">
                <a:latin typeface="times new roman" panose="02020603050405020304" pitchFamily="18" charset="0"/>
              </a:rPr>
              <a:t>депутата Законодательного Собрания Пермского края А. Б. </a:t>
            </a:r>
            <a:r>
              <a:rPr lang="ru-RU" sz="1200" b="1" i="1" dirty="0" err="1">
                <a:latin typeface="times new roman" panose="02020603050405020304" pitchFamily="18" charset="0"/>
              </a:rPr>
              <a:t>Шицина</a:t>
            </a:r>
            <a:r>
              <a:rPr lang="ru-RU" sz="1200" b="1" i="1" dirty="0">
                <a:latin typeface="times new roman" panose="02020603050405020304" pitchFamily="18" charset="0"/>
              </a:rPr>
              <a:t>,</a:t>
            </a:r>
          </a:p>
          <a:p>
            <a:r>
              <a:rPr lang="ru-RU" sz="1200" b="1" i="1" dirty="0">
                <a:latin typeface="times new roman" panose="02020603050405020304" pitchFamily="18" charset="0"/>
              </a:rPr>
              <a:t>музея «Дом Пастернака» во Всеволодо-Вильве</a:t>
            </a:r>
            <a:endParaRPr lang="ru-RU" sz="1200" b="1" i="1" dirty="0"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C44ADF0-8F65-4350-B94D-535580FDC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КУЛЬТУРА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99632D7-FD45-4E41-9FB0-862895988FD6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27603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pp.userapi.com/c846016/v846016715/bf766/ZtMhSsRHyHI.jpg">
            <a:extLst>
              <a:ext uri="{FF2B5EF4-FFF2-40B4-BE49-F238E27FC236}">
                <a16:creationId xmlns:a16="http://schemas.microsoft.com/office/drawing/2014/main" xmlns="" id="{95B76FCD-E550-4F0D-B907-80CE48211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503" y="3107916"/>
            <a:ext cx="4890496" cy="366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p.userapi.com/c841030/v841030354/3de7f/VVwoGYeKwOk.jpg">
            <a:extLst>
              <a:ext uri="{FF2B5EF4-FFF2-40B4-BE49-F238E27FC236}">
                <a16:creationId xmlns:a16="http://schemas.microsoft.com/office/drawing/2014/main" xmlns="" id="{D8197137-D2DC-4E28-B7A6-333E0F42F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14" y="3129184"/>
            <a:ext cx="5465686" cy="3646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pp.userapi.com/vxN_cAG0nuW9UkkzTNNvV6ymq3aiMKjJnQDsyg/aNOwJOH1SPE.jpg">
            <a:extLst>
              <a:ext uri="{FF2B5EF4-FFF2-40B4-BE49-F238E27FC236}">
                <a16:creationId xmlns:a16="http://schemas.microsoft.com/office/drawing/2014/main" xmlns="" id="{E5D46F1C-155E-4BF8-B468-B169290E9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376" y="2558218"/>
            <a:ext cx="2354887" cy="16950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3A0146B-F958-4063-A3F5-854B893B4DE5}"/>
              </a:ext>
            </a:extLst>
          </p:cNvPr>
          <p:cNvSpPr txBox="1"/>
          <p:nvPr/>
        </p:nvSpPr>
        <p:spPr>
          <a:xfrm flipH="1">
            <a:off x="630314" y="1070903"/>
            <a:ext cx="114965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/>
              <a:t>Направления работы: </a:t>
            </a:r>
          </a:p>
          <a:p>
            <a:r>
              <a:rPr lang="ru-RU" sz="1600" b="1" dirty="0"/>
              <a:t>- формирование системы продвижения инициативной и талантливой молодежи - участие в форумах, акциях, конкурсах, </a:t>
            </a:r>
          </a:p>
          <a:p>
            <a:r>
              <a:rPr lang="ru-RU" sz="1600" b="1" dirty="0"/>
              <a:t>  различных мероприятиях;</a:t>
            </a:r>
          </a:p>
          <a:p>
            <a:r>
              <a:rPr lang="ru-RU" sz="1600" b="1" dirty="0"/>
              <a:t>- вовлечение молодежи в социальную практику – поддержка инициативы и молодежных проектов, </a:t>
            </a:r>
          </a:p>
          <a:p>
            <a:r>
              <a:rPr lang="ru-RU" sz="1600" b="1" dirty="0"/>
              <a:t>  деятельность общественных молодежных движений, в том числе направленных на развитие добровольчества.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F34445E-4DBB-4BE2-A999-F9C60C73F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МОЛОДЁЖНАЯ ПОЛИТИКА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7F83C30-FE14-4D64-A48A-8B5DF177B38D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38440520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6E63A43-D1D4-4F8F-B3F6-08F256A3E5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230" y="1347514"/>
            <a:ext cx="3702123" cy="24588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7460DB6-24F3-4DA2-B831-5E08B5C2E5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947" y="3593403"/>
            <a:ext cx="3686053" cy="244815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CF49696-C8C4-4F40-BB4B-FC53DFB75D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34" y="1087856"/>
            <a:ext cx="3702123" cy="2412164"/>
          </a:xfrm>
          <a:prstGeom prst="rect">
            <a:avLst/>
          </a:prstGeom>
        </p:spPr>
      </p:pic>
      <p:sp>
        <p:nvSpPr>
          <p:cNvPr id="13" name="Rectangle 24">
            <a:extLst>
              <a:ext uri="{FF2B5EF4-FFF2-40B4-BE49-F238E27FC236}">
                <a16:creationId xmlns:a16="http://schemas.microsoft.com/office/drawing/2014/main" xmlns="" id="{8EE166DB-B4C1-4E70-AE13-A400FC197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459" y="6200538"/>
            <a:ext cx="5057689" cy="395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71415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>
                <a:latin typeface="Times New Roman" panose="02020603050405020304" pitchFamily="18" charset="0"/>
              </a:rPr>
              <a:t>Эстафета на приз газеты «Боевой путь»</a:t>
            </a:r>
          </a:p>
        </p:txBody>
      </p:sp>
      <p:sp>
        <p:nvSpPr>
          <p:cNvPr id="14" name="Rectangle 24">
            <a:extLst>
              <a:ext uri="{FF2B5EF4-FFF2-40B4-BE49-F238E27FC236}">
                <a16:creationId xmlns:a16="http://schemas.microsoft.com/office/drawing/2014/main" xmlns="" id="{0E772162-4E2E-41B0-A641-9D3075D83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5614" y="3225150"/>
            <a:ext cx="1773616" cy="395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71415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>
                <a:latin typeface="Times New Roman" panose="02020603050405020304" pitchFamily="18" charset="0"/>
              </a:rPr>
              <a:t>Лыжня России</a:t>
            </a:r>
          </a:p>
        </p:txBody>
      </p:sp>
      <p:sp>
        <p:nvSpPr>
          <p:cNvPr id="15" name="Rectangle 24">
            <a:extLst>
              <a:ext uri="{FF2B5EF4-FFF2-40B4-BE49-F238E27FC236}">
                <a16:creationId xmlns:a16="http://schemas.microsoft.com/office/drawing/2014/main" xmlns="" id="{6ED439E5-E970-4239-90E7-BB4C51E4B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4110" y="3259353"/>
            <a:ext cx="1937422" cy="672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71415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dirty="0">
                <a:latin typeface="Times New Roman" panose="02020603050405020304" pitchFamily="18" charset="0"/>
              </a:rPr>
              <a:t>День </a:t>
            </a:r>
          </a:p>
          <a:p>
            <a:pPr eaLnBrk="1" hangingPunct="1"/>
            <a:r>
              <a:rPr lang="ru-RU" altLang="ru-RU" dirty="0">
                <a:latin typeface="Times New Roman" panose="02020603050405020304" pitchFamily="18" charset="0"/>
              </a:rPr>
              <a:t>физкультурника</a:t>
            </a:r>
          </a:p>
        </p:txBody>
      </p:sp>
      <p:sp>
        <p:nvSpPr>
          <p:cNvPr id="16" name="Rectangle 24">
            <a:extLst>
              <a:ext uri="{FF2B5EF4-FFF2-40B4-BE49-F238E27FC236}">
                <a16:creationId xmlns:a16="http://schemas.microsoft.com/office/drawing/2014/main" xmlns="" id="{6D43C68C-050B-4A5A-82F1-56F24A483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9067" y="6432962"/>
            <a:ext cx="2640891" cy="395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71415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>
                <a:latin typeface="Times New Roman" panose="02020603050405020304" pitchFamily="18" charset="0"/>
              </a:rPr>
              <a:t>«Кросс нации»</a:t>
            </a:r>
          </a:p>
        </p:txBody>
      </p:sp>
      <p:pic>
        <p:nvPicPr>
          <p:cNvPr id="17" name="Picture 14" descr="vpHRHcLKldQ">
            <a:extLst>
              <a:ext uri="{FF2B5EF4-FFF2-40B4-BE49-F238E27FC236}">
                <a16:creationId xmlns:a16="http://schemas.microsoft.com/office/drawing/2014/main" xmlns="" id="{90D73E21-EC2C-4CAB-973B-E84B043F8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4" t="7837" r="714" b="16849"/>
          <a:stretch/>
        </p:blipFill>
        <p:spPr bwMode="auto">
          <a:xfrm>
            <a:off x="7666774" y="3966415"/>
            <a:ext cx="3768667" cy="243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B712EE0-83D0-4D81-ACD6-9C912B094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C1E9B3F8-2F3B-44E0-8107-45245712159C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25099197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 descr="https://i.mycdn.me/image?id=865567764267&amp;t=3&amp;plc=WEB&amp;tkn=*b15Yow6p5MpDqVEwzWA_iEuhgg4">
            <a:extLst>
              <a:ext uri="{FF2B5EF4-FFF2-40B4-BE49-F238E27FC236}">
                <a16:creationId xmlns:a16="http://schemas.microsoft.com/office/drawing/2014/main" xmlns="" id="{03DF9046-2AB5-489E-B8ED-1A99B0B13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208" y="1015123"/>
            <a:ext cx="3041939" cy="514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i.mycdn.me/image?id=865567764011&amp;t=3&amp;plc=WEB&amp;tkn=*eBPUmrjofIRAsE0xpqWdpNr7Zlc">
            <a:extLst>
              <a:ext uri="{FF2B5EF4-FFF2-40B4-BE49-F238E27FC236}">
                <a16:creationId xmlns:a16="http://schemas.microsoft.com/office/drawing/2014/main" xmlns="" id="{1E363C53-2FAA-4EAB-B375-A1CC14671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813" y="1374207"/>
            <a:ext cx="2772256" cy="479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i.mycdn.me/image?id=865567763755&amp;t=3&amp;plc=WEB&amp;tkn=*3WxpDAC1HXLyV9DyJRApekqOZnE">
            <a:extLst>
              <a:ext uri="{FF2B5EF4-FFF2-40B4-BE49-F238E27FC236}">
                <a16:creationId xmlns:a16="http://schemas.microsoft.com/office/drawing/2014/main" xmlns="" id="{01544E1B-603F-4658-A0DA-93BF89218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286" y="1374206"/>
            <a:ext cx="2772256" cy="479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634760E-26C0-4B24-9680-2BE1CF116BF9}"/>
              </a:ext>
            </a:extLst>
          </p:cNvPr>
          <p:cNvSpPr/>
          <p:nvPr/>
        </p:nvSpPr>
        <p:spPr>
          <a:xfrm>
            <a:off x="1020932" y="6164577"/>
            <a:ext cx="11171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Всероссийские соревнования по фигурному катанию среди любителей «Русская зима 2018»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(сборная команда г. Александровска и г. Соликамска)</a:t>
            </a:r>
            <a:endParaRPr lang="ru-RU" sz="16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40E800B-12BC-4234-8EA4-3589E3A11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6D7DB1B-B395-48F6-A169-288CA6ED41F2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1884518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ttps://i.mycdn.me/image?id=869009788715&amp;t=0&amp;plc=WEB&amp;tkn=*lDQz9lpgeq8bYg7dvMQOiFbipPk">
            <a:extLst>
              <a:ext uri="{FF2B5EF4-FFF2-40B4-BE49-F238E27FC236}">
                <a16:creationId xmlns:a16="http://schemas.microsoft.com/office/drawing/2014/main" xmlns="" id="{3552AC83-E4B9-4608-8295-B5C200EAA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931" y="967118"/>
            <a:ext cx="6878133" cy="500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.mycdn.me/image?id=869009786155&amp;t=3&amp;plc=WEB&amp;tkn=*_ci9I7JqIR5f_6r_F6Y7Fl1OhZ8">
            <a:extLst>
              <a:ext uri="{FF2B5EF4-FFF2-40B4-BE49-F238E27FC236}">
                <a16:creationId xmlns:a16="http://schemas.microsoft.com/office/drawing/2014/main" xmlns="" id="{605D3F94-CF4C-41FB-9730-C0BBBE72C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3856" y="973040"/>
            <a:ext cx="3486157" cy="499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DEB555C-CFF1-4281-9C0D-1FAC9AE4DF89}"/>
              </a:ext>
            </a:extLst>
          </p:cNvPr>
          <p:cNvSpPr/>
          <p:nvPr/>
        </p:nvSpPr>
        <p:spPr>
          <a:xfrm>
            <a:off x="1020931" y="6106190"/>
            <a:ext cx="10839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Первые Открытые Евразийские юношеские игры боевых искусств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(Махмудова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Мумтозбегим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рукопашный бой, </a:t>
            </a: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III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место)</a:t>
            </a:r>
            <a:endParaRPr lang="ru-RU" sz="16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6524564-A8A9-4DB1-8BF6-EB59F28D9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9C9267E-BE4A-4C2A-A7A4-138187473BA5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6448337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4" name="Picture 4" descr="ÐÐµÐ¶Ð´ÑÐ½Ð°ÑÐ¾Ð´Ð½ÑÐ¹ Ð³Ð¾ÑÐ½ÑÐ¹ Ð¼Ð°ÑÐ°ÑÐ¾Ð½ Â«ÐÐ¾Ð½Ð¶Ð°ÐºÂ» 2018: Ð¿Ð¾Ð±Ð¸Ñ ÑÐµÐºÐ¾ÑÐ´ ÑÑÐ°ÑÑÑ!">
            <a:extLst>
              <a:ext uri="{FF2B5EF4-FFF2-40B4-BE49-F238E27FC236}">
                <a16:creationId xmlns:a16="http://schemas.microsoft.com/office/drawing/2014/main" xmlns="" id="{44E7E61B-FCEF-4DAD-ADC6-7998D722A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92" y="2463608"/>
            <a:ext cx="5316482" cy="368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pp.userapi.com/c847018/v847018499/96f94/sJTkQ5pnFXY.jpg">
            <a:extLst>
              <a:ext uri="{FF2B5EF4-FFF2-40B4-BE49-F238E27FC236}">
                <a16:creationId xmlns:a16="http://schemas.microsoft.com/office/drawing/2014/main" xmlns="" id="{1A9C9AC3-3D85-45B1-9EF7-393F9115A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74" y="2463607"/>
            <a:ext cx="4908884" cy="368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A826ACC-E904-44AD-A04F-427EF8BC1350}"/>
              </a:ext>
            </a:extLst>
          </p:cNvPr>
          <p:cNvSpPr/>
          <p:nvPr/>
        </p:nvSpPr>
        <p:spPr>
          <a:xfrm>
            <a:off x="719093" y="6257295"/>
            <a:ext cx="113308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Международный горный марафон «Конжак-2018»</a:t>
            </a:r>
            <a:endParaRPr lang="ru-RU" sz="2200" b="1" dirty="0"/>
          </a:p>
        </p:txBody>
      </p:sp>
      <p:pic>
        <p:nvPicPr>
          <p:cNvPr id="12" name="Picture 2" descr="ÐÐµÐ¶Ð´ÑÐ½Ð°ÑÐ¾Ð´Ð½ÑÐ¹ Ð³Ð¾ÑÐ½ÑÐ¹ Ð¼Ð°ÑÐ°ÑÐ¾Ð½ Â«ÐÐ¾Ð½Ð¶Ð°ÐºÂ» 2018: Ð¿Ð¾Ð±Ð¸Ñ ÑÐµÐºÐ¾ÑÐ´ ÑÑÐ°ÑÑÑ!">
            <a:extLst>
              <a:ext uri="{FF2B5EF4-FFF2-40B4-BE49-F238E27FC236}">
                <a16:creationId xmlns:a16="http://schemas.microsoft.com/office/drawing/2014/main" xmlns="" id="{8C60B240-A899-429D-81C1-F4FA951676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5" r="26468"/>
          <a:stretch/>
        </p:blipFill>
        <p:spPr bwMode="auto">
          <a:xfrm>
            <a:off x="5092788" y="1024478"/>
            <a:ext cx="2778780" cy="350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06715E2-38FD-46BA-8C1F-BA1D18AF9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3C6BE34-9046-4763-8644-36B633E13B88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36441741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http://itd0.mycdn.me/image?id=872367196203&amp;t=20&amp;plc=WEB&amp;tkn=*KOL1fOBQTofyF3RiJJtfsCjQLAY">
            <a:extLst>
              <a:ext uri="{FF2B5EF4-FFF2-40B4-BE49-F238E27FC236}">
                <a16:creationId xmlns:a16="http://schemas.microsoft.com/office/drawing/2014/main" xmlns="" id="{EDFAAE74-0812-4FA0-9FF2-CD8C094BF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42" y="943525"/>
            <a:ext cx="4562471" cy="321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2 s">
            <a:extLst>
              <a:ext uri="{FF2B5EF4-FFF2-40B4-BE49-F238E27FC236}">
                <a16:creationId xmlns:a16="http://schemas.microsoft.com/office/drawing/2014/main" xmlns="" id="{66FDAD21-5C68-447F-9793-C1E0BF92F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977" y="1084258"/>
            <a:ext cx="4530325" cy="305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81C29C2E-106B-4ED5-82C9-6A2DC4D8AAEB}"/>
              </a:ext>
            </a:extLst>
          </p:cNvPr>
          <p:cNvSpPr/>
          <p:nvPr/>
        </p:nvSpPr>
        <p:spPr>
          <a:xfrm>
            <a:off x="581486" y="4626163"/>
            <a:ext cx="68235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</a:rPr>
              <a:t>Торжественное открытие уличной спортивной площадки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</a:rPr>
              <a:t>в рамках реализации проекта инициативного бюджетирования «Обустройство общедоступной уличной спортивной площадки у крытого катка в г. Александровске»</a:t>
            </a:r>
            <a:endParaRPr lang="ru-RU" dirty="0"/>
          </a:p>
        </p:txBody>
      </p:sp>
      <p:pic>
        <p:nvPicPr>
          <p:cNvPr id="16" name="Picture 4" descr="1 s">
            <a:extLst>
              <a:ext uri="{FF2B5EF4-FFF2-40B4-BE49-F238E27FC236}">
                <a16:creationId xmlns:a16="http://schemas.microsoft.com/office/drawing/2014/main" xmlns="" id="{97FACD1B-A57E-4B5C-B995-204C74564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567" y="1519952"/>
            <a:ext cx="2154934" cy="310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3 s">
            <a:extLst>
              <a:ext uri="{FF2B5EF4-FFF2-40B4-BE49-F238E27FC236}">
                <a16:creationId xmlns:a16="http://schemas.microsoft.com/office/drawing/2014/main" xmlns="" id="{BC4F3A61-7CAD-4A72-A550-2B535A532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876" y="3895208"/>
            <a:ext cx="4107809" cy="257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08B4588-1536-4E79-8A1B-C162E5F3D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1256F61-67EF-4C46-9367-C2BC28164763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3299798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02BD09F1-FB87-45C3-92C7-2F023A5BFAA8}"/>
              </a:ext>
            </a:extLst>
          </p:cNvPr>
          <p:cNvSpPr/>
          <p:nvPr/>
        </p:nvSpPr>
        <p:spPr>
          <a:xfrm>
            <a:off x="718782" y="1009745"/>
            <a:ext cx="11330866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культуры, спорта и туризма Александровского муниципального района»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E1B035C-43A9-41C8-B725-F8A61A00F161}"/>
              </a:ext>
            </a:extLst>
          </p:cNvPr>
          <p:cNvSpPr txBox="1"/>
          <p:nvPr/>
        </p:nvSpPr>
        <p:spPr>
          <a:xfrm>
            <a:off x="1236955" y="1723490"/>
            <a:ext cx="10807081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«Развитие физической культуры, спорта и туризма в Александровском муниципальном районе»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69C94E69-57DB-4D03-8A2C-EE8BF28543F9}"/>
              </a:ext>
            </a:extLst>
          </p:cNvPr>
          <p:cNvCxnSpPr>
            <a:cxnSpLocks/>
          </p:cNvCxnSpPr>
          <p:nvPr/>
        </p:nvCxnSpPr>
        <p:spPr>
          <a:xfrm flipV="1">
            <a:off x="1035907" y="1661994"/>
            <a:ext cx="0" cy="2230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tour.volgawolga.ru/wp-content/uploads/2013/10/dom-pasternaka.jpg">
            <a:extLst>
              <a:ext uri="{FF2B5EF4-FFF2-40B4-BE49-F238E27FC236}">
                <a16:creationId xmlns:a16="http://schemas.microsoft.com/office/drawing/2014/main" xmlns="" id="{F9AA5D30-AD9F-4FC3-988A-5779DF44E4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" t="41519" r="26430" b="14222"/>
          <a:stretch/>
        </p:blipFill>
        <p:spPr bwMode="auto">
          <a:xfrm>
            <a:off x="8309731" y="3973200"/>
            <a:ext cx="3438330" cy="151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521DFD2-3ADC-4BF5-B617-9A6C8C83C8C2}"/>
              </a:ext>
            </a:extLst>
          </p:cNvPr>
          <p:cNvSpPr txBox="1"/>
          <p:nvPr/>
        </p:nvSpPr>
        <p:spPr>
          <a:xfrm>
            <a:off x="8309731" y="5488851"/>
            <a:ext cx="343833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Дом-музей </a:t>
            </a:r>
          </a:p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Бориса Пастернака </a:t>
            </a:r>
          </a:p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пос. Всеволодо-Вильва – </a:t>
            </a:r>
          </a:p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побывало 2 218 человек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86311EB-A702-40BF-9179-5FF1D8FBABCC}"/>
              </a:ext>
            </a:extLst>
          </p:cNvPr>
          <p:cNvSpPr txBox="1"/>
          <p:nvPr/>
        </p:nvSpPr>
        <p:spPr>
          <a:xfrm>
            <a:off x="4145047" y="5501784"/>
            <a:ext cx="416468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фестиваль-резиденция художественной</a:t>
            </a:r>
          </a:p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керамики «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Terra Cotta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Вильве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2018 г. посетили около 500 человек</a:t>
            </a:r>
          </a:p>
        </p:txBody>
      </p:sp>
      <p:pic>
        <p:nvPicPr>
          <p:cNvPr id="17" name="Picture 14" descr="hWKSGJ9KSDk">
            <a:extLst>
              <a:ext uri="{FF2B5EF4-FFF2-40B4-BE49-F238E27FC236}">
                <a16:creationId xmlns:a16="http://schemas.microsoft.com/office/drawing/2014/main" xmlns="" id="{E01D82C4-0A51-4C7A-9105-C6CAA47CC4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51" b="9775"/>
          <a:stretch/>
        </p:blipFill>
        <p:spPr bwMode="auto">
          <a:xfrm>
            <a:off x="1147226" y="3972505"/>
            <a:ext cx="2997821" cy="1537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9156442-F4C9-4EBF-83CE-3F8696A1A44D}"/>
              </a:ext>
            </a:extLst>
          </p:cNvPr>
          <p:cNvSpPr txBox="1"/>
          <p:nvPr/>
        </p:nvSpPr>
        <p:spPr>
          <a:xfrm>
            <a:off x="1034198" y="5501785"/>
            <a:ext cx="32238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Яркая достопримечательность </a:t>
            </a:r>
          </a:p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– Голубые озёра – </a:t>
            </a:r>
          </a:p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привлекли </a:t>
            </a:r>
          </a:p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4 500 человек</a:t>
            </a:r>
          </a:p>
        </p:txBody>
      </p:sp>
      <p:pic>
        <p:nvPicPr>
          <p:cNvPr id="1030" name="Picture 6" descr="http://t7-inform.ru/files/2018/AUGUST/08082018/2018-08-08_15-47-00_560px.png">
            <a:extLst>
              <a:ext uri="{FF2B5EF4-FFF2-40B4-BE49-F238E27FC236}">
                <a16:creationId xmlns:a16="http://schemas.microsoft.com/office/drawing/2014/main" xmlns="" id="{9AF62C8C-F6A0-4452-825D-4A47ACCE52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9" t="15940" r="7071"/>
          <a:stretch/>
        </p:blipFill>
        <p:spPr bwMode="auto">
          <a:xfrm>
            <a:off x="4733296" y="3958051"/>
            <a:ext cx="3157739" cy="154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www.culture.ru/storage/images/8ba9d7a028dfc838942957ef12f67936/6dc7246b3373faf3f8d1c43b4380f9e4.JPG">
            <a:extLst>
              <a:ext uri="{FF2B5EF4-FFF2-40B4-BE49-F238E27FC236}">
                <a16:creationId xmlns:a16="http://schemas.microsoft.com/office/drawing/2014/main" xmlns="" id="{4EDC7B1C-E35D-49B8-B057-4253B0261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82" y="2110484"/>
            <a:ext cx="2196059" cy="125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b1.culture.ru/c/340886.jpg">
            <a:extLst>
              <a:ext uri="{FF2B5EF4-FFF2-40B4-BE49-F238E27FC236}">
                <a16:creationId xmlns:a16="http://schemas.microsoft.com/office/drawing/2014/main" xmlns="" id="{7C7E7DAF-63E8-450F-A06C-35041570E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805" y="2110482"/>
            <a:ext cx="2178485" cy="125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82Hhc8HM2LY">
            <a:extLst>
              <a:ext uri="{FF2B5EF4-FFF2-40B4-BE49-F238E27FC236}">
                <a16:creationId xmlns:a16="http://schemas.microsoft.com/office/drawing/2014/main" xmlns="" id="{E1A4499C-046F-4B23-B159-9485E2A2B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348" y="2106005"/>
            <a:ext cx="2090687" cy="126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0" descr="Видео новости, последние новости Видео - Русские новости славян страница 127">
            <a:extLst>
              <a:ext uri="{FF2B5EF4-FFF2-40B4-BE49-F238E27FC236}">
                <a16:creationId xmlns:a16="http://schemas.microsoft.com/office/drawing/2014/main" xmlns="" id="{E02B0153-AAB3-4410-91EE-EF6EA31D6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313" y="2113607"/>
            <a:ext cx="2067014" cy="126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9" descr="камешок">
            <a:extLst>
              <a:ext uri="{FF2B5EF4-FFF2-40B4-BE49-F238E27FC236}">
                <a16:creationId xmlns:a16="http://schemas.microsoft.com/office/drawing/2014/main" xmlns="" id="{515658F2-1914-4EB9-B5F3-C3AC1F838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328" y="2106002"/>
            <a:ext cx="2286964" cy="126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4">
            <a:extLst>
              <a:ext uri="{FF2B5EF4-FFF2-40B4-BE49-F238E27FC236}">
                <a16:creationId xmlns:a16="http://schemas.microsoft.com/office/drawing/2014/main" xmlns="" id="{2C0AE2CB-A13B-4B36-8555-47F14CC14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651" y="3415105"/>
            <a:ext cx="2178484" cy="54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71415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i="1" dirty="0">
                <a:latin typeface="Times New Roman" panose="02020603050405020304" pitchFamily="18" charset="0"/>
              </a:rPr>
              <a:t>Краеведческий музей </a:t>
            </a:r>
          </a:p>
          <a:p>
            <a:pPr algn="ctr" eaLnBrk="1" hangingPunct="1"/>
            <a:r>
              <a:rPr lang="ru-RU" altLang="ru-RU" sz="1400" i="1" dirty="0">
                <a:latin typeface="Times New Roman" panose="02020603050405020304" pitchFamily="18" charset="0"/>
              </a:rPr>
              <a:t>г. Александровск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xmlns="" id="{9778D5EE-4B18-492E-81DF-A712BA4C8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2965" y="3433802"/>
            <a:ext cx="2308016" cy="54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71415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i="1" dirty="0">
                <a:latin typeface="Times New Roman" panose="02020603050405020304" pitchFamily="18" charset="0"/>
              </a:rPr>
              <a:t>Природный резерват «</a:t>
            </a:r>
            <a:r>
              <a:rPr lang="ru-RU" altLang="ru-RU" sz="1400" i="1" dirty="0" err="1">
                <a:latin typeface="Times New Roman" panose="02020603050405020304" pitchFamily="18" charset="0"/>
              </a:rPr>
              <a:t>Камешок</a:t>
            </a:r>
            <a:r>
              <a:rPr lang="ru-RU" altLang="ru-RU" sz="1400" i="1" dirty="0">
                <a:latin typeface="Times New Roman" panose="02020603050405020304" pitchFamily="18" charset="0"/>
              </a:rPr>
              <a:t>»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31" name="Rectangle 24">
            <a:extLst>
              <a:ext uri="{FF2B5EF4-FFF2-40B4-BE49-F238E27FC236}">
                <a16:creationId xmlns:a16="http://schemas.microsoft.com/office/drawing/2014/main" xmlns="" id="{239159FF-C499-49A6-870C-8D357BFA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5805" y="3429639"/>
            <a:ext cx="2178484" cy="54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71415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i="1" dirty="0">
                <a:latin typeface="Times New Roman" panose="02020603050405020304" pitchFamily="18" charset="0"/>
              </a:rPr>
              <a:t>Краеведческий музей </a:t>
            </a:r>
          </a:p>
          <a:p>
            <a:pPr algn="ctr" eaLnBrk="1" hangingPunct="1"/>
            <a:r>
              <a:rPr lang="ru-RU" altLang="ru-RU" sz="1400" i="1" dirty="0">
                <a:latin typeface="Times New Roman" panose="02020603050405020304" pitchFamily="18" charset="0"/>
              </a:rPr>
              <a:t>п. Яйва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32" name="Rectangle 24">
            <a:extLst>
              <a:ext uri="{FF2B5EF4-FFF2-40B4-BE49-F238E27FC236}">
                <a16:creationId xmlns:a16="http://schemas.microsoft.com/office/drawing/2014/main" xmlns="" id="{F4189A0E-44F4-46D5-BF6C-D0126EBB7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3347" y="3495738"/>
            <a:ext cx="2090688" cy="33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71415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i="1" dirty="0">
                <a:latin typeface="Times New Roman" panose="02020603050405020304" pitchFamily="18" charset="0"/>
              </a:rPr>
              <a:t>«Пещера тайн»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xmlns="" id="{07FFEE7F-F42D-4816-AD88-A891F15A9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0434" y="3495738"/>
            <a:ext cx="2067014" cy="33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71415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i="1" dirty="0" err="1">
                <a:latin typeface="Times New Roman" panose="02020603050405020304" pitchFamily="18" charset="0"/>
              </a:rPr>
              <a:t>Чаньвинские</a:t>
            </a:r>
            <a:r>
              <a:rPr lang="ru-RU" altLang="ru-RU" sz="1400" i="1" dirty="0">
                <a:latin typeface="Times New Roman" panose="02020603050405020304" pitchFamily="18" charset="0"/>
              </a:rPr>
              <a:t> пещеры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26168A92-F547-490B-9F62-7F76B00E62F4}"/>
              </a:ext>
            </a:extLst>
          </p:cNvPr>
          <p:cNvCxnSpPr>
            <a:stCxn id="11" idx="1"/>
          </p:cNvCxnSpPr>
          <p:nvPr/>
        </p:nvCxnSpPr>
        <p:spPr>
          <a:xfrm flipH="1">
            <a:off x="1034198" y="1885073"/>
            <a:ext cx="202757" cy="877"/>
          </a:xfrm>
          <a:prstGeom prst="line">
            <a:avLst/>
          </a:prstGeom>
          <a:ln>
            <a:solidFill>
              <a:srgbClr val="1D2C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C48B9949-4231-4071-9425-81E149900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ТУРИЗМ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BB7A0653-76D1-45FB-AD19-765EE6182226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35448939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">
            <a:extLst>
              <a:ext uri="{FF2B5EF4-FFF2-40B4-BE49-F238E27FC236}">
                <a16:creationId xmlns:a16="http://schemas.microsoft.com/office/drawing/2014/main" xmlns="" id="{09B3DCF4-259E-45BE-B17A-F5C4982A3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599" y="1048901"/>
            <a:ext cx="10755291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Ввод в действие жилых домов на территории Александровского муниципального района</a:t>
            </a:r>
          </a:p>
          <a:p>
            <a:pPr algn="ctr"/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(тысяч квадратных метров общей площади)</a:t>
            </a:r>
          </a:p>
        </p:txBody>
      </p:sp>
      <p:pic>
        <p:nvPicPr>
          <p:cNvPr id="12" name="Picture 11" descr="https://stroitel-kharkov.net/skin/uslugi/stroitelstvo.jpg">
            <a:extLst>
              <a:ext uri="{FF2B5EF4-FFF2-40B4-BE49-F238E27FC236}">
                <a16:creationId xmlns:a16="http://schemas.microsoft.com/office/drawing/2014/main" xmlns="" id="{E749B92D-1D6B-49F5-A291-2DC27FB68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33813"/>
            <a:ext cx="10755291" cy="280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xmlns="" id="{B1A71646-550C-44A5-AD1B-34B3A54C29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444538"/>
              </p:ext>
            </p:extLst>
          </p:nvPr>
        </p:nvGraphicFramePr>
        <p:xfrm>
          <a:off x="1371599" y="1863860"/>
          <a:ext cx="10755291" cy="1858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589">
                  <a:extLst>
                    <a:ext uri="{9D8B030D-6E8A-4147-A177-3AD203B41FA5}">
                      <a16:colId xmlns:a16="http://schemas.microsoft.com/office/drawing/2014/main" xmlns="" val="1952288210"/>
                    </a:ext>
                  </a:extLst>
                </a:gridCol>
                <a:gridCol w="2258162">
                  <a:extLst>
                    <a:ext uri="{9D8B030D-6E8A-4147-A177-3AD203B41FA5}">
                      <a16:colId xmlns:a16="http://schemas.microsoft.com/office/drawing/2014/main" xmlns="" val="2150106112"/>
                    </a:ext>
                  </a:extLst>
                </a:gridCol>
                <a:gridCol w="2242540">
                  <a:extLst>
                    <a:ext uri="{9D8B030D-6E8A-4147-A177-3AD203B41FA5}">
                      <a16:colId xmlns:a16="http://schemas.microsoft.com/office/drawing/2014/main" xmlns="" val="14814695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</a:t>
                      </a: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8268809"/>
                  </a:ext>
                </a:extLst>
              </a:tr>
              <a:tr h="396137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7685389"/>
                  </a:ext>
                </a:extLst>
              </a:tr>
              <a:tr h="396137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11328335"/>
                  </a:ext>
                </a:extLst>
              </a:tr>
              <a:tr h="700908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из них жилье, построенное    </a:t>
                      </a:r>
                    </a:p>
                    <a:p>
                      <a:pPr algn="l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индивидуальными застройщиками</a:t>
                      </a: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28893382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4320106-7E1D-4B82-B1D3-5D125DAF3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ЖИЛЬЁ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B2DF1D7-04F2-415D-B15F-CDC355559231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20144694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">
            <a:extLst>
              <a:ext uri="{FF2B5EF4-FFF2-40B4-BE49-F238E27FC236}">
                <a16:creationId xmlns:a16="http://schemas.microsoft.com/office/drawing/2014/main" xmlns="" id="{4EE3856D-A16A-489A-A3E3-D3BD6F2C8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092" y="1010708"/>
            <a:ext cx="11330865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жилищных условий жителей Александровского муниципального района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1EA3D069-43E3-41A6-B279-32861F04F7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084799"/>
              </p:ext>
            </p:extLst>
          </p:nvPr>
        </p:nvGraphicFramePr>
        <p:xfrm>
          <a:off x="719092" y="1495466"/>
          <a:ext cx="11330866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0084">
                  <a:extLst>
                    <a:ext uri="{9D8B030D-6E8A-4147-A177-3AD203B41FA5}">
                      <a16:colId xmlns:a16="http://schemas.microsoft.com/office/drawing/2014/main" xmlns="" val="2181081928"/>
                    </a:ext>
                  </a:extLst>
                </a:gridCol>
                <a:gridCol w="2950782">
                  <a:extLst>
                    <a:ext uri="{9D8B030D-6E8A-4147-A177-3AD203B41FA5}">
                      <a16:colId xmlns:a16="http://schemas.microsoft.com/office/drawing/2014/main" xmlns="" val="777368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жильем молодых семей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приобретено 5 квартир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 семей, 15 чел.)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172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жильем инвалидов и семьи, имеющие детей-инвалидов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приобретено 2 квартиры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 семьи, 2 чел.)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698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жилыми помещениями детей сирот и детей, оставшихся без попечения родителей, лиц из числа детей-сирот и детей, оставшихся без попечения родителей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приобретено 12 квартир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(предоставлено 10 детям-сиротам)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6165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жилыми помещениями реабилитированных лиц, имеющих инвалидность или являющимися пенсионерами, и проживающих совместно членов их семей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квартира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семья, 1 чел.)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948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Переселение граждан из аварийного дома по адресу: г. Александровск, ул. Калинина,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приобретено 4 квартиры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 семьи, 5 чел.)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6332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Переселение граждан из аварийного дома по адресу: г. Александровск, ул. Кирова, 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приобретено 2 квартиры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 семьи, 4 чел.)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439027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улучшения жилищных условий жителей Всеволодо-Вильвенского городского поселения (предоставление жилья вне очереди, в рамках исполнения судебных решений)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приобретено 14 квартир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(14 семей, 40 чел.)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39749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улучшения жилищных условий жителей Всеволодо-Вильвенского городского поселения (переселение из ветхого и аварийного жилья в освободившееся муниципальное жилье)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квартиры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 семьи, 7 чел.)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92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улучшения жилищных условий жителей Яйвинского городского поселения (переселение из ветхого и аварийного жилья в освободившееся муниципальное жилье)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квартиры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 семьи, 5 чел.)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19783467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974438A-C9D5-48CC-9350-D2B6A8A12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ЖИЛЬЁ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ED0D628-01ED-47B0-9CC1-BB739492D351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27518088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274D810-82D3-43DF-A0B2-7CF6E1CE1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091" y="203230"/>
            <a:ext cx="114196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ПРЕДОСТАВЛЕНИЕ ЗЕМЕЛЬНЫХ УЧАСТКОВ МНОГОДЕТНЫМ СЕМЬЯМ</a:t>
            </a: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xmlns="" id="{550F9F29-B541-4A7A-AF83-458E57939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479" y="1049420"/>
            <a:ext cx="11330866" cy="36906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/>
              <a:t>Закон Пермского края от 01.12.2011 г. № 871-ПК</a:t>
            </a:r>
          </a:p>
          <a:p>
            <a:pPr algn="ctr" eaLnBrk="1" hangingPunct="1"/>
            <a:r>
              <a:rPr lang="ru-RU" altLang="ru-RU" dirty="0"/>
              <a:t>«О бесплатном предоставлении земельных участков многодетным семьям в Пермском крае»</a:t>
            </a:r>
          </a:p>
          <a:p>
            <a:pPr algn="ctr" eaLnBrk="1" hangingPunct="1"/>
            <a:endParaRPr lang="ru-RU" altLang="ru-RU" sz="800" dirty="0"/>
          </a:p>
          <a:p>
            <a:pPr algn="ctr" eaLnBrk="1" hangingPunct="1"/>
            <a:r>
              <a:rPr lang="ru-RU" altLang="ru-RU" sz="1600" u="sng" dirty="0"/>
              <a:t>Условия получения земельных участков:</a:t>
            </a:r>
          </a:p>
          <a:p>
            <a:pPr algn="just" eaLnBrk="1" hangingPunct="1"/>
            <a:r>
              <a:rPr lang="ru-RU" altLang="ru-RU" sz="1600" dirty="0"/>
              <a:t>- все члены многодетной семьи являются гражданами Российской Федерации;</a:t>
            </a:r>
          </a:p>
          <a:p>
            <a:pPr algn="just" eaLnBrk="1" hangingPunct="1"/>
            <a:r>
              <a:rPr lang="ru-RU" altLang="ru-RU" sz="1600" dirty="0"/>
              <a:t>- все члены многодетной семьи проживают совместно;</a:t>
            </a:r>
          </a:p>
          <a:p>
            <a:pPr algn="just" eaLnBrk="1" hangingPunct="1"/>
            <a:r>
              <a:rPr lang="ru-RU" altLang="ru-RU" sz="1600" dirty="0"/>
              <a:t>- супруги (либо одинокая мать или одинокий отец) проживают в Пермском крае не менее 5 лет;</a:t>
            </a:r>
          </a:p>
          <a:p>
            <a:pPr algn="just" eaLnBrk="1" hangingPunct="1"/>
            <a:r>
              <a:rPr lang="ru-RU" altLang="ru-RU" sz="1600" dirty="0"/>
              <a:t>- члены многодетной семьи не имеют в собственности земельного участка, расположенного на территории</a:t>
            </a:r>
          </a:p>
          <a:p>
            <a:pPr algn="just" eaLnBrk="1" hangingPunct="1"/>
            <a:r>
              <a:rPr lang="ru-RU" altLang="ru-RU" sz="1600" dirty="0"/>
              <a:t>  Пермского края, либо члены многодетной семьи имеют в собственности земельный участок, </a:t>
            </a:r>
          </a:p>
          <a:p>
            <a:pPr algn="just" eaLnBrk="1" hangingPunct="1"/>
            <a:r>
              <a:rPr lang="ru-RU" altLang="ru-RU" sz="1600" dirty="0"/>
              <a:t>  расположенного на территории Пермского края, размер которого меньше предельного (минимального)</a:t>
            </a:r>
          </a:p>
          <a:p>
            <a:pPr algn="just" eaLnBrk="1" hangingPunct="1"/>
            <a:r>
              <a:rPr lang="ru-RU" altLang="ru-RU" sz="1600" dirty="0"/>
              <a:t>  установленного размера ;</a:t>
            </a:r>
          </a:p>
          <a:p>
            <a:pPr algn="just" eaLnBrk="1" hangingPunct="1"/>
            <a:r>
              <a:rPr lang="ru-RU" altLang="ru-RU" sz="1600" dirty="0"/>
              <a:t>- члены многодетной семьи на дату подачи заявления не осуществляли сделки по отчуждению земельного</a:t>
            </a:r>
          </a:p>
          <a:p>
            <a:pPr algn="just" eaLnBrk="1" hangingPunct="1"/>
            <a:r>
              <a:rPr lang="ru-RU" altLang="ru-RU" sz="1600" dirty="0"/>
              <a:t>  участка, принадлежащего им на праве собственности;</a:t>
            </a:r>
          </a:p>
          <a:p>
            <a:pPr algn="just" eaLnBrk="1" hangingPunct="1"/>
            <a:r>
              <a:rPr lang="ru-RU" altLang="ru-RU" sz="1600" dirty="0"/>
              <a:t>- члены многодетной семьи состоят на учете в качестве нуждающихся в жилых помещениях </a:t>
            </a:r>
          </a:p>
          <a:p>
            <a:pPr algn="just" eaLnBrk="1" hangingPunct="1"/>
            <a:r>
              <a:rPr lang="ru-RU" altLang="ru-RU" sz="1600" dirty="0"/>
              <a:t>  по месту жительства таких граждан по основаниям, установленным статьей 51 Жилищного кодекса РФ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xmlns="" id="{19C1FFC0-B613-4FB9-BD39-B22300A38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79" y="4958524"/>
            <a:ext cx="7117609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900" u="sng" dirty="0">
                <a:latin typeface="Tahoma" panose="020B0604030504040204" pitchFamily="34" charset="0"/>
                <a:cs typeface="Arial" panose="020B0604020202020204" pitchFamily="34" charset="0"/>
              </a:rPr>
              <a:t>Обеспечение земельными участками </a:t>
            </a:r>
          </a:p>
          <a:p>
            <a:pPr algn="ctr" eaLnBrk="1" hangingPunct="1"/>
            <a:r>
              <a:rPr lang="ru-RU" altLang="ru-RU" sz="1900" u="sng" dirty="0">
                <a:latin typeface="Tahoma" panose="020B0604030504040204" pitchFamily="34" charset="0"/>
                <a:cs typeface="Arial" panose="020B0604020202020204" pitchFamily="34" charset="0"/>
              </a:rPr>
              <a:t>в Александровском муниципальном районе:</a:t>
            </a:r>
          </a:p>
          <a:p>
            <a:pPr algn="ctr" eaLnBrk="1" hangingPunct="1"/>
            <a:r>
              <a:rPr lang="ru-RU" altLang="ru-RU" sz="1900" dirty="0">
                <a:latin typeface="Tahoma" panose="020B0604030504040204" pitchFamily="34" charset="0"/>
                <a:cs typeface="Arial" panose="020B0604020202020204" pitchFamily="34" charset="0"/>
              </a:rPr>
              <a:t>2017 г.:  2 многодетные семьи (1981 </a:t>
            </a:r>
            <a:r>
              <a:rPr lang="ru-RU" altLang="ru-RU" sz="1900" dirty="0" err="1">
                <a:latin typeface="Tahoma" panose="020B0604030504040204" pitchFamily="34" charset="0"/>
                <a:cs typeface="Arial" panose="020B0604020202020204" pitchFamily="34" charset="0"/>
              </a:rPr>
              <a:t>кв.м</a:t>
            </a:r>
            <a:r>
              <a:rPr lang="ru-RU" altLang="ru-RU" sz="1900" dirty="0">
                <a:latin typeface="Tahoma" panose="020B0604030504040204" pitchFamily="34" charset="0"/>
                <a:cs typeface="Arial" panose="020B0604020202020204" pitchFamily="34" charset="0"/>
              </a:rPr>
              <a:t>.)</a:t>
            </a:r>
          </a:p>
          <a:p>
            <a:pPr algn="ctr" eaLnBrk="1" hangingPunct="1"/>
            <a:r>
              <a:rPr lang="ru-RU" altLang="ru-RU" sz="1900" dirty="0">
                <a:latin typeface="Tahoma" panose="020B0604030504040204" pitchFamily="34" charset="0"/>
                <a:cs typeface="Arial" panose="020B0604020202020204" pitchFamily="34" charset="0"/>
              </a:rPr>
              <a:t>2018 г.:  8 многодетных семей (9639 </a:t>
            </a:r>
            <a:r>
              <a:rPr lang="ru-RU" altLang="ru-RU" sz="1900" dirty="0" err="1">
                <a:latin typeface="Tahoma" panose="020B0604030504040204" pitchFamily="34" charset="0"/>
                <a:cs typeface="Arial" panose="020B0604020202020204" pitchFamily="34" charset="0"/>
              </a:rPr>
              <a:t>кв.м</a:t>
            </a:r>
            <a:r>
              <a:rPr lang="ru-RU" altLang="ru-RU" sz="1900" dirty="0">
                <a:latin typeface="Tahoma" panose="020B0604030504040204" pitchFamily="34" charset="0"/>
                <a:cs typeface="Arial" panose="020B0604020202020204" pitchFamily="34" charset="0"/>
              </a:rPr>
              <a:t>.)</a:t>
            </a:r>
          </a:p>
          <a:p>
            <a:pPr algn="ctr" eaLnBrk="1" hangingPunct="1"/>
            <a:endParaRPr lang="ru-RU" altLang="ru-RU" dirty="0"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oprave.com/wp-content/uploads/2018/06/20171016_141334_2044a7-e1529474651278.jpg">
            <a:extLst>
              <a:ext uri="{FF2B5EF4-FFF2-40B4-BE49-F238E27FC236}">
                <a16:creationId xmlns:a16="http://schemas.microsoft.com/office/drawing/2014/main" xmlns="" id="{40853476-713C-41F5-810A-ED60759A6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124" y="4853802"/>
            <a:ext cx="3849189" cy="162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3F51687-1E34-438A-BAF8-61753B1421CC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6975027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https://im0-tub-ru.yandex.net/i?id=06649c17d73c7e7eafe72b65d19680c8-l&amp;n=13">
            <a:extLst>
              <a:ext uri="{FF2B5EF4-FFF2-40B4-BE49-F238E27FC236}">
                <a16:creationId xmlns:a16="http://schemas.microsoft.com/office/drawing/2014/main" xmlns="" id="{714C47A3-BEA0-43A0-A0FE-AEE689EA33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55"/>
          <a:stretch/>
        </p:blipFill>
        <p:spPr bwMode="auto">
          <a:xfrm>
            <a:off x="614229" y="1329009"/>
            <a:ext cx="1483020" cy="116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0B98DF5-06A9-4AC2-9DDD-8EAA6B428B4F}"/>
              </a:ext>
            </a:extLst>
          </p:cNvPr>
          <p:cNvSpPr/>
          <p:nvPr/>
        </p:nvSpPr>
        <p:spPr>
          <a:xfrm>
            <a:off x="2166917" y="867850"/>
            <a:ext cx="1009475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/>
              <a:t>Федеральный закон от 06.10.2003 г. N 131-ФЗ </a:t>
            </a:r>
          </a:p>
          <a:p>
            <a:r>
              <a:rPr lang="ru-RU" sz="1500" b="1" dirty="0"/>
              <a:t>«Об общих принципах организации местного самоуправления в Российской Федерации»</a:t>
            </a:r>
          </a:p>
          <a:p>
            <a:r>
              <a:rPr lang="ru-RU" sz="1500" u="sng" dirty="0"/>
              <a:t>Статья 15. Вопросы местного значения муниципального района</a:t>
            </a:r>
          </a:p>
          <a:p>
            <a:r>
              <a:rPr lang="ru-RU" sz="1500" dirty="0"/>
              <a:t>1. К вопросам местного значения муниципального района относятся:</a:t>
            </a:r>
          </a:p>
          <a:p>
            <a:r>
              <a:rPr lang="ru-RU" sz="1500" dirty="0"/>
              <a:t>4) организация в границах муниципального района электро- и газоснабжения поселений в пределах полномочий, установленных законодательством Российской Федерации;</a:t>
            </a:r>
            <a:endParaRPr lang="ru-RU" sz="1500" dirty="0">
              <a:hlinkClick r:id="rId4"/>
            </a:endParaRPr>
          </a:p>
          <a:p>
            <a:r>
              <a:rPr lang="ru-RU" sz="1500" dirty="0"/>
              <a:t>14) участие в организации деятельности по накоплению (в том числе раздельному накоплению), сбору, транспортированию, обработке, утилизации, обезвреживанию, захоронению твердых коммунальных отходов на территориях соответствующих муниципальных районов.</a:t>
            </a: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xmlns="" id="{90FCBED8-8D69-4421-8384-8F1E4B86E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239" y="3065560"/>
            <a:ext cx="11388570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ru-RU" altLang="ru-RU" sz="1600" b="1" i="1" dirty="0">
                <a:latin typeface="Times New Roman" panose="02020603050405020304" pitchFamily="18" charset="0"/>
              </a:rPr>
              <a:t>Деятельность администрации:   - координация деятельности администраций поселений в сфере ЖКХ</a:t>
            </a:r>
          </a:p>
          <a:p>
            <a:r>
              <a:rPr lang="ru-RU" altLang="ru-RU" sz="1600" b="1" i="1" dirty="0">
                <a:latin typeface="Times New Roman" panose="02020603050405020304" pitchFamily="18" charset="0"/>
              </a:rPr>
              <a:t>			      - 100%-е выполнение задач по подготовке к осенне-зимнему периоду</a:t>
            </a:r>
          </a:p>
          <a:p>
            <a:r>
              <a:rPr lang="ru-RU" altLang="ru-RU" sz="1600" b="1" i="1" dirty="0">
                <a:latin typeface="Times New Roman" panose="02020603050405020304" pitchFamily="18" charset="0"/>
              </a:rPr>
              <a:t>			      - обеспечение начала отопительного сезона в установленные законом сроки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AB66EAE-9A55-40BF-A02E-35CDFEAB59D6}"/>
              </a:ext>
            </a:extLst>
          </p:cNvPr>
          <p:cNvSpPr/>
          <p:nvPr/>
        </p:nvSpPr>
        <p:spPr>
          <a:xfrm>
            <a:off x="690237" y="3988965"/>
            <a:ext cx="11359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Модернизация и реконструкция объектов коммунальной и жилищной инфраструктуры</a:t>
            </a:r>
            <a:endParaRPr lang="ru-RU" b="1" dirty="0"/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D58FF657-9340-42E8-AA29-11901AD959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005959"/>
              </p:ext>
            </p:extLst>
          </p:nvPr>
        </p:nvGraphicFramePr>
        <p:xfrm>
          <a:off x="690238" y="4429318"/>
          <a:ext cx="11359719" cy="1920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798">
                  <a:extLst>
                    <a:ext uri="{9D8B030D-6E8A-4147-A177-3AD203B41FA5}">
                      <a16:colId xmlns:a16="http://schemas.microsoft.com/office/drawing/2014/main" xmlns="" val="1762663639"/>
                    </a:ext>
                  </a:extLst>
                </a:gridCol>
                <a:gridCol w="7573921">
                  <a:extLst>
                    <a:ext uri="{9D8B030D-6E8A-4147-A177-3AD203B41FA5}">
                      <a16:colId xmlns:a16="http://schemas.microsoft.com/office/drawing/2014/main" xmlns="" val="14550304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Населенный пункт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Проведенные работы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55089547"/>
                  </a:ext>
                </a:extLst>
              </a:tr>
              <a:tr h="416614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 </a:t>
                      </a:r>
                      <a:r>
                        <a:rPr lang="ru-RU" sz="15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Ивакинский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Карьер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и ввод в эксплуатацию </a:t>
                      </a:r>
                      <a:r>
                        <a:rPr lang="ru-RU" sz="15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блочно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-модульной котельной на твёрдом топливе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40877237"/>
                  </a:ext>
                </a:extLst>
              </a:tr>
              <a:tr h="548748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 Карьер-Известняк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водопроводных сетей протяженностью 1659 м </a:t>
                      </a:r>
                    </a:p>
                    <a:p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 водозаборных скважин </a:t>
                      </a:r>
                      <a:r>
                        <a:rPr lang="ru-RU" sz="15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хозпитьевой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воды до насосной станции 2-го подъема)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391175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 Яйва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Замена приборов освещения РКУ-250, 400 на уличные светодиодные светильники </a:t>
                      </a:r>
                    </a:p>
                    <a:p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мощностью до 64 Вт (660 светильников)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24740615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1055C28-4E49-4043-9C7A-8F155A774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ЖИЛИЩНО-КОММУНАЛЬНОЕ ХОЗЯЙСТВО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7BAABF5-5122-4CC2-9F68-1A828BBEA573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22493381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41">
            <a:extLst>
              <a:ext uri="{FF2B5EF4-FFF2-40B4-BE49-F238E27FC236}">
                <a16:creationId xmlns:a16="http://schemas.microsoft.com/office/drawing/2014/main" xmlns="" id="{82B7E862-0BAE-41FC-8055-3C8FF1CFE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973" y="1321225"/>
            <a:ext cx="4350828" cy="449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2200" b="1" i="1" dirty="0">
                <a:latin typeface="Times New Roman" panose="02020603050405020304" pitchFamily="18" charset="0"/>
              </a:rPr>
              <a:t>Муниципальный перевозчик –</a:t>
            </a:r>
          </a:p>
          <a:p>
            <a:pPr algn="ctr"/>
            <a:r>
              <a:rPr lang="ru-RU" altLang="ru-RU" sz="2200" b="1" i="1" dirty="0">
                <a:latin typeface="Times New Roman" panose="02020603050405020304" pitchFamily="18" charset="0"/>
              </a:rPr>
              <a:t>МУП «</a:t>
            </a:r>
            <a:r>
              <a:rPr lang="ru-RU" altLang="ru-RU" sz="2200" b="1" i="1" dirty="0" err="1">
                <a:latin typeface="Times New Roman" panose="02020603050405020304" pitchFamily="18" charset="0"/>
              </a:rPr>
              <a:t>Автотранс</a:t>
            </a:r>
            <a:r>
              <a:rPr lang="ru-RU" altLang="ru-RU" sz="2200" b="1" i="1" dirty="0">
                <a:latin typeface="Times New Roman" panose="02020603050405020304" pitchFamily="18" charset="0"/>
              </a:rPr>
              <a:t>»</a:t>
            </a:r>
          </a:p>
          <a:p>
            <a:pPr algn="l"/>
            <a:endParaRPr lang="ru-RU" altLang="ru-RU" sz="2200" b="1" i="1" dirty="0">
              <a:latin typeface="Times New Roman" panose="02020603050405020304" pitchFamily="18" charset="0"/>
            </a:endParaRPr>
          </a:p>
          <a:p>
            <a:pPr algn="l"/>
            <a:r>
              <a:rPr lang="ru-RU" altLang="ru-RU" sz="2200" b="1" i="1" dirty="0">
                <a:latin typeface="Times New Roman" panose="02020603050405020304" pitchFamily="18" charset="0"/>
              </a:rPr>
              <a:t>Субсидия перевозчику, обслуживающему </a:t>
            </a:r>
          </a:p>
          <a:p>
            <a:pPr algn="l"/>
            <a:r>
              <a:rPr lang="ru-RU" altLang="ru-RU" sz="2200" b="1" i="1" dirty="0">
                <a:latin typeface="Times New Roman" panose="02020603050405020304" pitchFamily="18" charset="0"/>
              </a:rPr>
              <a:t>социально значимые маршруты Александровского муниципального района, </a:t>
            </a:r>
          </a:p>
          <a:p>
            <a:pPr algn="l"/>
            <a:r>
              <a:rPr lang="ru-RU" altLang="ru-RU" sz="2200" b="1" i="1" dirty="0">
                <a:latin typeface="Times New Roman" panose="02020603050405020304" pitchFamily="18" charset="0"/>
              </a:rPr>
              <a:t>в целях возмещения недополученных доходов, </a:t>
            </a:r>
          </a:p>
          <a:p>
            <a:pPr algn="l"/>
            <a:r>
              <a:rPr lang="ru-RU" altLang="ru-RU" sz="2200" b="1" i="1" dirty="0">
                <a:latin typeface="Times New Roman" panose="02020603050405020304" pitchFamily="18" charset="0"/>
              </a:rPr>
              <a:t>из средств местного бюджета:</a:t>
            </a:r>
          </a:p>
          <a:p>
            <a:pPr algn="l"/>
            <a:r>
              <a:rPr lang="ru-RU" altLang="ru-RU" sz="2200" b="1" i="1" dirty="0">
                <a:latin typeface="Times New Roman" panose="02020603050405020304" pitchFamily="18" charset="0"/>
              </a:rPr>
              <a:t>в 2017 г. – 3558,5 </a:t>
            </a:r>
            <a:r>
              <a:rPr lang="ru-RU" altLang="ru-RU" sz="2200" b="1" i="1" dirty="0" err="1">
                <a:latin typeface="Times New Roman" panose="02020603050405020304" pitchFamily="18" charset="0"/>
              </a:rPr>
              <a:t>тыс.руб</a:t>
            </a:r>
            <a:r>
              <a:rPr lang="ru-RU" altLang="ru-RU" sz="2200" b="1" i="1" dirty="0">
                <a:latin typeface="Times New Roman" panose="02020603050405020304" pitchFamily="18" charset="0"/>
              </a:rPr>
              <a:t>.</a:t>
            </a:r>
          </a:p>
          <a:p>
            <a:pPr algn="l"/>
            <a:r>
              <a:rPr lang="ru-RU" altLang="ru-RU" sz="2200" b="1" i="1" dirty="0">
                <a:latin typeface="Times New Roman" panose="02020603050405020304" pitchFamily="18" charset="0"/>
              </a:rPr>
              <a:t>в 2018 г. – 3833,0 </a:t>
            </a:r>
            <a:r>
              <a:rPr lang="ru-RU" altLang="ru-RU" sz="2200" b="1" i="1" dirty="0" err="1">
                <a:latin typeface="Times New Roman" panose="02020603050405020304" pitchFamily="18" charset="0"/>
              </a:rPr>
              <a:t>тыс.руб</a:t>
            </a:r>
            <a:r>
              <a:rPr lang="ru-RU" altLang="ru-RU" sz="2200" b="1" i="1" dirty="0"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13" name="Рисунок 32">
            <a:extLst>
              <a:ext uri="{FF2B5EF4-FFF2-40B4-BE49-F238E27FC236}">
                <a16:creationId xmlns:a16="http://schemas.microsoft.com/office/drawing/2014/main" xmlns="" id="{2EA15E5C-0A8B-481F-A21F-24F15A5A5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672" y="1066100"/>
            <a:ext cx="5767555" cy="518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6">
            <a:extLst>
              <a:ext uri="{FF2B5EF4-FFF2-40B4-BE49-F238E27FC236}">
                <a16:creationId xmlns:a16="http://schemas.microsoft.com/office/drawing/2014/main" xmlns="" id="{8CDB56A7-0852-4CA6-B6CF-298E6689DE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6" t="40153" r="25426" b="15374"/>
          <a:stretch/>
        </p:blipFill>
        <p:spPr bwMode="auto">
          <a:xfrm>
            <a:off x="7784440" y="2699658"/>
            <a:ext cx="1066429" cy="790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A03505F-4D5A-4909-9683-E5F5FBE83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ТРАНСПОРТ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3649D5E-7DF3-4BBE-8B3E-F8F6AA83E902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7522857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4">
            <a:extLst>
              <a:ext uri="{FF2B5EF4-FFF2-40B4-BE49-F238E27FC236}">
                <a16:creationId xmlns:a16="http://schemas.microsoft.com/office/drawing/2014/main" xmlns="" id="{21B517C8-CFC1-4CD7-BD72-54F2EE0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315" y="1090056"/>
            <a:ext cx="11496575" cy="1288356"/>
          </a:xfrm>
          <a:prstGeom prst="rect">
            <a:avLst/>
          </a:prstGeom>
          <a:noFill/>
          <a:ln w="9525">
            <a:solidFill>
              <a:srgbClr val="333300"/>
            </a:solidFill>
            <a:miter lim="800000"/>
            <a:headEnd/>
            <a:tailEnd/>
          </a:ln>
        </p:spPr>
        <p:txBody>
          <a:bodyPr anchor="b"/>
          <a:lstStyle/>
          <a:p>
            <a:pPr algn="just"/>
            <a:r>
              <a:rPr lang="ru-RU" altLang="ru-RU" sz="1600" b="1" dirty="0">
                <a:solidFill>
                  <a:srgbClr val="1C1C1C"/>
                </a:solidFill>
                <a:latin typeface="Times New Roman" panose="02020603050405020304" pitchFamily="18" charset="0"/>
              </a:rPr>
              <a:t>366,8 км – протяженность автомобильных дорог общего пользования местного значения Александровского муниципального района, </a:t>
            </a:r>
            <a:r>
              <a:rPr lang="ru-RU" altLang="ru-RU" sz="1600" dirty="0">
                <a:solidFill>
                  <a:srgbClr val="1C1C1C"/>
                </a:solidFill>
                <a:latin typeface="Times New Roman" panose="02020603050405020304" pitchFamily="18" charset="0"/>
              </a:rPr>
              <a:t>на них:  м</a:t>
            </a:r>
            <a:r>
              <a:rPr lang="ru-RU" altLang="ru-RU" sz="1600" dirty="0">
                <a:latin typeface="Times New Roman" panose="02020603050405020304" pitchFamily="18" charset="0"/>
              </a:rPr>
              <a:t>остов и путепроводов – 22</a:t>
            </a:r>
          </a:p>
          <a:p>
            <a:r>
              <a:rPr lang="ru-RU" altLang="ru-RU" sz="1600" dirty="0">
                <a:latin typeface="Times New Roman" panose="02020603050405020304" pitchFamily="18" charset="0"/>
              </a:rPr>
              <a:t>			       труб под полотном автомобильной дороги для пропуска постоянных или сезонных вод – 151</a:t>
            </a:r>
          </a:p>
          <a:p>
            <a:r>
              <a:rPr lang="ru-RU" altLang="ru-RU" sz="1600" dirty="0">
                <a:latin typeface="Times New Roman" panose="02020603050405020304" pitchFamily="18" charset="0"/>
              </a:rPr>
              <a:t>			       автобусных остановок – 64</a:t>
            </a:r>
          </a:p>
          <a:p>
            <a:r>
              <a:rPr lang="ru-RU" altLang="ru-RU" sz="1600" dirty="0">
                <a:latin typeface="Times New Roman" panose="02020603050405020304" pitchFamily="18" charset="0"/>
              </a:rPr>
              <a:t>			       протяженность линий освещения – 148,5 км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xmlns="" id="{7689B0FE-EF77-4DDD-9B51-C30D68A1E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315" y="4669797"/>
            <a:ext cx="11496574" cy="1627517"/>
          </a:xfrm>
          <a:prstGeom prst="rect">
            <a:avLst/>
          </a:prstGeom>
          <a:noFill/>
          <a:ln w="9525">
            <a:solidFill>
              <a:srgbClr val="333300"/>
            </a:solidFill>
            <a:miter lim="800000"/>
            <a:headEnd/>
            <a:tailEnd/>
          </a:ln>
        </p:spPr>
        <p:txBody>
          <a:bodyPr anchor="b"/>
          <a:lstStyle/>
          <a:p>
            <a:pPr algn="ctr"/>
            <a:endParaRPr lang="ru-RU" altLang="ru-RU" sz="1700" b="1" u="sng" dirty="0">
              <a:solidFill>
                <a:srgbClr val="1C1C1C"/>
              </a:solidFill>
              <a:latin typeface="Bookman Old Style" panose="02050604050505020204" pitchFamily="18" charset="0"/>
            </a:endParaRPr>
          </a:p>
          <a:p>
            <a:pPr algn="ctr"/>
            <a:endParaRPr lang="ru-RU" altLang="ru-RU" sz="1700" b="1" u="sng" dirty="0">
              <a:solidFill>
                <a:srgbClr val="1C1C1C"/>
              </a:solidFill>
              <a:latin typeface="Bookman Old Style" panose="02050604050505020204" pitchFamily="18" charset="0"/>
            </a:endParaRPr>
          </a:p>
          <a:p>
            <a:pPr algn="ctr"/>
            <a:endParaRPr lang="ru-RU" altLang="ru-RU" sz="1700" b="1" u="sng" dirty="0">
              <a:solidFill>
                <a:srgbClr val="1C1C1C"/>
              </a:solidFill>
              <a:latin typeface="Bookman Old Style" panose="02050604050505020204" pitchFamily="18" charset="0"/>
            </a:endParaRPr>
          </a:p>
          <a:p>
            <a:pPr algn="ctr"/>
            <a:endParaRPr lang="ru-RU" altLang="ru-RU" sz="1700" b="1" u="sng" dirty="0">
              <a:solidFill>
                <a:srgbClr val="1C1C1C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altLang="ru-RU" sz="1700" b="1" dirty="0">
                <a:solidFill>
                  <a:srgbClr val="1C1C1C"/>
                </a:solidFill>
                <a:latin typeface="Bookman Old Style" panose="02050604050505020204" pitchFamily="18" charset="0"/>
              </a:rPr>
              <a:t>Содержание и ремонт муниципальных дорог и искусственных сооружений на них</a:t>
            </a:r>
          </a:p>
          <a:p>
            <a:pPr algn="ctr"/>
            <a:r>
              <a:rPr lang="ru-RU" altLang="ru-RU" sz="1000" b="1" u="sng" dirty="0">
                <a:solidFill>
                  <a:srgbClr val="1C1C1C"/>
                </a:solidFill>
                <a:latin typeface="Bookman Old Style" panose="02050604050505020204" pitchFamily="18" charset="0"/>
              </a:rPr>
              <a:t> </a:t>
            </a:r>
          </a:p>
          <a:p>
            <a:r>
              <a:rPr lang="ru-RU" altLang="ru-RU" sz="1700" b="1" dirty="0">
                <a:solidFill>
                  <a:srgbClr val="1C1C1C"/>
                </a:solidFill>
                <a:latin typeface="Bookman Old Style" panose="02050604050505020204" pitchFamily="18" charset="0"/>
              </a:rPr>
              <a:t>                                                                                    </a:t>
            </a:r>
            <a:r>
              <a:rPr lang="ru-RU" altLang="ru-RU" sz="1700" b="1" u="sng" dirty="0">
                <a:solidFill>
                  <a:srgbClr val="1C1C1C"/>
                </a:solidFill>
                <a:latin typeface="Bookman Old Style" panose="02050604050505020204" pitchFamily="18" charset="0"/>
              </a:rPr>
              <a:t>2017 г.</a:t>
            </a:r>
            <a:r>
              <a:rPr lang="ru-RU" altLang="ru-RU" sz="1700" b="1" dirty="0">
                <a:solidFill>
                  <a:srgbClr val="1C1C1C"/>
                </a:solidFill>
                <a:latin typeface="Bookman Old Style" panose="02050604050505020204" pitchFamily="18" charset="0"/>
              </a:rPr>
              <a:t>                        </a:t>
            </a:r>
            <a:r>
              <a:rPr lang="ru-RU" altLang="ru-RU" sz="1700" b="1" u="sng" dirty="0">
                <a:latin typeface="Bookman Old Style" panose="02050604050505020204" pitchFamily="18" charset="0"/>
              </a:rPr>
              <a:t>2018 г.</a:t>
            </a:r>
          </a:p>
          <a:p>
            <a:endParaRPr lang="ru-RU" altLang="ru-RU" sz="500" b="1" u="sng" dirty="0">
              <a:latin typeface="Bookman Old Style" panose="02050604050505020204" pitchFamily="18" charset="0"/>
            </a:endParaRPr>
          </a:p>
          <a:p>
            <a:r>
              <a:rPr lang="ru-RU" altLang="ru-RU" sz="1700" b="1" dirty="0">
                <a:latin typeface="Bookman Old Style" panose="02050604050505020204" pitchFamily="18" charset="0"/>
              </a:rPr>
              <a:t>                            ВСЕГО                                       82,53 </a:t>
            </a:r>
            <a:r>
              <a:rPr lang="ru-RU" altLang="ru-RU" sz="1700" b="1" dirty="0" err="1">
                <a:latin typeface="Bookman Old Style" panose="02050604050505020204" pitchFamily="18" charset="0"/>
              </a:rPr>
              <a:t>млн.руб</a:t>
            </a:r>
            <a:r>
              <a:rPr lang="ru-RU" altLang="ru-RU" sz="1700" b="1" dirty="0">
                <a:latin typeface="Bookman Old Style" panose="02050604050505020204" pitchFamily="18" charset="0"/>
              </a:rPr>
              <a:t>.            46,36 </a:t>
            </a:r>
            <a:r>
              <a:rPr lang="ru-RU" altLang="ru-RU" sz="1700" b="1" dirty="0" err="1">
                <a:latin typeface="Bookman Old Style" panose="02050604050505020204" pitchFamily="18" charset="0"/>
              </a:rPr>
              <a:t>млн.руб</a:t>
            </a:r>
            <a:r>
              <a:rPr lang="ru-RU" altLang="ru-RU" sz="1700" b="1" dirty="0">
                <a:latin typeface="Bookman Old Style" panose="02050604050505020204" pitchFamily="18" charset="0"/>
              </a:rPr>
              <a:t>.</a:t>
            </a:r>
          </a:p>
          <a:p>
            <a:r>
              <a:rPr lang="ru-RU" altLang="ru-RU" sz="1700" b="1" dirty="0">
                <a:latin typeface="Bookman Old Style" panose="02050604050505020204" pitchFamily="18" charset="0"/>
              </a:rPr>
              <a:t>из них:  средства бюджета Пермского края       48,76 </a:t>
            </a:r>
            <a:r>
              <a:rPr lang="ru-RU" altLang="ru-RU" sz="1700" b="1" dirty="0" err="1">
                <a:latin typeface="Bookman Old Style" panose="02050604050505020204" pitchFamily="18" charset="0"/>
              </a:rPr>
              <a:t>млн.руб</a:t>
            </a:r>
            <a:r>
              <a:rPr lang="ru-RU" altLang="ru-RU" sz="1700" b="1" dirty="0">
                <a:latin typeface="Bookman Old Style" panose="02050604050505020204" pitchFamily="18" charset="0"/>
              </a:rPr>
              <a:t>.            22,80 </a:t>
            </a:r>
            <a:r>
              <a:rPr lang="ru-RU" altLang="ru-RU" sz="1700" b="1" dirty="0" err="1">
                <a:latin typeface="Bookman Old Style" panose="02050604050505020204" pitchFamily="18" charset="0"/>
              </a:rPr>
              <a:t>млн.руб</a:t>
            </a:r>
            <a:r>
              <a:rPr lang="ru-RU" altLang="ru-RU" sz="1700" b="1" dirty="0">
                <a:latin typeface="Bookman Old Style" panose="02050604050505020204" pitchFamily="18" charset="0"/>
              </a:rPr>
              <a:t>.</a:t>
            </a:r>
          </a:p>
          <a:p>
            <a:r>
              <a:rPr lang="ru-RU" altLang="ru-RU" sz="1700" b="1" dirty="0">
                <a:latin typeface="Bookman Old Style" panose="02050604050505020204" pitchFamily="18" charset="0"/>
              </a:rPr>
              <a:t>             </a:t>
            </a:r>
            <a:r>
              <a:rPr lang="ru-RU" altLang="ru-RU" sz="300" b="1" dirty="0">
                <a:latin typeface="Bookman Old Style" panose="02050604050505020204" pitchFamily="18" charset="0"/>
              </a:rPr>
              <a:t>   </a:t>
            </a:r>
            <a:r>
              <a:rPr lang="ru-RU" altLang="ru-RU" sz="1700" b="1" dirty="0">
                <a:latin typeface="Bookman Old Style" panose="02050604050505020204" pitchFamily="18" charset="0"/>
              </a:rPr>
              <a:t>средства местного бюджета                  33,77 </a:t>
            </a:r>
            <a:r>
              <a:rPr lang="ru-RU" altLang="ru-RU" sz="1700" b="1" dirty="0" err="1">
                <a:latin typeface="Bookman Old Style" panose="02050604050505020204" pitchFamily="18" charset="0"/>
              </a:rPr>
              <a:t>млн.руб</a:t>
            </a:r>
            <a:r>
              <a:rPr lang="ru-RU" altLang="ru-RU" sz="1700" b="1" dirty="0">
                <a:latin typeface="Bookman Old Style" panose="02050604050505020204" pitchFamily="18" charset="0"/>
              </a:rPr>
              <a:t>.            23,56 </a:t>
            </a:r>
            <a:r>
              <a:rPr lang="ru-RU" altLang="ru-RU" sz="1700" b="1" dirty="0" err="1">
                <a:latin typeface="Bookman Old Style" panose="02050604050505020204" pitchFamily="18" charset="0"/>
              </a:rPr>
              <a:t>млн.руб</a:t>
            </a:r>
            <a:r>
              <a:rPr lang="ru-RU" altLang="ru-RU" sz="1700" b="1" dirty="0">
                <a:latin typeface="Bookman Old Style" panose="02050604050505020204" pitchFamily="18" charset="0"/>
              </a:rPr>
              <a:t>.</a:t>
            </a:r>
          </a:p>
        </p:txBody>
      </p:sp>
      <p:pic>
        <p:nvPicPr>
          <p:cNvPr id="13" name="Picture 26" descr="dorogi59.ru - Дороги Пермского края">
            <a:extLst>
              <a:ext uri="{FF2B5EF4-FFF2-40B4-BE49-F238E27FC236}">
                <a16:creationId xmlns:a16="http://schemas.microsoft.com/office/drawing/2014/main" xmlns="" id="{C92D091C-E503-4F0C-8E3D-BAF1F3F31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0289" y="2469508"/>
            <a:ext cx="3276600" cy="2109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7" descr="Все публикации пользователя Администратор &quot; Страница 12 &quot; BYMOTORS.info - Автомобильный и Мотоциклетный">
            <a:extLst>
              <a:ext uri="{FF2B5EF4-FFF2-40B4-BE49-F238E27FC236}">
                <a16:creationId xmlns:a16="http://schemas.microsoft.com/office/drawing/2014/main" xmlns="" id="{5E2228BA-7D6F-401B-AF72-F22ECD83F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415" y="2471712"/>
            <a:ext cx="3920939" cy="2109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5" descr="Очистка дорог от снега экологически чистым способом Экологические новости">
            <a:extLst>
              <a:ext uri="{FF2B5EF4-FFF2-40B4-BE49-F238E27FC236}">
                <a16:creationId xmlns:a16="http://schemas.microsoft.com/office/drawing/2014/main" xmlns="" id="{DDCC1DFE-476A-4EDC-A56D-6A6EA18B6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15" y="2471712"/>
            <a:ext cx="4047165" cy="2109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7441B38-0288-45A8-A222-1B5CB27BC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ДОРОЖНАЯ ДЕЯТЕЛЬНОСТЬ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B031D52-6A66-415D-BEE9-B92059DA2611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5326705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523D445-4592-474C-88C7-6950B3FBC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357" y="1437051"/>
            <a:ext cx="5374729" cy="382582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BA71E92B-48A6-4841-BCA8-8B77648EA282}"/>
              </a:ext>
            </a:extLst>
          </p:cNvPr>
          <p:cNvSpPr/>
          <p:nvPr/>
        </p:nvSpPr>
        <p:spPr>
          <a:xfrm>
            <a:off x="6284197" y="1364805"/>
            <a:ext cx="52235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Благоустроены дворы в г. Александровске: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- ул. Ленина, 7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- ул. Пушкина, 30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- ул. Мехоношина, 6 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- ул. Мехоношина, 8</a:t>
            </a: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Произведено комплексное благоустройство 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дворовой территории пяти многоквартирных домов 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г. Александровске (площадка «Океан»): 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- ул. Чернышевского, 2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- ул. Ленина, 35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- ул. Ленина, 37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- ул. Ким, 20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- ул. Ким 22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CAC543B-2009-421D-BA4D-F73B772B2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БЛАГОУСТРОЙСТВО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118125C-4709-407A-A511-254083818CC8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173756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AB389A7-1E9D-46E5-BE13-2DE68639B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УПРАВЛЕНИЕ ИМУЩЕСТВОМ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B153743-F290-424F-AAE9-52C04E269920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47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DB7B4867-28CE-4A58-823A-2B95A4B04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112626"/>
              </p:ext>
            </p:extLst>
          </p:nvPr>
        </p:nvGraphicFramePr>
        <p:xfrm>
          <a:off x="1162973" y="906960"/>
          <a:ext cx="10886985" cy="3651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3792">
                  <a:extLst>
                    <a:ext uri="{9D8B030D-6E8A-4147-A177-3AD203B41FA5}">
                      <a16:colId xmlns:a16="http://schemas.microsoft.com/office/drawing/2014/main" xmlns="" val="579512198"/>
                    </a:ext>
                  </a:extLst>
                </a:gridCol>
                <a:gridCol w="1109716">
                  <a:extLst>
                    <a:ext uri="{9D8B030D-6E8A-4147-A177-3AD203B41FA5}">
                      <a16:colId xmlns:a16="http://schemas.microsoft.com/office/drawing/2014/main" xmlns="" val="1583402848"/>
                    </a:ext>
                  </a:extLst>
                </a:gridCol>
                <a:gridCol w="1073477">
                  <a:extLst>
                    <a:ext uri="{9D8B030D-6E8A-4147-A177-3AD203B41FA5}">
                      <a16:colId xmlns:a16="http://schemas.microsoft.com/office/drawing/2014/main" xmlns="" val="2063632953"/>
                    </a:ext>
                  </a:extLst>
                </a:gridCol>
              </a:tblGrid>
              <a:tr h="65792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полученные от использования муниципальной собственности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г., </a:t>
                      </a:r>
                    </a:p>
                    <a:p>
                      <a:pPr algn="ctr"/>
                      <a:r>
                        <a:rPr lang="ru-RU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г., </a:t>
                      </a:r>
                    </a:p>
                    <a:p>
                      <a:pPr algn="ctr"/>
                      <a:r>
                        <a:rPr lang="ru-RU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40517959"/>
                  </a:ext>
                </a:extLst>
              </a:tr>
              <a:tr h="454860">
                <a:tc>
                  <a:txBody>
                    <a:bodyPr/>
                    <a:lstStyle/>
                    <a:p>
                      <a:r>
                        <a:rPr lang="ru-RU" sz="2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ВСЕГО,</a:t>
                      </a:r>
                    </a:p>
                    <a:p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6 287,1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5 869,4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93860856"/>
                  </a:ext>
                </a:extLst>
              </a:tr>
              <a:tr h="354282">
                <a:tc>
                  <a:txBody>
                    <a:bodyPr/>
                    <a:lstStyle/>
                    <a:p>
                      <a:pPr algn="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имущества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2 780,4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2 865,0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05025728"/>
                  </a:ext>
                </a:extLst>
              </a:tr>
              <a:tr h="354282">
                <a:tc>
                  <a:txBody>
                    <a:bodyPr/>
                    <a:lstStyle/>
                    <a:p>
                      <a:pPr algn="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продажа имущества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1 835,7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48231586"/>
                  </a:ext>
                </a:extLst>
              </a:tr>
              <a:tr h="454860">
                <a:tc>
                  <a:txBody>
                    <a:bodyPr/>
                    <a:lstStyle/>
                    <a:p>
                      <a:pPr algn="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доходы от использования имущества (социальный найм)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1 481,7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2 356,0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30181135"/>
                  </a:ext>
                </a:extLst>
              </a:tr>
              <a:tr h="101436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перечисление муниципальными предприятиями, учредителем которых является администрация Александровского муниципального района, 10% от прибыли, остающейся после уплаты налогов и иных обязательных платежей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46738405"/>
                  </a:ext>
                </a:extLst>
              </a:tr>
            </a:tbl>
          </a:graphicData>
        </a:graphic>
      </p:graphicFrame>
      <p:pic>
        <p:nvPicPr>
          <p:cNvPr id="1028" name="Picture 4" descr="https://1tulatv.ru/sites/default/files/kadastrovaya_stoimost-1.jpg">
            <a:extLst>
              <a:ext uri="{FF2B5EF4-FFF2-40B4-BE49-F238E27FC236}">
                <a16:creationId xmlns:a16="http://schemas.microsoft.com/office/drawing/2014/main" xmlns="" id="{431BA50E-614D-444B-A1C7-07E4C7082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057" y="4661636"/>
            <a:ext cx="5213729" cy="216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neg.by/public_files/b_NEG_du.jpg">
            <a:extLst>
              <a:ext uri="{FF2B5EF4-FFF2-40B4-BE49-F238E27FC236}">
                <a16:creationId xmlns:a16="http://schemas.microsoft.com/office/drawing/2014/main" xmlns="" id="{AE5CC10E-5BDA-4EF4-A814-CF7937044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61" y="4634069"/>
            <a:ext cx="5257104" cy="217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0403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1E7F9A5-23CE-4002-9E47-18A6EB83D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УПРАВЛЕНИЕ ЗЕМЕЛЬНЫМИ РЕСУРСАМИ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A5B4904-9476-4335-81C1-0B157252E39E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48</a:t>
            </a:r>
          </a:p>
        </p:txBody>
      </p:sp>
      <p:pic>
        <p:nvPicPr>
          <p:cNvPr id="8" name="Picture 12">
            <a:extLst>
              <a:ext uri="{FF2B5EF4-FFF2-40B4-BE49-F238E27FC236}">
                <a16:creationId xmlns:a16="http://schemas.microsoft.com/office/drawing/2014/main" xmlns="" id="{708B5E09-E1F0-4F0B-B8A8-482F4BC17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92" y="1708150"/>
            <a:ext cx="2616063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13">
            <a:extLst>
              <a:ext uri="{FF2B5EF4-FFF2-40B4-BE49-F238E27FC236}">
                <a16:creationId xmlns:a16="http://schemas.microsoft.com/office/drawing/2014/main" xmlns="" id="{91502A50-83A8-4CE4-8013-FBB4766EF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92" y="3500020"/>
            <a:ext cx="2616063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B25BBF4B-478E-42CE-AC1E-2E3091BF05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515101"/>
              </p:ext>
            </p:extLst>
          </p:nvPr>
        </p:nvGraphicFramePr>
        <p:xfrm>
          <a:off x="3608252" y="1708149"/>
          <a:ext cx="8127999" cy="3508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6582">
                  <a:extLst>
                    <a:ext uri="{9D8B030D-6E8A-4147-A177-3AD203B41FA5}">
                      <a16:colId xmlns:a16="http://schemas.microsoft.com/office/drawing/2014/main" xmlns="" val="579512198"/>
                    </a:ext>
                  </a:extLst>
                </a:gridCol>
                <a:gridCol w="2098766">
                  <a:extLst>
                    <a:ext uri="{9D8B030D-6E8A-4147-A177-3AD203B41FA5}">
                      <a16:colId xmlns:a16="http://schemas.microsoft.com/office/drawing/2014/main" xmlns="" val="1583402848"/>
                    </a:ext>
                  </a:extLst>
                </a:gridCol>
                <a:gridCol w="1982651">
                  <a:extLst>
                    <a:ext uri="{9D8B030D-6E8A-4147-A177-3AD203B41FA5}">
                      <a16:colId xmlns:a16="http://schemas.microsoft.com/office/drawing/2014/main" xmlns="" val="2063632953"/>
                    </a:ext>
                  </a:extLst>
                </a:gridCol>
              </a:tblGrid>
              <a:tr h="84937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Поступления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2017 г., </a:t>
                      </a:r>
                    </a:p>
                    <a:p>
                      <a:pPr algn="ctr"/>
                      <a:r>
                        <a:rPr lang="ru-RU" sz="2000" dirty="0" err="1"/>
                        <a:t>тыс.руб</a:t>
                      </a:r>
                      <a:r>
                        <a:rPr lang="ru-RU" sz="2000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2018 г., </a:t>
                      </a:r>
                    </a:p>
                    <a:p>
                      <a:pPr algn="ctr"/>
                      <a:r>
                        <a:rPr lang="ru-RU" sz="2000" dirty="0" err="1"/>
                        <a:t>тыс.руб</a:t>
                      </a:r>
                      <a:r>
                        <a:rPr lang="ru-RU" sz="2000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40517959"/>
                  </a:ext>
                </a:extLst>
              </a:tr>
              <a:tr h="664727">
                <a:tc>
                  <a:txBody>
                    <a:bodyPr/>
                    <a:lstStyle/>
                    <a:p>
                      <a:r>
                        <a:rPr lang="ru-RU" sz="3000" dirty="0"/>
                        <a:t>- от аренды земли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/>
                        <a:t>14 238,5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/>
                        <a:t>11 516,5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93860856"/>
                  </a:ext>
                </a:extLst>
              </a:tr>
              <a:tr h="664727">
                <a:tc>
                  <a:txBody>
                    <a:bodyPr/>
                    <a:lstStyle/>
                    <a:p>
                      <a:r>
                        <a:rPr lang="ru-RU" sz="3000" dirty="0"/>
                        <a:t>- от продажи земли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/>
                        <a:t>383,8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/>
                        <a:t>589,5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05025728"/>
                  </a:ext>
                </a:extLst>
              </a:tr>
              <a:tr h="664727">
                <a:tc>
                  <a:txBody>
                    <a:bodyPr/>
                    <a:lstStyle/>
                    <a:p>
                      <a:r>
                        <a:rPr lang="ru-RU" sz="3000" dirty="0"/>
                        <a:t>- земельный налог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/>
                        <a:t>12 845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/>
                        <a:t>13 507,3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48231586"/>
                  </a:ext>
                </a:extLst>
              </a:tr>
              <a:tr h="664727">
                <a:tc>
                  <a:txBody>
                    <a:bodyPr/>
                    <a:lstStyle/>
                    <a:p>
                      <a:pPr algn="ctr"/>
                      <a:r>
                        <a:rPr lang="ru-RU" sz="3000" b="1" dirty="0"/>
                        <a:t>Итого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b="1" dirty="0"/>
                        <a:t>27 467,3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b="1" dirty="0"/>
                        <a:t>25 613,3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30181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57818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1E7F9A5-23CE-4002-9E47-18A6EB83D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ЭКОЛОГИЯ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A5B4904-9476-4335-81C1-0B157252E39E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49</a:t>
            </a: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xmlns="" id="{589F9825-26BC-4FC8-8D52-1DADA654B5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172093"/>
              </p:ext>
            </p:extLst>
          </p:nvPr>
        </p:nvGraphicFramePr>
        <p:xfrm>
          <a:off x="772357" y="914495"/>
          <a:ext cx="11315140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2192">
                  <a:extLst>
                    <a:ext uri="{9D8B030D-6E8A-4147-A177-3AD203B41FA5}">
                      <a16:colId xmlns:a16="http://schemas.microsoft.com/office/drawing/2014/main" xmlns="" val="579512198"/>
                    </a:ext>
                  </a:extLst>
                </a:gridCol>
                <a:gridCol w="7262948">
                  <a:extLst>
                    <a:ext uri="{9D8B030D-6E8A-4147-A177-3AD203B41FA5}">
                      <a16:colId xmlns:a16="http://schemas.microsoft.com/office/drawing/2014/main" xmlns="" val="1583402848"/>
                    </a:ext>
                  </a:extLst>
                </a:gridCol>
              </a:tblGrid>
              <a:tr h="23256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«Экологическая безопасность Александровского муниципального района»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40517959"/>
                  </a:ext>
                </a:extLst>
              </a:tr>
              <a:tr h="17555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89103441"/>
                  </a:ext>
                </a:extLst>
              </a:tr>
              <a:tr h="33159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Медико-экологическая реабилитация детей района </a:t>
                      </a: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экообусловленными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патологиями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детей прошли обследование и лечение в ФБУН «Федеральный научный центр медико-профилактических технологий управления рисками здоровью населения» (г. Пермь).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3860856"/>
                  </a:ext>
                </a:extLst>
              </a:tr>
              <a:tr h="33159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Акция «Дни защиты от экологической опасности»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акции приняли участие более 50% населения Александровского района. Охват детей и подростков, задействованных в экологическом образовании и воспитании составил 100%.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5025728"/>
                  </a:ext>
                </a:extLst>
              </a:tr>
              <a:tr h="240051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Акция «Сдай макулатуру – спаси дерево»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Собрано 10 000 кг макулатуры.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48231586"/>
                  </a:ext>
                </a:extLst>
              </a:tr>
              <a:tr h="195056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Акция по сбору отработанных батареек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Утилизировано 183 кг батареек.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0181135"/>
                  </a:ext>
                </a:extLst>
              </a:tr>
            </a:tbl>
          </a:graphicData>
        </a:graphic>
      </p:graphicFrame>
      <p:pic>
        <p:nvPicPr>
          <p:cNvPr id="16" name="Picture 2">
            <a:extLst>
              <a:ext uri="{FF2B5EF4-FFF2-40B4-BE49-F238E27FC236}">
                <a16:creationId xmlns:a16="http://schemas.microsoft.com/office/drawing/2014/main" xmlns="" id="{81F3EBCD-440A-486C-BCF5-040DF14CCECB}"/>
              </a:ext>
            </a:extLst>
          </p:cNvPr>
          <p:cNvPicPr/>
          <p:nvPr/>
        </p:nvPicPr>
        <p:blipFill>
          <a:blip r:embed="rId3"/>
          <a:srcRect t="15036" b="17662"/>
          <a:stretch/>
        </p:blipFill>
        <p:spPr>
          <a:xfrm>
            <a:off x="3075564" y="4343938"/>
            <a:ext cx="3086553" cy="1722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F:\ВОЛОНТЕРЫ\Копия 2018г, волонтерский отряд ВМЕСТЕ\DSC02527.jpg">
            <a:extLst>
              <a:ext uri="{FF2B5EF4-FFF2-40B4-BE49-F238E27FC236}">
                <a16:creationId xmlns:a16="http://schemas.microsoft.com/office/drawing/2014/main" xmlns="" id="{87388A8B-884F-4237-8802-F3EEF5EA839B}"/>
              </a:ext>
            </a:extLst>
          </p:cNvPr>
          <p:cNvPicPr/>
          <p:nvPr/>
        </p:nvPicPr>
        <p:blipFill>
          <a:blip r:embed="rId4"/>
          <a:srcRect t="15035" b="14567"/>
          <a:stretch>
            <a:fillRect/>
          </a:stretch>
        </p:blipFill>
        <p:spPr bwMode="auto">
          <a:xfrm>
            <a:off x="772357" y="3253513"/>
            <a:ext cx="3216169" cy="1638387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0568F3CD-0BB5-4F4F-A363-0572D23E81CF}"/>
              </a:ext>
            </a:extLst>
          </p:cNvPr>
          <p:cNvSpPr/>
          <p:nvPr/>
        </p:nvSpPr>
        <p:spPr>
          <a:xfrm>
            <a:off x="464370" y="6011235"/>
            <a:ext cx="563163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Отряд волонтеров «РОСТОК», созданный на базе МБУ ДО «Горизонт». </a:t>
            </a:r>
          </a:p>
          <a:p>
            <a:pPr algn="ctr"/>
            <a:r>
              <a:rPr lang="ru-RU" sz="13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кция «Дни защиты от экологической опасности на территории  Александровского муниципального района». 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7C88B5B1-8FC4-4B0B-AE58-F40BDF62C3C5}"/>
              </a:ext>
            </a:extLst>
          </p:cNvPr>
          <p:cNvSpPr/>
          <p:nvPr/>
        </p:nvSpPr>
        <p:spPr>
          <a:xfrm>
            <a:off x="6096000" y="5974692"/>
            <a:ext cx="6096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3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Акция «Всероссийский день посадки леса».</a:t>
            </a:r>
          </a:p>
          <a:p>
            <a:pPr algn="ctr"/>
            <a:r>
              <a:rPr lang="ru-RU" sz="13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Работники ОАО «Александровский машиностроительный завод»</a:t>
            </a:r>
          </a:p>
          <a:p>
            <a:pPr algn="ctr"/>
            <a:r>
              <a:rPr lang="ru-RU" sz="13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«Аллее машиностроителей» (г. Александровск, ул. Войкова) </a:t>
            </a:r>
          </a:p>
          <a:p>
            <a:pPr algn="ctr"/>
            <a:r>
              <a:rPr lang="ru-RU" sz="13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высадили 20 сосен, 20 берёз и 20 рябин.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9C448C76-5666-4D02-9257-D857D071C7D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7" b="11678"/>
          <a:stretch/>
        </p:blipFill>
        <p:spPr>
          <a:xfrm>
            <a:off x="6418786" y="3253513"/>
            <a:ext cx="5649941" cy="278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918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00883F14-872F-46F7-8AAE-9882BB816D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80513"/>
              </p:ext>
            </p:extLst>
          </p:nvPr>
        </p:nvGraphicFramePr>
        <p:xfrm>
          <a:off x="772357" y="948164"/>
          <a:ext cx="11330866" cy="2354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3692">
                  <a:extLst>
                    <a:ext uri="{9D8B030D-6E8A-4147-A177-3AD203B41FA5}">
                      <a16:colId xmlns:a16="http://schemas.microsoft.com/office/drawing/2014/main" xmlns="" val="2638497970"/>
                    </a:ext>
                  </a:extLst>
                </a:gridCol>
                <a:gridCol w="9857174">
                  <a:extLst>
                    <a:ext uri="{9D8B030D-6E8A-4147-A177-3AD203B41FA5}">
                      <a16:colId xmlns:a16="http://schemas.microsoft.com/office/drawing/2014/main" xmlns="" val="1346694739"/>
                    </a:ext>
                  </a:extLst>
                </a:gridCol>
              </a:tblGrid>
              <a:tr h="367906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</a:t>
                      </a:r>
                    </a:p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«Обеспечение безопасности граждан Александровского муниципального района»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085318"/>
                  </a:ext>
                </a:extLst>
              </a:tr>
              <a:tr h="1332603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</a:t>
                      </a:r>
                    </a:p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муниципальной </a:t>
                      </a:r>
                    </a:p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и защита прав и свобод человека и гражданина в сферах: </a:t>
                      </a:r>
                    </a:p>
                    <a:p>
                      <a:pPr algn="ctr"/>
                      <a:r>
                        <a:rPr lang="ru-RU" sz="12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охраны собственности и общественного порядка, борьбы с преступностью, предотвращения чрезвычайных ситуаций, безопасности дорожного движения;</a:t>
                      </a:r>
                    </a:p>
                    <a:p>
                      <a:pPr algn="ctr"/>
                      <a:r>
                        <a:rPr lang="ru-RU" sz="12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противодействия наркомании и незаконному обороту наркотических средств, алкоголизму;</a:t>
                      </a:r>
                    </a:p>
                    <a:p>
                      <a:pPr algn="ctr"/>
                      <a:r>
                        <a:rPr lang="ru-RU" sz="12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обеспечения пожарной безопасности;</a:t>
                      </a:r>
                    </a:p>
                    <a:p>
                      <a:pPr algn="ctr"/>
                      <a:r>
                        <a:rPr lang="ru-RU" sz="12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гармонизации межнациональных отношений на территории района, профилактика межнациональной напряженности, укрепление национального единства на территории Александровского муниципального района.</a:t>
                      </a:r>
                      <a:endParaRPr lang="ru-RU" sz="12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84177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Критерием комфортности проживания на территории </a:t>
                      </a:r>
                    </a:p>
                    <a:p>
                      <a:pPr algn="ctr"/>
                      <a:r>
                        <a:rPr lang="ru-RU" sz="12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является уровень общественной безопасности и степень защищенности населения.</a:t>
                      </a:r>
                      <a:endParaRPr lang="ru-RU" sz="12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18814717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0DE76C79-61D3-430A-889E-04C32BCEC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563353"/>
              </p:ext>
            </p:extLst>
          </p:nvPr>
        </p:nvGraphicFramePr>
        <p:xfrm>
          <a:off x="772357" y="3951058"/>
          <a:ext cx="11330866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8433">
                  <a:extLst>
                    <a:ext uri="{9D8B030D-6E8A-4147-A177-3AD203B41FA5}">
                      <a16:colId xmlns:a16="http://schemas.microsoft.com/office/drawing/2014/main" xmlns="" val="3295702364"/>
                    </a:ext>
                  </a:extLst>
                </a:gridCol>
                <a:gridCol w="879808">
                  <a:extLst>
                    <a:ext uri="{9D8B030D-6E8A-4147-A177-3AD203B41FA5}">
                      <a16:colId xmlns:a16="http://schemas.microsoft.com/office/drawing/2014/main" xmlns="" val="385116062"/>
                    </a:ext>
                  </a:extLst>
                </a:gridCol>
                <a:gridCol w="888695">
                  <a:extLst>
                    <a:ext uri="{9D8B030D-6E8A-4147-A177-3AD203B41FA5}">
                      <a16:colId xmlns:a16="http://schemas.microsoft.com/office/drawing/2014/main" xmlns="" val="2126268116"/>
                    </a:ext>
                  </a:extLst>
                </a:gridCol>
                <a:gridCol w="2363930">
                  <a:extLst>
                    <a:ext uri="{9D8B030D-6E8A-4147-A177-3AD203B41FA5}">
                      <a16:colId xmlns:a16="http://schemas.microsoft.com/office/drawing/2014/main" xmlns="" val="3961368948"/>
                    </a:ext>
                  </a:extLst>
                </a:gridCol>
              </a:tblGrid>
              <a:tr h="23170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снижение/рост, %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7405104"/>
                  </a:ext>
                </a:extLst>
              </a:tr>
              <a:tr h="257454">
                <a:tc>
                  <a:txBody>
                    <a:bodyPr/>
                    <a:lstStyle/>
                    <a:p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преступлений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417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-7,3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81031356"/>
                  </a:ext>
                </a:extLst>
              </a:tr>
              <a:tr h="257454">
                <a:tc>
                  <a:txBody>
                    <a:bodyPr/>
                    <a:lstStyle/>
                    <a:p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Преступления небольшой тяжести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-11,6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26928115"/>
                  </a:ext>
                </a:extLst>
              </a:tr>
              <a:tr h="257454">
                <a:tc>
                  <a:txBody>
                    <a:bodyPr/>
                    <a:lstStyle/>
                    <a:p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Особо тяжкие преступления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-12,5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94208648"/>
                  </a:ext>
                </a:extLst>
              </a:tr>
              <a:tr h="257454">
                <a:tc>
                  <a:txBody>
                    <a:bodyPr/>
                    <a:lstStyle/>
                    <a:p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Преступления против собственности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-1,7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90137433"/>
                  </a:ext>
                </a:extLst>
              </a:tr>
              <a:tr h="257454">
                <a:tc>
                  <a:txBody>
                    <a:bodyPr/>
                    <a:lstStyle/>
                    <a:p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Преступления, совершенные в общественных местах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-10,2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06005516"/>
                  </a:ext>
                </a:extLst>
              </a:tr>
              <a:tr h="257454">
                <a:tc>
                  <a:txBody>
                    <a:bodyPr/>
                    <a:lstStyle/>
                    <a:p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Преступления, совершенные несовершеннолетними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-15,4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58172573"/>
                  </a:ext>
                </a:extLst>
              </a:tr>
              <a:tr h="257454">
                <a:tc>
                  <a:txBody>
                    <a:bodyPr/>
                    <a:lstStyle/>
                    <a:p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преступлений, связанных с незаконным оборотом наркотических средств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+5,0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17635912"/>
                  </a:ext>
                </a:extLst>
              </a:tr>
              <a:tr h="257454">
                <a:tc>
                  <a:txBody>
                    <a:bodyPr/>
                    <a:lstStyle/>
                    <a:p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лиц, состоящих на учете у врача-нарколога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-77,0</a:t>
                      </a:r>
                      <a:endParaRPr lang="ru-RU" sz="13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46360728"/>
                  </a:ext>
                </a:extLst>
              </a:tr>
            </a:tbl>
          </a:graphicData>
        </a:graphic>
      </p:graphicFrame>
      <p:sp>
        <p:nvSpPr>
          <p:cNvPr id="11" name="Text Box 86">
            <a:extLst>
              <a:ext uri="{FF2B5EF4-FFF2-40B4-BE49-F238E27FC236}">
                <a16:creationId xmlns:a16="http://schemas.microsoft.com/office/drawing/2014/main" xmlns="" id="{5FFC26C3-5300-4130-AFAA-A3FFBF4C7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" y="3342258"/>
            <a:ext cx="1133086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со снижением уровня преступности Александровский муниципальный район среди 48 муниципалитетов Пермского края </a:t>
            </a:r>
          </a:p>
          <a:p>
            <a:pPr algn="ctr" eaLnBrk="1" hangingPunct="1"/>
            <a:r>
              <a:rPr lang="ru-RU" alt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2018 г. поднялся на 23 место (в 2017 г. – 24 место).</a:t>
            </a:r>
            <a:endParaRPr lang="ru-RU" altLang="ru-RU" sz="1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A88B900-1ECB-4D56-B5CC-79CF4D1AC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69818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ОБЕСПЕЧЕНИЕ БЕЗОПАСНОСТИ ГРАЖДАН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52B0583-8942-4267-9777-719E02E73808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2564986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0F246446-BE83-452D-B76C-8A9A433F24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386432"/>
              </p:ext>
            </p:extLst>
          </p:nvPr>
        </p:nvGraphicFramePr>
        <p:xfrm>
          <a:off x="2780682" y="1708956"/>
          <a:ext cx="9269276" cy="4808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5626">
                  <a:extLst>
                    <a:ext uri="{9D8B030D-6E8A-4147-A177-3AD203B41FA5}">
                      <a16:colId xmlns:a16="http://schemas.microsoft.com/office/drawing/2014/main" xmlns="" val="2585966065"/>
                    </a:ext>
                  </a:extLst>
                </a:gridCol>
                <a:gridCol w="5903650">
                  <a:extLst>
                    <a:ext uri="{9D8B030D-6E8A-4147-A177-3AD203B41FA5}">
                      <a16:colId xmlns:a16="http://schemas.microsoft.com/office/drawing/2014/main" xmlns="" val="3610753677"/>
                    </a:ext>
                  </a:extLst>
                </a:gridCol>
              </a:tblGrid>
              <a:tr h="311657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Начало деятельности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63058225"/>
                  </a:ext>
                </a:extLst>
              </a:tr>
              <a:tr h="435466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Регистрация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Внесена в региональный реестр </a:t>
                      </a:r>
                    </a:p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народных и общественных объединений </a:t>
                      </a:r>
                    </a:p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правоохранительной направленности Пермского края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35885975"/>
                  </a:ext>
                </a:extLst>
              </a:tr>
              <a:tr h="9733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задачи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Содействие органам внутренних дел (полиции) и иным правоохранительным органам в охране общественного порядка, участие в предупреждении и пресечении преступлений и административных правонарушений, распространение правовых знаний, разъяснение норм поведения в общественных местах.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522887"/>
                  </a:ext>
                </a:extLst>
              </a:tr>
              <a:tr h="31165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человек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65455373"/>
                  </a:ext>
                </a:extLst>
              </a:tr>
              <a:tr h="43546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в 2018 году </a:t>
                      </a:r>
                    </a:p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мероприятий с участием ДНД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мероприятий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93266544"/>
                  </a:ext>
                </a:extLst>
              </a:tr>
              <a:tr h="43546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дружинников, привлеченных </a:t>
                      </a:r>
                    </a:p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охране правопорядка в 2018 году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 человек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77683084"/>
                  </a:ext>
                </a:extLst>
              </a:tr>
              <a:tr h="9733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участием дружинников в 2018 году: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проведено 3 мероприятия по выявлению и пресечению правонарушений в сфере незаконного оборота алкогольной и спиртосодержащей продукции;</a:t>
                      </a:r>
                    </a:p>
                    <a:p>
                      <a:pPr algn="ctr"/>
                      <a:r>
                        <a:rPr lang="ru-RU" sz="14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пресечено 149 административных правонарушений;</a:t>
                      </a:r>
                    </a:p>
                    <a:p>
                      <a:pPr algn="ctr"/>
                      <a:r>
                        <a:rPr lang="ru-RU" sz="14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задержано 160 лиц за совершение правонарушений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19823158"/>
                  </a:ext>
                </a:extLst>
              </a:tr>
            </a:tbl>
          </a:graphicData>
        </a:graphic>
      </p:graphicFrame>
      <p:pic>
        <p:nvPicPr>
          <p:cNvPr id="2050" name="Picture 2" descr="http://mo-zarechensk.ru/tinybrowser/images/inf/_full/_mailservice.jpg">
            <a:extLst>
              <a:ext uri="{FF2B5EF4-FFF2-40B4-BE49-F238E27FC236}">
                <a16:creationId xmlns:a16="http://schemas.microsoft.com/office/drawing/2014/main" xmlns="" id="{A446B87F-9AA2-4745-AA98-A85E7C6E1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63" y="1708956"/>
            <a:ext cx="1991555" cy="127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zakonovest.ru/wp-content/uploads/2018/10/%D0%94%D0%9D%D0%94.jpg">
            <a:extLst>
              <a:ext uri="{FF2B5EF4-FFF2-40B4-BE49-F238E27FC236}">
                <a16:creationId xmlns:a16="http://schemas.microsoft.com/office/drawing/2014/main" xmlns="" id="{7A44C267-EC92-4BED-832C-3FF625C63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63" y="3078695"/>
            <a:ext cx="1991555" cy="159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xn--c1acbljimlat3k.xn--p1ai/assets/images/novosti/%D0%91%D0%B5%D0%B7%D0%BE%D0%BF%D0%B0%D1%81%D0%BD%D0%BE%D1%81%D1%82%D1%8C/%D0%BF%D0%B0%D1%82%D1%80%D1%83%D0%BB%D1%8C%2013-16.2015%20(1).JPG">
            <a:extLst>
              <a:ext uri="{FF2B5EF4-FFF2-40B4-BE49-F238E27FC236}">
                <a16:creationId xmlns:a16="http://schemas.microsoft.com/office/drawing/2014/main" xmlns="" id="{E271CED0-9BC5-4736-837E-4B431D342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79" y="4818160"/>
            <a:ext cx="1985130" cy="135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561D895-645F-4DD3-A016-7FD99507E07B}"/>
              </a:ext>
            </a:extLst>
          </p:cNvPr>
          <p:cNvSpPr txBox="1"/>
          <p:nvPr/>
        </p:nvSpPr>
        <p:spPr>
          <a:xfrm flipH="1">
            <a:off x="658778" y="1038138"/>
            <a:ext cx="11391179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Добровольная народная дружина по охране общественного порядка </a:t>
            </a:r>
          </a:p>
          <a:p>
            <a:pPr algn="ctr"/>
            <a:r>
              <a:rPr lang="ru-RU" b="1" dirty="0"/>
              <a:t>на территории Александровского муниципального района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C83EE79-77E3-4343-8C73-7CA5A9CC8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42042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ОБЕСПЕЧЕНИЕ БЕЗОПАСНОСТИ ГРАЖДАН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71892D6-EE43-4C36-96BD-15B3EE0C6263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2001213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1E325F45-843F-473D-87F1-FA81753DA1A0}"/>
              </a:ext>
            </a:extLst>
          </p:cNvPr>
          <p:cNvCxnSpPr/>
          <p:nvPr/>
        </p:nvCxnSpPr>
        <p:spPr>
          <a:xfrm>
            <a:off x="1040376" y="1371271"/>
            <a:ext cx="0" cy="3442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7CF23750-4508-45BF-B2F2-545357F73C36}"/>
              </a:ext>
            </a:extLst>
          </p:cNvPr>
          <p:cNvCxnSpPr/>
          <p:nvPr/>
        </p:nvCxnSpPr>
        <p:spPr>
          <a:xfrm>
            <a:off x="1040376" y="1709216"/>
            <a:ext cx="2219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9437201-8F90-437C-81C6-970CCC3F792D}"/>
              </a:ext>
            </a:extLst>
          </p:cNvPr>
          <p:cNvSpPr txBox="1"/>
          <p:nvPr/>
        </p:nvSpPr>
        <p:spPr>
          <a:xfrm>
            <a:off x="1262319" y="1565038"/>
            <a:ext cx="10807081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«Развитие межнациональных отношений в Александровском муниципальном районе»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1E70514C-6B95-4673-913B-57A3FD98D43A}"/>
              </a:ext>
            </a:extLst>
          </p:cNvPr>
          <p:cNvSpPr/>
          <p:nvPr/>
        </p:nvSpPr>
        <p:spPr>
          <a:xfrm>
            <a:off x="772357" y="1017328"/>
            <a:ext cx="11330866" cy="35394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«Обеспечение безопасности граждан Александровского муниципального района»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C8A2D37-F30E-4431-9FB3-53BDFDDE8D38}"/>
              </a:ext>
            </a:extLst>
          </p:cNvPr>
          <p:cNvSpPr txBox="1"/>
          <p:nvPr/>
        </p:nvSpPr>
        <p:spPr>
          <a:xfrm>
            <a:off x="1162973" y="1984024"/>
            <a:ext cx="7174528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 устранение причин и условий, </a:t>
            </a:r>
          </a:p>
          <a:p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способствующих проявлению терроризма, </a:t>
            </a:r>
          </a:p>
          <a:p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защищенности объектов муниципального района </a:t>
            </a:r>
          </a:p>
          <a:p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возможных террористических посягательств: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проведено 6 заседаний антитеррористической комиссии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 Александровском муниципальном районе;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размещена  информация антитеррористического содержания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 социальных сетях, на информационных ресурсах сети Интернет;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МБУ «Центральная городская библиотека»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проведены общественно-политические мероприятия,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посвященные Дню солидарности в борьбе с терроризмом;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проведено 35 проверок и обследований состояния антитеррористической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защищенности мест с массовым пребыванием людей,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 том числе проверено 34 учреждения образования;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 всех муниципальных образовательных учреждениях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проведены процедуры обследования и категорирования;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согласованы и утверждены паспорта безопасности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 32 учреждениях образования.</a:t>
            </a:r>
          </a:p>
        </p:txBody>
      </p:sp>
      <p:pic>
        <p:nvPicPr>
          <p:cNvPr id="14" name="Picture 2" descr="http://s13001.edu35.ru/images/%D0%B0%D0%BD%D1%82%D0%B8%D1%82%D0%B5%D1%80%D1%80%D0%BE%D1%80_2.jpg">
            <a:extLst>
              <a:ext uri="{FF2B5EF4-FFF2-40B4-BE49-F238E27FC236}">
                <a16:creationId xmlns:a16="http://schemas.microsoft.com/office/drawing/2014/main" xmlns="" id="{FD61E976-884D-4F1A-B50E-5262CEE67C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" t="-605" r="66250" b="8748"/>
          <a:stretch/>
        </p:blipFill>
        <p:spPr bwMode="auto">
          <a:xfrm>
            <a:off x="8125097" y="2105311"/>
            <a:ext cx="3924859" cy="475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D0EBF15-8023-44F5-AC93-C7754FBAB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42042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ОБЕСПЕЧЕНИЕ БЕЗОПАСНОСТИ ГРАЖДАН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B696867-7D47-42CA-88DE-D6AE215DB0E8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19393831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://s13001.edu35.ru/images/%D0%B0%D0%BD%D1%82%D0%B8%D1%82%D0%B5%D1%80%D1%80%D0%BE%D1%80_2.jpg">
            <a:extLst>
              <a:ext uri="{FF2B5EF4-FFF2-40B4-BE49-F238E27FC236}">
                <a16:creationId xmlns:a16="http://schemas.microsoft.com/office/drawing/2014/main" xmlns="" id="{6ABFD408-8018-459E-BA1D-9AD7F2C6E5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6" t="10209" r="34414" b="1579"/>
          <a:stretch/>
        </p:blipFill>
        <p:spPr bwMode="auto">
          <a:xfrm>
            <a:off x="8824404" y="1614219"/>
            <a:ext cx="3308409" cy="4147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2A4D51B-3963-4825-BA05-1F04A355EFC0}"/>
              </a:ext>
            </a:extLst>
          </p:cNvPr>
          <p:cNvSpPr txBox="1"/>
          <p:nvPr/>
        </p:nvSpPr>
        <p:spPr>
          <a:xfrm flipH="1">
            <a:off x="763647" y="1064579"/>
            <a:ext cx="11419643" cy="43088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8C8189C6-1580-4698-A165-6D98CD6101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282056"/>
              </p:ext>
            </p:extLst>
          </p:nvPr>
        </p:nvGraphicFramePr>
        <p:xfrm>
          <a:off x="793073" y="1707385"/>
          <a:ext cx="8006897" cy="1013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6125">
                  <a:extLst>
                    <a:ext uri="{9D8B030D-6E8A-4147-A177-3AD203B41FA5}">
                      <a16:colId xmlns:a16="http://schemas.microsoft.com/office/drawing/2014/main" xmlns="" val="401854187"/>
                    </a:ext>
                  </a:extLst>
                </a:gridCol>
                <a:gridCol w="806828">
                  <a:extLst>
                    <a:ext uri="{9D8B030D-6E8A-4147-A177-3AD203B41FA5}">
                      <a16:colId xmlns:a16="http://schemas.microsoft.com/office/drawing/2014/main" xmlns="" val="485475419"/>
                    </a:ext>
                  </a:extLst>
                </a:gridCol>
                <a:gridCol w="841909">
                  <a:extLst>
                    <a:ext uri="{9D8B030D-6E8A-4147-A177-3AD203B41FA5}">
                      <a16:colId xmlns:a16="http://schemas.microsoft.com/office/drawing/2014/main" xmlns="" val="1120971886"/>
                    </a:ext>
                  </a:extLst>
                </a:gridCol>
                <a:gridCol w="2552035">
                  <a:extLst>
                    <a:ext uri="{9D8B030D-6E8A-4147-A177-3AD203B41FA5}">
                      <a16:colId xmlns:a16="http://schemas.microsoft.com/office/drawing/2014/main" xmlns="" val="2390508658"/>
                    </a:ext>
                  </a:extLst>
                </a:gridCol>
              </a:tblGrid>
              <a:tr h="316646"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2018 г. к 2017 г.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82211286"/>
                  </a:ext>
                </a:extLst>
              </a:tr>
              <a:tr h="348310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пожаров, ед.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+33,3%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6070593"/>
                  </a:ext>
                </a:extLst>
              </a:tr>
              <a:tr h="348310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погибших на пожарах, чел.</a:t>
                      </a: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рост в 9 раз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311481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BBD1C1F-5010-4020-B817-A16FD0A81EC2}"/>
              </a:ext>
            </a:extLst>
          </p:cNvPr>
          <p:cNvSpPr txBox="1"/>
          <p:nvPr/>
        </p:nvSpPr>
        <p:spPr>
          <a:xfrm>
            <a:off x="793073" y="2861222"/>
            <a:ext cx="815486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2018 года, </a:t>
            </a: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направленные на обеспечение пожарной безопасности: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СМИ размещено 28 публикаций о пожарах, о профилактике пожаров;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- 8924 жителей района обучены мерам пожарной безопасности,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том числе проведены инструктаж и пожарно-технический минимум;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проведено 73 схода с населением;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проведено 9 заседаний комиссии по ЧС и ОПБ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администрации Александровского муниципального района;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проведено 115 проверок мест проживания неблагополучных граждан.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F5DC8BC-5C4B-4B82-B65A-A7AB6435F7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42042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ОБЕСПЕЧЕНИЕ БЕЗОПАСНОСТИ ГРАЖДАН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2A3F85D-A0AF-4C7B-A31E-E9008D4A1EF3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31786470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itd0.mycdn.me/image?id=868712364295&amp;t=20&amp;plc=WEB&amp;tkn=*xaqME5z8tRLcqTC1fceBnhPN3jY">
            <a:extLst>
              <a:ext uri="{FF2B5EF4-FFF2-40B4-BE49-F238E27FC236}">
                <a16:creationId xmlns:a16="http://schemas.microsoft.com/office/drawing/2014/main" xmlns="" id="{B7CC57C4-1F6C-4EAF-B0F6-75A3A629A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36" y="1102383"/>
            <a:ext cx="3416044" cy="153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mysskola.do.am/novosti/101.jpg">
            <a:extLst>
              <a:ext uri="{FF2B5EF4-FFF2-40B4-BE49-F238E27FC236}">
                <a16:creationId xmlns:a16="http://schemas.microsoft.com/office/drawing/2014/main" xmlns="" id="{11275D95-769E-471D-B666-50F990F4F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36" y="2676848"/>
            <a:ext cx="3416043" cy="3979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CEC51BD5-41F8-48C9-80A4-3319EA07F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276810"/>
              </p:ext>
            </p:extLst>
          </p:nvPr>
        </p:nvGraphicFramePr>
        <p:xfrm>
          <a:off x="4111175" y="3799616"/>
          <a:ext cx="8057093" cy="2856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7258">
                  <a:extLst>
                    <a:ext uri="{9D8B030D-6E8A-4147-A177-3AD203B41FA5}">
                      <a16:colId xmlns:a16="http://schemas.microsoft.com/office/drawing/2014/main" xmlns="" val="1629157292"/>
                    </a:ext>
                  </a:extLst>
                </a:gridCol>
                <a:gridCol w="1571347">
                  <a:extLst>
                    <a:ext uri="{9D8B030D-6E8A-4147-A177-3AD203B41FA5}">
                      <a16:colId xmlns:a16="http://schemas.microsoft.com/office/drawing/2014/main" xmlns="" val="3123936194"/>
                    </a:ext>
                  </a:extLst>
                </a:gridCol>
                <a:gridCol w="1488488">
                  <a:extLst>
                    <a:ext uri="{9D8B030D-6E8A-4147-A177-3AD203B41FA5}">
                      <a16:colId xmlns:a16="http://schemas.microsoft.com/office/drawing/2014/main" xmlns="" val="3963733425"/>
                    </a:ext>
                  </a:extLst>
                </a:gridCol>
              </a:tblGrid>
              <a:tr h="302378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обработанных сообщений МКУ «ЕДДС»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1938942"/>
                  </a:ext>
                </a:extLst>
              </a:tr>
              <a:tr h="493354">
                <a:tc>
                  <a:txBody>
                    <a:bodyPr/>
                    <a:lstStyle/>
                    <a:p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сообщений,</a:t>
                      </a:r>
                    </a:p>
                    <a:p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16091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73986986"/>
                  </a:ext>
                </a:extLst>
              </a:tr>
              <a:tr h="294421">
                <a:tc>
                  <a:txBody>
                    <a:bodyPr/>
                    <a:lstStyle/>
                    <a:p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вызов пожарной службы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11757797"/>
                  </a:ext>
                </a:extLst>
              </a:tr>
              <a:tr h="294421">
                <a:tc>
                  <a:txBody>
                    <a:bodyPr/>
                    <a:lstStyle/>
                    <a:p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вызов полиции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99332655"/>
                  </a:ext>
                </a:extLst>
              </a:tr>
              <a:tr h="294421">
                <a:tc>
                  <a:txBody>
                    <a:bodyPr/>
                    <a:lstStyle/>
                    <a:p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вызов скорой помощи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48753004"/>
                  </a:ext>
                </a:extLst>
              </a:tr>
              <a:tr h="294421">
                <a:tc>
                  <a:txBody>
                    <a:bodyPr/>
                    <a:lstStyle/>
                    <a:p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вызов службы газовой сети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51301750"/>
                  </a:ext>
                </a:extLst>
              </a:tr>
              <a:tr h="294421">
                <a:tc>
                  <a:txBody>
                    <a:bodyPr/>
                    <a:lstStyle/>
                    <a:p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справочная информация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8189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61398386"/>
                  </a:ext>
                </a:extLst>
              </a:tr>
              <a:tr h="294421">
                <a:tc>
                  <a:txBody>
                    <a:bodyPr/>
                    <a:lstStyle/>
                    <a:p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вызов иных служб (коммунальных и т.п.)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61104879"/>
                  </a:ext>
                </a:extLst>
              </a:tr>
              <a:tr h="294421">
                <a:tc>
                  <a:txBody>
                    <a:bodyPr/>
                    <a:lstStyle/>
                    <a:p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ложные вызовы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84240654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33EDEC9A-0DCD-4363-A9F3-687CB7E88A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178887"/>
              </p:ext>
            </p:extLst>
          </p:nvPr>
        </p:nvGraphicFramePr>
        <p:xfrm>
          <a:off x="4111176" y="954003"/>
          <a:ext cx="8057092" cy="278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6201">
                  <a:extLst>
                    <a:ext uri="{9D8B030D-6E8A-4147-A177-3AD203B41FA5}">
                      <a16:colId xmlns:a16="http://schemas.microsoft.com/office/drawing/2014/main" xmlns="" val="915770444"/>
                    </a:ext>
                  </a:extLst>
                </a:gridCol>
                <a:gridCol w="5740891">
                  <a:extLst>
                    <a:ext uri="{9D8B030D-6E8A-4147-A177-3AD203B41FA5}">
                      <a16:colId xmlns:a16="http://schemas.microsoft.com/office/drawing/2014/main" xmlns="" val="344025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Служба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МКУ «Единая дежурно-диспетчерская служба Александровского муниципального района»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0147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общественной безопасности, сохранности имущества граждан, развитие единой государственной системы предупреждения и ликвидации ЧС, противодействие угрозам техногенного и при-родного характера, террористическим актам на территории района.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56662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 функционирования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лет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6965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Режим работы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круглосуточно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3504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Штатная численность персонала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человек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3668381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9B90CCB-AE4F-4BD0-8A44-C056476F3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42042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ОБЕСПЕЧЕНИЕ БЕЗОПАСНОСТИ ГРАЖДАН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B8D3265-EF33-4D5F-8867-97E39A52C9A8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54</a:t>
            </a:r>
          </a:p>
        </p:txBody>
      </p:sp>
    </p:spTree>
    <p:extLst>
      <p:ext uri="{BB962C8B-B14F-4D97-AF65-F5344CB8AC3E}">
        <p14:creationId xmlns:p14="http://schemas.microsoft.com/office/powerpoint/2010/main" val="20236533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9C57970-B921-4D63-B844-3470513A57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40" t="-2230" r="7811" b="2230"/>
          <a:stretch/>
        </p:blipFill>
        <p:spPr>
          <a:xfrm rot="20770210">
            <a:off x="1116818" y="1636967"/>
            <a:ext cx="1959547" cy="737112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AB722463-AB39-4E2D-B38D-D57DD12975E0}"/>
              </a:ext>
            </a:extLst>
          </p:cNvPr>
          <p:cNvSpPr/>
          <p:nvPr/>
        </p:nvSpPr>
        <p:spPr>
          <a:xfrm rot="20796122">
            <a:off x="1295305" y="1614208"/>
            <a:ext cx="2046913" cy="267399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C87A61A-02FF-484D-899D-D48A6AB55517}"/>
              </a:ext>
            </a:extLst>
          </p:cNvPr>
          <p:cNvSpPr/>
          <p:nvPr/>
        </p:nvSpPr>
        <p:spPr>
          <a:xfrm rot="20796122">
            <a:off x="1051168" y="2472237"/>
            <a:ext cx="2046913" cy="267399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s://im0-tub-ru.yandex.net/i?id=969540a8905a84873c0a0f75d1a9a995-l&amp;n=13">
            <a:extLst>
              <a:ext uri="{FF2B5EF4-FFF2-40B4-BE49-F238E27FC236}">
                <a16:creationId xmlns:a16="http://schemas.microsoft.com/office/drawing/2014/main" xmlns="" id="{2C09D70F-A567-4270-9522-55C871409C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9" r="53634" b="79947"/>
          <a:stretch/>
        </p:blipFill>
        <p:spPr bwMode="auto">
          <a:xfrm rot="20816685">
            <a:off x="866564" y="2528771"/>
            <a:ext cx="2000546" cy="75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67502B7-1DD6-4E66-851D-0FD8A91887BE}"/>
              </a:ext>
            </a:extLst>
          </p:cNvPr>
          <p:cNvSpPr txBox="1"/>
          <p:nvPr/>
        </p:nvSpPr>
        <p:spPr>
          <a:xfrm>
            <a:off x="584456" y="5347145"/>
            <a:ext cx="3210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В 2018 г. издано:</a:t>
            </a:r>
          </a:p>
          <a:p>
            <a:pPr algn="ctr"/>
            <a:r>
              <a:rPr lang="ru-RU" dirty="0"/>
              <a:t> 817 постановлений</a:t>
            </a:r>
          </a:p>
          <a:p>
            <a:pPr algn="ctr"/>
            <a:r>
              <a:rPr lang="ru-RU" dirty="0"/>
              <a:t>1007 распоряжений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71ACB89-F446-4D79-8108-27CDEC0C396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665" t="28546" r="19926" b="48599"/>
          <a:stretch/>
        </p:blipFill>
        <p:spPr>
          <a:xfrm>
            <a:off x="3918100" y="910898"/>
            <a:ext cx="8231458" cy="1681934"/>
          </a:xfrm>
          <a:prstGeom prst="rect">
            <a:avLst/>
          </a:prstGeom>
        </p:spPr>
      </p:pic>
      <p:graphicFrame>
        <p:nvGraphicFramePr>
          <p:cNvPr id="16" name="Group 68">
            <a:extLst>
              <a:ext uri="{FF2B5EF4-FFF2-40B4-BE49-F238E27FC236}">
                <a16:creationId xmlns:a16="http://schemas.microsoft.com/office/drawing/2014/main" xmlns="" id="{CAA0E237-79A5-4BD4-82F6-4F7E21F15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118721"/>
              </p:ext>
            </p:extLst>
          </p:nvPr>
        </p:nvGraphicFramePr>
        <p:xfrm>
          <a:off x="3918100" y="2598583"/>
          <a:ext cx="8181657" cy="3863175"/>
        </p:xfrm>
        <a:graphic>
          <a:graphicData uri="http://schemas.openxmlformats.org/drawingml/2006/table">
            <a:tbl>
              <a:tblPr/>
              <a:tblGrid>
                <a:gridCol w="66035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78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5458"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поступивших обращений граждан</a:t>
                      </a:r>
                    </a:p>
                  </a:txBody>
                  <a:tcPr marL="64947" marR="6494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154</a:t>
                      </a:r>
                    </a:p>
                  </a:txBody>
                  <a:tcPr marL="64947" marR="6494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1768">
                <a:tc>
                  <a:txBody>
                    <a:bodyPr/>
                    <a:lstStyle/>
                    <a:p>
                      <a:pPr marL="0" marR="0" lvl="0" indent="45720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устной форме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1768">
                <a:tc>
                  <a:txBody>
                    <a:bodyPr/>
                    <a:lstStyle/>
                    <a:p>
                      <a:pPr marL="0" marR="0" lvl="0" indent="45720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письменной форме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1768">
                <a:tc>
                  <a:txBody>
                    <a:bodyPr/>
                    <a:lstStyle/>
                    <a:p>
                      <a:pPr marL="0" marR="0" lvl="0" indent="45720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через Интернет-приёмную Пермского края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9193">
                <a:tc gridSpan="2">
                  <a:txBody>
                    <a:bodyPr/>
                    <a:lstStyle/>
                    <a:p>
                      <a:pPr marL="0" marR="0" lvl="0" indent="4572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ТЕМАТИКА ОБРАЩЕНИЙ</a:t>
                      </a:r>
                    </a:p>
                  </a:txBody>
                  <a:tcPr marL="64947" marR="6494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4572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8322"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жилищные вопросы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8322"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8322"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8322"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земельные отношения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8322"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8322"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защита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8322"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здравоохранение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48322"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вопросы оказания материальной помощи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48322"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вопросы по автомобильному транспорту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48322"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разные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</a:p>
                  </a:txBody>
                  <a:tcPr marL="64947" marR="6494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C7FD4EF-963D-4C25-BFA2-7D961FB35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42042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ОБЩЕСТВЕННО-ПОЛИТИЧЕСКАЯ ДЕЯТЕЛЬНОСТЬ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176A073-C226-48FF-B337-BB16A2804059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11678774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Group 66">
            <a:extLst>
              <a:ext uri="{FF2B5EF4-FFF2-40B4-BE49-F238E27FC236}">
                <a16:creationId xmlns:a16="http://schemas.microsoft.com/office/drawing/2014/main" xmlns="" id="{51FA5232-20B0-462F-AF77-24B1E57014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240832"/>
              </p:ext>
            </p:extLst>
          </p:nvPr>
        </p:nvGraphicFramePr>
        <p:xfrm>
          <a:off x="719092" y="2271726"/>
          <a:ext cx="11302729" cy="4034813"/>
        </p:xfrm>
        <a:graphic>
          <a:graphicData uri="http://schemas.openxmlformats.org/drawingml/2006/table">
            <a:tbl>
              <a:tblPr/>
              <a:tblGrid>
                <a:gridCol w="49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145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92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9870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289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673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п/п</a:t>
                      </a:r>
                    </a:p>
                  </a:txBody>
                  <a:tcPr marL="90000" marR="90000" marT="46803" marB="4680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Функционально-целевое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направление</a:t>
                      </a:r>
                    </a:p>
                  </a:txBody>
                  <a:tcPr marL="90000" marR="90000" marT="46803" marB="468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Количество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показателей</a:t>
                      </a:r>
                    </a:p>
                  </a:txBody>
                  <a:tcPr marL="90000" marR="90000" marT="46803" marB="468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Количество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выполненных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показателей</a:t>
                      </a:r>
                    </a:p>
                  </a:txBody>
                  <a:tcPr marL="90000" marR="90000" marT="46803" marB="468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Исполнение показателей,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</a:t>
                      </a:r>
                    </a:p>
                  </a:txBody>
                  <a:tcPr marL="90000" marR="90000" marT="46803" marB="468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05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Социальная политика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33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22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66,7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74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Экономическая политика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44,4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56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Природопользование и инфраструктура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50,0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74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Территориальное развитие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33,3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74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Общественная безопасность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66,7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15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Управление имуществом и земельными отношениями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33,3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874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ИТОГО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64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36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56,3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1" name="Text Box 6">
            <a:extLst>
              <a:ext uri="{FF2B5EF4-FFF2-40B4-BE49-F238E27FC236}">
                <a16:creationId xmlns:a16="http://schemas.microsoft.com/office/drawing/2014/main" xmlns="" id="{60849EAA-9481-4FFE-894D-78CBE3187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229" y="930949"/>
            <a:ext cx="1130272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СОГЛАШЕНИЯ 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ВЗАИМОДЕЙСТВИИ МЕЖДУ ПРАВИТЕЛЬСТВОМ ПЕРМСКОГО КРАЯ 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АЛЕКСАНДРОВСКИМ МУНИЦИПАЛЬНЫМ РАЙОНОМ НА 2016-2018 гг. 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(итоги 2018 года)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72E3E04-E6E2-43D1-BDCB-B6FDAE8DA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42042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ОБЩЕСТВЕННО-ПОЛИТИЧЕСКАЯ ДЕЯТЕЛЬНОСТЬ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C8E1E03-34AD-40E2-8D9D-52F2F23B8AE7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334317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1" descr="https://sun3-3.userapi.com/c840429/v840429565/49b9/6DKNJXzJ3yw.jpg">
            <a:extLst>
              <a:ext uri="{FF2B5EF4-FFF2-40B4-BE49-F238E27FC236}">
                <a16:creationId xmlns:a16="http://schemas.microsoft.com/office/drawing/2014/main" xmlns="" id="{294A1743-3C89-4269-9C93-6833D23AF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670" y="936198"/>
            <a:ext cx="10609637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xmlns="" id="{592795D8-B99D-41C6-9EEB-9DC8E30581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666120"/>
              </p:ext>
            </p:extLst>
          </p:nvPr>
        </p:nvGraphicFramePr>
        <p:xfrm>
          <a:off x="1353671" y="2708275"/>
          <a:ext cx="10609637" cy="4016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161">
                  <a:extLst>
                    <a:ext uri="{9D8B030D-6E8A-4147-A177-3AD203B41FA5}">
                      <a16:colId xmlns:a16="http://schemas.microsoft.com/office/drawing/2014/main" xmlns="" val="1809107272"/>
                    </a:ext>
                  </a:extLst>
                </a:gridCol>
                <a:gridCol w="2316686">
                  <a:extLst>
                    <a:ext uri="{9D8B030D-6E8A-4147-A177-3AD203B41FA5}">
                      <a16:colId xmlns:a16="http://schemas.microsoft.com/office/drawing/2014/main" xmlns="" val="3819277610"/>
                    </a:ext>
                  </a:extLst>
                </a:gridCol>
                <a:gridCol w="2746790">
                  <a:extLst>
                    <a:ext uri="{9D8B030D-6E8A-4147-A177-3AD203B41FA5}">
                      <a16:colId xmlns:a16="http://schemas.microsoft.com/office/drawing/2014/main" xmlns="" val="2235784592"/>
                    </a:ext>
                  </a:extLst>
                </a:gridCol>
              </a:tblGrid>
              <a:tr h="359142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Кандидаты в президенты Российской Федерации</a:t>
                      </a: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Результаты голосования</a:t>
                      </a: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6142195"/>
                  </a:ext>
                </a:extLst>
              </a:tr>
              <a:tr h="45720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Пермский край</a:t>
                      </a: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Александровский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муниципальный район</a:t>
                      </a: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78365831"/>
                  </a:ext>
                </a:extLst>
              </a:tr>
              <a:tr h="335232">
                <a:tc>
                  <a:txBody>
                    <a:bodyPr/>
                    <a:lstStyle/>
                    <a:p>
                      <a:r>
                        <a:rPr lang="ru-RU" sz="1500" b="1" dirty="0"/>
                        <a:t>Бабурин Сергей Николаевич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0,73%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0,83%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10376251"/>
                  </a:ext>
                </a:extLst>
              </a:tr>
              <a:tr h="335232">
                <a:tc>
                  <a:txBody>
                    <a:bodyPr/>
                    <a:lstStyle/>
                    <a:p>
                      <a:r>
                        <a:rPr lang="ru-RU" sz="1500" b="1" dirty="0" err="1"/>
                        <a:t>Грудинин</a:t>
                      </a:r>
                      <a:r>
                        <a:rPr lang="ru-RU" sz="1500" b="1" dirty="0"/>
                        <a:t> Павел Николаевич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10,55%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15,19%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66188424"/>
                  </a:ext>
                </a:extLst>
              </a:tr>
              <a:tr h="335232">
                <a:tc>
                  <a:txBody>
                    <a:bodyPr/>
                    <a:lstStyle/>
                    <a:p>
                      <a:r>
                        <a:rPr lang="ru-RU" sz="1500" b="1" dirty="0"/>
                        <a:t>Жириновский Владимир Вольфович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6,84%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8,93%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79403308"/>
                  </a:ext>
                </a:extLst>
              </a:tr>
              <a:tr h="335232">
                <a:tc>
                  <a:txBody>
                    <a:bodyPr/>
                    <a:lstStyle/>
                    <a:p>
                      <a:r>
                        <a:rPr lang="ru-RU" sz="1500" b="1" dirty="0"/>
                        <a:t>Путин Владимир Владимирович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75,35%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70,00%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18286499"/>
                  </a:ext>
                </a:extLst>
              </a:tr>
              <a:tr h="335232">
                <a:tc>
                  <a:txBody>
                    <a:bodyPr/>
                    <a:lstStyle/>
                    <a:p>
                      <a:r>
                        <a:rPr lang="ru-RU" sz="1500" b="1" dirty="0"/>
                        <a:t>Собчак Ксения Анатольевна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2,20%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1,20%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37753939"/>
                  </a:ext>
                </a:extLst>
              </a:tr>
              <a:tr h="335232">
                <a:tc>
                  <a:txBody>
                    <a:bodyPr/>
                    <a:lstStyle/>
                    <a:p>
                      <a:r>
                        <a:rPr lang="ru-RU" sz="1500" b="1" dirty="0" err="1"/>
                        <a:t>Сурайкин</a:t>
                      </a:r>
                      <a:r>
                        <a:rPr lang="ru-RU" sz="1500" b="1" dirty="0"/>
                        <a:t> Максим Александрович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0,77%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0,78%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9473964"/>
                  </a:ext>
                </a:extLst>
              </a:tr>
              <a:tr h="335232">
                <a:tc>
                  <a:txBody>
                    <a:bodyPr/>
                    <a:lstStyle/>
                    <a:p>
                      <a:r>
                        <a:rPr lang="ru-RU" sz="1500" b="1" dirty="0"/>
                        <a:t>Титов Борис Юрьевич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0,90%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0,55%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10501819"/>
                  </a:ext>
                </a:extLst>
              </a:tr>
              <a:tr h="335232">
                <a:tc>
                  <a:txBody>
                    <a:bodyPr/>
                    <a:lstStyle/>
                    <a:p>
                      <a:r>
                        <a:rPr lang="ru-RU" sz="1500" b="1" dirty="0"/>
                        <a:t>Явлинский Григорий Алексеевич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1,28%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0,68%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90390564"/>
                  </a:ext>
                </a:extLst>
              </a:tr>
              <a:tr h="518167">
                <a:tc>
                  <a:txBody>
                    <a:bodyPr/>
                    <a:lstStyle/>
                    <a:p>
                      <a:pPr algn="r"/>
                      <a:r>
                        <a:rPr lang="ru-RU" sz="1400" b="1" i="1" dirty="0"/>
                        <a:t>доля избирателей, </a:t>
                      </a:r>
                    </a:p>
                    <a:p>
                      <a:pPr algn="r"/>
                      <a:r>
                        <a:rPr lang="ru-RU" sz="1400" b="1" i="1" dirty="0"/>
                        <a:t>принявших участие в выборах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i="1" dirty="0"/>
                        <a:t>66,51%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i="1" dirty="0"/>
                        <a:t>57,80%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361789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C077514-535D-4A03-9CB1-96B3B9DA4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42042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ВЫБОРЫ 2018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F589745-450D-41E8-BF57-4F4C28DDD4DD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57</a:t>
            </a:r>
          </a:p>
        </p:txBody>
      </p:sp>
    </p:spTree>
    <p:extLst>
      <p:ext uri="{BB962C8B-B14F-4D97-AF65-F5344CB8AC3E}">
        <p14:creationId xmlns:p14="http://schemas.microsoft.com/office/powerpoint/2010/main" val="26904604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27A87A8-613E-4410-9188-03627602A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6" y="98496"/>
            <a:ext cx="1127760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1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СОЗДАНИЕ  МКУ «ЦЕНТР БУХГАЛТЕРСКОГО УЧЕТА </a:t>
            </a:r>
          </a:p>
          <a:p>
            <a:pPr eaLnBrk="1" hangingPunct="1"/>
            <a:r>
              <a:rPr lang="ru-RU" altLang="ru-RU" sz="21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АЛЕКСАНДРОВСКОГО МУНИЦИПАЛЬНОГО РАЙОНА»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3C9DE5C9-21AD-484E-B0C4-249E7A2CAC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904559"/>
              </p:ext>
            </p:extLst>
          </p:nvPr>
        </p:nvGraphicFramePr>
        <p:xfrm>
          <a:off x="772356" y="874543"/>
          <a:ext cx="11330866" cy="5447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7982">
                  <a:extLst>
                    <a:ext uri="{9D8B030D-6E8A-4147-A177-3AD203B41FA5}">
                      <a16:colId xmlns:a16="http://schemas.microsoft.com/office/drawing/2014/main" xmlns="" val="262636017"/>
                    </a:ext>
                  </a:extLst>
                </a:gridCol>
                <a:gridCol w="9332884">
                  <a:extLst>
                    <a:ext uri="{9D8B030D-6E8A-4147-A177-3AD203B41FA5}">
                      <a16:colId xmlns:a16="http://schemas.microsoft.com/office/drawing/2014/main" xmlns="" val="4002466317"/>
                    </a:ext>
                  </a:extLst>
                </a:gridCol>
              </a:tblGrid>
              <a:tr h="140759">
                <a:tc>
                  <a:txBody>
                    <a:bodyPr/>
                    <a:lstStyle/>
                    <a:p>
                      <a:endParaRPr lang="ru-RU" sz="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1170023"/>
                  </a:ext>
                </a:extLst>
              </a:tr>
              <a:tr h="1970620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Нормативные 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правовые акты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постановление Правительства Пермского края от 20.02.2018 г. № 70-п «О Единой информационной системе управления финансово-хозяйственной деятельностью организаций государственного сектора Пермского края»</a:t>
                      </a:r>
                    </a:p>
                    <a:p>
                      <a:pPr algn="just"/>
                      <a:r>
                        <a:rPr lang="ru-RU" sz="15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постановления администрации Александровского муниципального района:</a:t>
                      </a:r>
                    </a:p>
                    <a:p>
                      <a:pPr algn="just"/>
                      <a:r>
                        <a:rPr lang="ru-RU" sz="15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15.10.2018 г. № 548 «О создании муниципального казенного учреждения «Центр бухгалтерского учета Александровского муниципального района»</a:t>
                      </a:r>
                    </a:p>
                    <a:p>
                      <a:pPr algn="just"/>
                      <a:r>
                        <a:rPr lang="ru-RU" sz="15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23.11.2018 г. № 673 «Об утверждении Устава муниципального казенного учреждения «Центр бухгалтерского учета Александровского муниципального района»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43850706"/>
                  </a:ext>
                </a:extLst>
              </a:tr>
              <a:tr h="563034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создания учреждения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декабря 2018 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42174416"/>
                  </a:ext>
                </a:extLst>
              </a:tr>
              <a:tr h="380570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Учредитель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образование Александровский муниципальный район Пермского края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61878158"/>
                  </a:ext>
                </a:extLst>
              </a:tr>
              <a:tr h="563034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Руководство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руководство, ведомственную координацию, регулирование и контроль деятельности учреждения осуществляет финансовое управление администрации Александровского муниципального района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99219526"/>
                  </a:ext>
                </a:extLst>
              </a:tr>
              <a:tr h="797632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 деятельности учреждения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 в области бухгалтерского учета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35329939"/>
                  </a:ext>
                </a:extLst>
              </a:tr>
              <a:tr h="1032230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Цели деятельности учреждения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Централизованное ведение бухгалтерского учета, кадрового учета, планирования финансово-хозяйственной деятельности муниципальных учреждений согласно заключенным договорам (соглашениям) на обслуживание и осуществление иных сопутствующих функций в обслуживающих организациях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0814307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3FD2240-33C2-4027-9CE1-FDBCA8689D5A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58</a:t>
            </a:r>
          </a:p>
        </p:txBody>
      </p:sp>
    </p:spTree>
    <p:extLst>
      <p:ext uri="{BB962C8B-B14F-4D97-AF65-F5344CB8AC3E}">
        <p14:creationId xmlns:p14="http://schemas.microsoft.com/office/powerpoint/2010/main" val="36108615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F8118F9-CC4C-499A-8574-C6589CA1DE69}"/>
              </a:ext>
            </a:extLst>
          </p:cNvPr>
          <p:cNvSpPr/>
          <p:nvPr/>
        </p:nvSpPr>
        <p:spPr>
          <a:xfrm>
            <a:off x="870012" y="1332538"/>
            <a:ext cx="1147290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19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- продолжающаяся тенденция ухудшения демографической ситуации;</a:t>
            </a:r>
          </a:p>
          <a:p>
            <a:pPr indent="449580" algn="just">
              <a:spcAft>
                <a:spcPts val="0"/>
              </a:spcAft>
            </a:pPr>
            <a:r>
              <a:rPr lang="ru-RU" sz="19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- уменьшение числа занятого населения;</a:t>
            </a:r>
          </a:p>
          <a:p>
            <a:pPr indent="449580" algn="just">
              <a:spcAft>
                <a:spcPts val="0"/>
              </a:spcAft>
            </a:pPr>
            <a:r>
              <a:rPr lang="ru-RU" sz="19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- слабая обеспеченность квалифицированными трудовыми ресурсами;</a:t>
            </a:r>
          </a:p>
          <a:p>
            <a:pPr indent="449580" algn="just">
              <a:spcAft>
                <a:spcPts val="0"/>
              </a:spcAft>
            </a:pPr>
            <a:r>
              <a:rPr lang="ru-RU" sz="19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- </a:t>
            </a:r>
            <a:r>
              <a:rPr lang="ru-RU" sz="1900" b="1" dirty="0">
                <a:latin typeface="Times New Roman" panose="02020603050405020304" pitchFamily="18" charset="0"/>
                <a:ea typeface="SimSun" panose="02010600030101010101" pitchFamily="2" charset="-122"/>
              </a:rPr>
              <a:t>высокая дифференциация доходов населения </a:t>
            </a:r>
          </a:p>
          <a:p>
            <a:pPr indent="449580" algn="just">
              <a:spcAft>
                <a:spcPts val="0"/>
              </a:spcAft>
            </a:pPr>
            <a:r>
              <a:rPr lang="ru-RU" sz="19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                                               по сферам деятельности;</a:t>
            </a:r>
            <a:endParaRPr lang="ru-RU" sz="19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9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- низкая доходная база собственных доходов местного бюджета;</a:t>
            </a:r>
          </a:p>
          <a:p>
            <a:pPr indent="449580" algn="just">
              <a:spcAft>
                <a:spcPts val="0"/>
              </a:spcAft>
            </a:pPr>
            <a:r>
              <a:rPr lang="ru-RU" sz="19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- финансовая неустойчивость ряда хозяйствующих субъектов;</a:t>
            </a:r>
          </a:p>
          <a:p>
            <a:pPr indent="450215" algn="just">
              <a:spcAft>
                <a:spcPts val="0"/>
              </a:spcAft>
            </a:pPr>
            <a:r>
              <a:rPr lang="ru-RU" sz="1900" b="1" kern="50" dirty="0">
                <a:latin typeface="Times New Roman" panose="02020603050405020304" pitchFamily="18" charset="0"/>
                <a:ea typeface="SimSun" panose="02010600030101010101" pitchFamily="2" charset="-122"/>
              </a:rPr>
              <a:t>                                              - старение жилищного фонда и изношенность объектов инженерной </a:t>
            </a:r>
          </a:p>
          <a:p>
            <a:pPr indent="450215" algn="just">
              <a:spcAft>
                <a:spcPts val="0"/>
              </a:spcAft>
            </a:pPr>
            <a:r>
              <a:rPr lang="ru-RU" sz="1900" b="1" kern="50" dirty="0">
                <a:latin typeface="Times New Roman" panose="02020603050405020304" pitchFamily="18" charset="0"/>
                <a:ea typeface="SimSun" panose="02010600030101010101" pitchFamily="2" charset="-122"/>
              </a:rPr>
              <a:t>                                                и коммунальной инфраструктуры.</a:t>
            </a:r>
          </a:p>
          <a:p>
            <a:pPr indent="450215" algn="just">
              <a:spcAft>
                <a:spcPts val="0"/>
              </a:spcAft>
            </a:pPr>
            <a:r>
              <a:rPr lang="ru-RU" sz="1900" b="1" kern="50" dirty="0">
                <a:latin typeface="Times New Roman" panose="02020603050405020304" pitchFamily="18" charset="0"/>
                <a:ea typeface="SimSun" panose="02010600030101010101" pitchFamily="2" charset="-122"/>
              </a:rPr>
              <a:t>                                              </a:t>
            </a:r>
            <a:endParaRPr lang="ru-RU" sz="1900" kern="50" dirty="0"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98180F8-641A-4D3F-AB70-71AA2F5C5ACE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59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580D7EC-BDDE-4886-9D94-DF73CBDCD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42042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ОСНОВНЫЕ ПРОБЛЕМЫ</a:t>
            </a:r>
          </a:p>
        </p:txBody>
      </p:sp>
      <p:pic>
        <p:nvPicPr>
          <p:cNvPr id="1026" name="Picture 2" descr="https://i.sunhome.ru/journal/138/prichina-i-sledstvie-v2.orig.png">
            <a:extLst>
              <a:ext uri="{FF2B5EF4-FFF2-40B4-BE49-F238E27FC236}">
                <a16:creationId xmlns:a16="http://schemas.microsoft.com/office/drawing/2014/main" xmlns="" id="{9A03568C-144F-411F-BF87-086326F040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8" t="1388" r="28484"/>
          <a:stretch/>
        </p:blipFill>
        <p:spPr bwMode="auto">
          <a:xfrm>
            <a:off x="1162973" y="1279759"/>
            <a:ext cx="2378867" cy="288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8863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http://dizzwizz.ru/wp-content/uploads/2016/01/Kultura-i-chelovek.jpg">
            <a:extLst>
              <a:ext uri="{FF2B5EF4-FFF2-40B4-BE49-F238E27FC236}">
                <a16:creationId xmlns:a16="http://schemas.microsoft.com/office/drawing/2014/main" xmlns="" id="{D703E010-5B9F-4A65-8A5A-F741C3B88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84" y="1495466"/>
            <a:ext cx="3512262" cy="351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4B01BD78-98BC-4CDF-A89B-3E76BFA288FF}"/>
              </a:ext>
            </a:extLst>
          </p:cNvPr>
          <p:cNvSpPr/>
          <p:nvPr/>
        </p:nvSpPr>
        <p:spPr>
          <a:xfrm>
            <a:off x="4219246" y="1400217"/>
            <a:ext cx="769921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</a:rPr>
              <a:t>- привлечение бюджетных средств за счет участия в федеральных </a:t>
            </a:r>
          </a:p>
          <a:p>
            <a:pPr algn="just">
              <a:spcAft>
                <a:spcPts val="0"/>
              </a:spcAft>
            </a:pP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</a:rPr>
              <a:t>  и краевых программах для создания комфортной среды проживания, </a:t>
            </a:r>
          </a:p>
          <a:p>
            <a:pPr algn="just">
              <a:spcAft>
                <a:spcPts val="0"/>
              </a:spcAft>
            </a:pP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</a:rPr>
              <a:t>  благосостояния, качества жизни жителей и привлекательности района;</a:t>
            </a:r>
            <a:endParaRPr lang="ru-RU" sz="1600" b="1" kern="5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</a:rPr>
              <a:t>- содействие в реализации действующих инвестиционных проектов </a:t>
            </a:r>
          </a:p>
          <a:p>
            <a:pPr algn="just">
              <a:spcAft>
                <a:spcPts val="0"/>
              </a:spcAft>
            </a:pP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</a:rPr>
              <a:t>  и привлечение инвестиций в экономику района, которые позволят создать </a:t>
            </a:r>
          </a:p>
          <a:p>
            <a:pPr algn="just">
              <a:spcAft>
                <a:spcPts val="0"/>
              </a:spcAft>
            </a:pP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</a:rPr>
              <a:t>  новые рабочие места для решения вопросов трудоустройства населения;</a:t>
            </a:r>
            <a:endParaRPr lang="ru-RU" sz="1600" b="1" kern="5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</a:rPr>
              <a:t>- принятие мер по снижению напряженности на рынке труда </a:t>
            </a:r>
          </a:p>
          <a:p>
            <a:pPr algn="just">
              <a:spcAft>
                <a:spcPts val="0"/>
              </a:spcAft>
            </a:pP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</a:rPr>
              <a:t>  муниципального района, включая решение вопросов занятости граждан </a:t>
            </a:r>
          </a:p>
          <a:p>
            <a:pPr algn="just">
              <a:spcAft>
                <a:spcPts val="0"/>
              </a:spcAft>
            </a:pP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</a:rPr>
              <a:t>  предпенсионного возраста;</a:t>
            </a:r>
            <a:endParaRPr lang="ru-RU" sz="1600" b="1" kern="5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</a:rPr>
              <a:t>- обеспечение роста собственных доходов бюджета района;</a:t>
            </a:r>
            <a:endParaRPr lang="ru-RU" sz="1600" b="1" kern="5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</a:rPr>
              <a:t>- проведение традиционных мероприятий;</a:t>
            </a:r>
            <a:endParaRPr lang="ru-RU" sz="1600" b="1" kern="5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</a:rPr>
              <a:t>- приведение в нормативное состояние объектов общественной инфраструктуры, </a:t>
            </a:r>
          </a:p>
          <a:p>
            <a:pPr algn="just">
              <a:spcAft>
                <a:spcPts val="0"/>
              </a:spcAft>
            </a:pP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</a:rPr>
              <a:t>  а также автомобильных дорог общего пользования муниципального района.</a:t>
            </a:r>
            <a:endParaRPr lang="ru-RU" sz="1600" b="1" kern="50" dirty="0"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89EA96F-B652-41BE-8D79-9C2DAEB4CA20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60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7CF7893-EC08-43D6-9889-166186253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4" y="142042"/>
            <a:ext cx="1134126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5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ПРИОРИТЕТНЫЕ ЗАДАЧИ НА 2019 г.</a:t>
            </a:r>
          </a:p>
        </p:txBody>
      </p:sp>
    </p:spTree>
    <p:extLst>
      <p:ext uri="{BB962C8B-B14F-4D97-AF65-F5344CB8AC3E}">
        <p14:creationId xmlns:p14="http://schemas.microsoft.com/office/powerpoint/2010/main" val="7864758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AF2DFC-24EC-4859-B926-A9962E9EA86D}"/>
              </a:ext>
            </a:extLst>
          </p:cNvPr>
          <p:cNvCxnSpPr>
            <a:cxnSpLocks/>
          </p:cNvCxnSpPr>
          <p:nvPr/>
        </p:nvCxnSpPr>
        <p:spPr>
          <a:xfrm>
            <a:off x="772357" y="830997"/>
            <a:ext cx="11419643" cy="0"/>
          </a:xfrm>
          <a:prstGeom prst="line">
            <a:avLst/>
          </a:prstGeom>
          <a:ln w="19050">
            <a:solidFill>
              <a:srgbClr val="0000FF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1" descr="http://megabook.ru/stream/mediapreview?Key=%D0%9F%D0%B5%D1%80%D0%BC%D1%81%D0%BA%D0%B0%D1%8F%20%D0%BE%D0%B1%D0%BB%D0%B0%D1%81%D1%82%D1%8C%20(%D1%84%D0%BB%D0%B0%D0%B3)&amp;Width=654&amp;Height=654">
            <a:extLst>
              <a:ext uri="{FF2B5EF4-FFF2-40B4-BE49-F238E27FC236}">
                <a16:creationId xmlns:a16="http://schemas.microsoft.com/office/drawing/2014/main" xmlns="" id="{59393F07-7609-4127-8D62-2C546E414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225" y="1447629"/>
            <a:ext cx="3568639" cy="237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 descr="https://prikolnye-kartinki.ru/img/picture/Jul/25/7be5c692685a63bf40bfd731019e1674/8.jpg">
            <a:extLst>
              <a:ext uri="{FF2B5EF4-FFF2-40B4-BE49-F238E27FC236}">
                <a16:creationId xmlns:a16="http://schemas.microsoft.com/office/drawing/2014/main" xmlns="" id="{E5871225-D399-46F5-A9C3-0067D2E73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57" y="1447629"/>
            <a:ext cx="3568639" cy="23253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3" descr="https://upload.wikimedia.org/wikipedia/commons/c/c4/Flag_of_Aleksandrovsky_rayon_%28Perm_krai%29.png">
            <a:extLst>
              <a:ext uri="{FF2B5EF4-FFF2-40B4-BE49-F238E27FC236}">
                <a16:creationId xmlns:a16="http://schemas.microsoft.com/office/drawing/2014/main" xmlns="" id="{283581C1-788E-4343-8C04-BAA639CAF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1616" y="1447628"/>
            <a:ext cx="3348542" cy="237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B1DD4CF-2DA1-439B-988F-55E8B1375BA3}"/>
              </a:ext>
            </a:extLst>
          </p:cNvPr>
          <p:cNvSpPr txBox="1"/>
          <p:nvPr/>
        </p:nvSpPr>
        <p:spPr>
          <a:xfrm>
            <a:off x="719092" y="4021945"/>
            <a:ext cx="1117106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i="1" dirty="0"/>
              <a:t>Для решения поставленных задач в непростых условиях сегодняшнего времени нам необходимо  чёткое и эффективное взаимодействие </a:t>
            </a:r>
          </a:p>
          <a:p>
            <a:pPr algn="ctr"/>
            <a:r>
              <a:rPr lang="ru-RU" sz="2300" b="1" i="1" dirty="0"/>
              <a:t>с Губернатором Пермского края, Правительством Пермского края, </a:t>
            </a:r>
          </a:p>
          <a:p>
            <a:pPr algn="ctr"/>
            <a:r>
              <a:rPr lang="ru-RU" sz="2300" b="1" i="1" dirty="0"/>
              <a:t>депутатским корпусом и жителями Александровского района.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0C5A1CB-79A4-47AB-9C84-1ED99B5F34D6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61</a:t>
            </a:r>
          </a:p>
        </p:txBody>
      </p:sp>
    </p:spTree>
    <p:extLst>
      <p:ext uri="{BB962C8B-B14F-4D97-AF65-F5344CB8AC3E}">
        <p14:creationId xmlns:p14="http://schemas.microsoft.com/office/powerpoint/2010/main" val="29617247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xmlns="" id="{A6BE32EB-B19B-4D3D-B7C0-031859CD067D}"/>
              </a:ext>
            </a:extLst>
          </p:cNvPr>
          <p:cNvSpPr/>
          <p:nvPr/>
        </p:nvSpPr>
        <p:spPr>
          <a:xfrm>
            <a:off x="142042" y="142042"/>
            <a:ext cx="878889" cy="671595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8" descr="Герб АМР">
            <a:extLst>
              <a:ext uri="{FF2B5EF4-FFF2-40B4-BE49-F238E27FC236}">
                <a16:creationId xmlns:a16="http://schemas.microsoft.com/office/drawing/2014/main" xmlns="" id="{C46CE90F-5F83-4184-AEC0-14ABDAB1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092" cy="80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xmlns="" id="{EC568E30-10DC-4EAF-BD12-E9CC6DD5A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44" y="2182496"/>
            <a:ext cx="12068896" cy="2323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FEFE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65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anose="02050604050505020204" pitchFamily="18" charset="0"/>
              </a:rPr>
              <a:t>СПАСИБО </a:t>
            </a:r>
          </a:p>
          <a:p>
            <a:pPr algn="ctr"/>
            <a:r>
              <a:rPr lang="ru-RU" altLang="ru-RU" sz="65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anose="02050604050505020204" pitchFamily="18" charset="0"/>
              </a:rPr>
              <a:t>ЗА ВНИМАНИЕ!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49E8A60-8D46-4E0E-B547-BB7B30FEBCDE}"/>
              </a:ext>
            </a:extLst>
          </p:cNvPr>
          <p:cNvSpPr txBox="1"/>
          <p:nvPr/>
        </p:nvSpPr>
        <p:spPr>
          <a:xfrm>
            <a:off x="142042" y="6457889"/>
            <a:ext cx="46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62</a:t>
            </a:r>
          </a:p>
        </p:txBody>
      </p:sp>
    </p:spTree>
    <p:extLst>
      <p:ext uri="{BB962C8B-B14F-4D97-AF65-F5344CB8AC3E}">
        <p14:creationId xmlns:p14="http://schemas.microsoft.com/office/powerpoint/2010/main" val="38189180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4059</TotalTime>
  <Words>6888</Words>
  <Application>Microsoft Office PowerPoint</Application>
  <PresentationFormat>Широкоэкранный</PresentationFormat>
  <Paragraphs>1541</Paragraphs>
  <Slides>63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73" baseType="lpstr">
      <vt:lpstr>SimSun</vt:lpstr>
      <vt:lpstr>Arial</vt:lpstr>
      <vt:lpstr>Arial Narrow</vt:lpstr>
      <vt:lpstr>Bookman Old Style</vt:lpstr>
      <vt:lpstr>Calibri</vt:lpstr>
      <vt:lpstr>Calibri Light</vt:lpstr>
      <vt:lpstr>Tahoma</vt:lpstr>
      <vt:lpstr>times new roman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user-31econom</dc:creator>
  <cp:lastModifiedBy>zs</cp:lastModifiedBy>
  <cp:revision>279</cp:revision>
  <cp:lastPrinted>2019-08-15T04:42:37Z</cp:lastPrinted>
  <dcterms:created xsi:type="dcterms:W3CDTF">2019-02-07T08:27:54Z</dcterms:created>
  <dcterms:modified xsi:type="dcterms:W3CDTF">2019-08-16T05:01:46Z</dcterms:modified>
</cp:coreProperties>
</file>