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1" r:id="rId4"/>
    <p:sldId id="260" r:id="rId5"/>
    <p:sldId id="259" r:id="rId6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1184-70E2-46ED-988D-767985056EAD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09A-7B80-46C5-A92E-59937FDD6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472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1184-70E2-46ED-988D-767985056EAD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09A-7B80-46C5-A92E-59937FDD6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474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1184-70E2-46ED-988D-767985056EAD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09A-7B80-46C5-A92E-59937FDD6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71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1184-70E2-46ED-988D-767985056EAD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09A-7B80-46C5-A92E-59937FDD6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47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1184-70E2-46ED-988D-767985056EAD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09A-7B80-46C5-A92E-59937FDD6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702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1184-70E2-46ED-988D-767985056EAD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09A-7B80-46C5-A92E-59937FDD6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431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1184-70E2-46ED-988D-767985056EAD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09A-7B80-46C5-A92E-59937FDD6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231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1184-70E2-46ED-988D-767985056EAD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09A-7B80-46C5-A92E-59937FDD6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65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1184-70E2-46ED-988D-767985056EAD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09A-7B80-46C5-A92E-59937FDD6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647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1184-70E2-46ED-988D-767985056EAD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09A-7B80-46C5-A92E-59937FDD6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578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1184-70E2-46ED-988D-767985056EAD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09A-7B80-46C5-A92E-59937FDD6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350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21184-70E2-46ED-988D-767985056EAD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6209A-7B80-46C5-A92E-59937FDD6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10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microsoft.com/office/2007/relationships/hdphoto" Target="../media/hdphoto1.wdp"/><Relationship Id="rId7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microsoft.com/office/2007/relationships/hdphoto" Target="../media/hdphoto1.wdp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12" Type="http://schemas.microsoft.com/office/2007/relationships/hdphoto" Target="../media/hdphoto6.wdp"/><Relationship Id="rId17" Type="http://schemas.openxmlformats.org/officeDocument/2006/relationships/image" Target="../media/image4.png"/><Relationship Id="rId2" Type="http://schemas.openxmlformats.org/officeDocument/2006/relationships/image" Target="../media/image1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8.png"/><Relationship Id="rId10" Type="http://schemas.microsoft.com/office/2007/relationships/hdphoto" Target="../media/hdphoto5.wdp"/><Relationship Id="rId4" Type="http://schemas.openxmlformats.org/officeDocument/2006/relationships/image" Target="../media/image2.png"/><Relationship Id="rId9" Type="http://schemas.openxmlformats.org/officeDocument/2006/relationships/image" Target="../media/image15.png"/><Relationship Id="rId1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.mail.ru/compose/?mailto=mailto%3amail@perm36.com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0"/>
                    </a14:imgEffect>
                  </a14:imgLayer>
                </a14:imgProps>
              </a:ext>
            </a:extLst>
          </a:blip>
          <a:srcRect/>
          <a:tile tx="298450" ty="0" sx="100000" sy="100000" flip="x" algn="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6837405" y="0"/>
            <a:ext cx="5354595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658100" y="0"/>
            <a:ext cx="45339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5" y="0"/>
            <a:ext cx="3533775" cy="7279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0"/>
            <a:ext cx="7658100" cy="762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2162" y="26679"/>
            <a:ext cx="3533775" cy="7279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" y="928116"/>
            <a:ext cx="759142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Мемориальный </a:t>
            </a:r>
            <a:r>
              <a:rPr lang="ru-RU" sz="3200" b="1" dirty="0" err="1">
                <a:solidFill>
                  <a:schemeClr val="bg1"/>
                </a:solidFill>
              </a:rPr>
              <a:t>музей-заповедник</a:t>
            </a:r>
            <a:endParaRPr lang="ru-RU" sz="3200" b="1" dirty="0">
              <a:solidFill>
                <a:schemeClr val="bg1"/>
              </a:solidFill>
            </a:endParaRPr>
          </a:p>
          <a:p>
            <a:r>
              <a:rPr lang="ru-RU" sz="3200" b="1" dirty="0">
                <a:solidFill>
                  <a:schemeClr val="bg1"/>
                </a:solidFill>
              </a:rPr>
              <a:t>Истории политических репрессий </a:t>
            </a:r>
            <a:br>
              <a:rPr lang="ru-RU" sz="3600" b="1" dirty="0">
                <a:solidFill>
                  <a:schemeClr val="bg1"/>
                </a:solidFill>
              </a:rPr>
            </a:br>
            <a:r>
              <a:rPr lang="ru-RU" sz="3600" b="1" dirty="0">
                <a:solidFill>
                  <a:schemeClr val="bg1"/>
                </a:solidFill>
              </a:rPr>
              <a:t>«ПЕРМЬ-36»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00965" y="1612111"/>
            <a:ext cx="403859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kern="700" dirty="0">
                <a:solidFill>
                  <a:schemeClr val="tx2">
                    <a:lumMod val="50000"/>
                  </a:schemeClr>
                </a:solidFill>
              </a:rPr>
              <a:t>МУЗЕЙ ПОД ОТКРЫТЫМ НЕБОМ, СОЗДАННЫЙ НА МЕСТЕ БЫВШЕЙ ПОЛИТИЧЕСКОЙ КОЛОНИИ </a:t>
            </a:r>
          </a:p>
          <a:p>
            <a:endParaRPr lang="ru-RU" sz="1600" b="1" kern="7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600" b="1" kern="700" dirty="0">
                <a:solidFill>
                  <a:schemeClr val="tx2">
                    <a:lumMod val="50000"/>
                  </a:schemeClr>
                </a:solidFill>
              </a:rPr>
              <a:t>ОБЗОРНЫЕ И/ИЛИ ТЕМАТИЧЕСКИЕ ЭКСКУРСИИ</a:t>
            </a:r>
          </a:p>
          <a:p>
            <a:endParaRPr lang="ru-RU" sz="1600" b="1" kern="7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600" b="1" kern="700" dirty="0">
                <a:solidFill>
                  <a:schemeClr val="tx2">
                    <a:lumMod val="50000"/>
                  </a:schemeClr>
                </a:solidFill>
              </a:rPr>
              <a:t>ПРОСМОТРЫ ДОКУМЕНТАЛЬНЫХ ФИЛЬМОВ</a:t>
            </a:r>
          </a:p>
          <a:p>
            <a:endParaRPr lang="ru-RU" sz="1600" b="1" kern="7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600" b="1" kern="700" dirty="0">
                <a:solidFill>
                  <a:schemeClr val="tx2">
                    <a:lumMod val="50000"/>
                  </a:schemeClr>
                </a:solidFill>
              </a:rPr>
              <a:t>АУДИОГИДЫ НА АНГЛИЙСКОМ, НЕМЕЦКОМ, ФРАНЦУЗСКОМ И РУССКОМ ЯЗЫКАХ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0499" y="3611190"/>
            <a:ext cx="511492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д. </a:t>
            </a:r>
            <a:r>
              <a:rPr lang="ru-RU" sz="2400" b="1" dirty="0" err="1">
                <a:solidFill>
                  <a:schemeClr val="bg1"/>
                </a:solidFill>
              </a:rPr>
              <a:t>Кучино</a:t>
            </a:r>
            <a:r>
              <a:rPr lang="ru-RU" sz="2400" b="1" dirty="0">
                <a:solidFill>
                  <a:schemeClr val="bg1"/>
                </a:solidFill>
              </a:rPr>
              <a:t>,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Чусовской район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Пермский край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0499" y="4952727"/>
            <a:ext cx="5114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Kuchino</a:t>
            </a:r>
            <a:r>
              <a:rPr lang="ru-RU" dirty="0">
                <a:solidFill>
                  <a:schemeClr val="bg1"/>
                </a:solidFill>
              </a:rPr>
              <a:t>,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С</a:t>
            </a:r>
            <a:r>
              <a:rPr lang="en-US" dirty="0" err="1">
                <a:solidFill>
                  <a:schemeClr val="bg1"/>
                </a:solidFill>
              </a:rPr>
              <a:t>husovskoy</a:t>
            </a:r>
            <a:r>
              <a:rPr lang="en-US" dirty="0">
                <a:solidFill>
                  <a:schemeClr val="bg1"/>
                </a:solidFill>
              </a:rPr>
              <a:t> district</a:t>
            </a:r>
          </a:p>
          <a:p>
            <a:r>
              <a:rPr lang="en-US" dirty="0">
                <a:solidFill>
                  <a:schemeClr val="bg1"/>
                </a:solidFill>
              </a:rPr>
              <a:t>Perm </a:t>
            </a:r>
            <a:r>
              <a:rPr lang="en-US" dirty="0" err="1">
                <a:solidFill>
                  <a:schemeClr val="bg1"/>
                </a:solidFill>
              </a:rPr>
              <a:t>Krai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11276" y="3516148"/>
            <a:ext cx="4286250" cy="303354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48950" y="100012"/>
            <a:ext cx="1333500" cy="13239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7422" y="6448466"/>
            <a:ext cx="3476625" cy="2857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80" y="26679"/>
            <a:ext cx="1677732" cy="70122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74880" y="2904772"/>
            <a:ext cx="5114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MUSEUM-RESERVE 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«</a:t>
            </a:r>
            <a:r>
              <a:rPr lang="en-US" sz="1600" dirty="0">
                <a:solidFill>
                  <a:schemeClr val="bg1"/>
                </a:solidFill>
              </a:rPr>
              <a:t>PERM-36</a:t>
            </a:r>
            <a:r>
              <a:rPr lang="ru-RU" sz="1600" dirty="0">
                <a:solidFill>
                  <a:schemeClr val="bg1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905943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0"/>
                    </a14:imgEffect>
                  </a14:imgLayer>
                </a14:imgProps>
              </a:ext>
            </a:extLst>
          </a:blip>
          <a:srcRect/>
          <a:tile tx="298450" ty="0" sx="100000" sy="100000" flip="x" algn="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7405" y="0"/>
            <a:ext cx="5354595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76581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533775" cy="72790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3429" y="111898"/>
            <a:ext cx="720618" cy="7154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7422" y="6448466"/>
            <a:ext cx="3476625" cy="285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918370" y="939266"/>
            <a:ext cx="464755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kern="700" dirty="0">
                <a:solidFill>
                  <a:schemeClr val="tx2">
                    <a:lumMod val="50000"/>
                  </a:schemeClr>
                </a:solidFill>
              </a:rPr>
              <a:t>КРАТКАЯ ИСТОРИЧЕСКАЯ СПРАВКА</a:t>
            </a:r>
          </a:p>
          <a:p>
            <a:endParaRPr lang="ru-RU" sz="1600" b="1" kern="7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Музей-заповедник «Пермь-36» ведет свою работу на территории объекта культурного наследия регионального значения – ансамбль «Колония политических заключенных ВС-389/36».</a:t>
            </a:r>
          </a:p>
          <a:p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Первые постройки появились в 1946 году. В лагере содержались уголовники, которые делились на две группы: «</a:t>
            </a:r>
            <a:r>
              <a:rPr lang="ru-RU" sz="1600" kern="700" dirty="0" err="1">
                <a:solidFill>
                  <a:schemeClr val="tx2">
                    <a:lumMod val="50000"/>
                  </a:schemeClr>
                </a:solidFill>
              </a:rPr>
              <a:t>бытовщики</a:t>
            </a:r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» (лица, осужденные за бытовые преступления) и «</a:t>
            </a:r>
            <a:r>
              <a:rPr lang="ru-RU" sz="1600" kern="700" dirty="0" err="1">
                <a:solidFill>
                  <a:schemeClr val="tx2">
                    <a:lumMod val="50000"/>
                  </a:schemeClr>
                </a:solidFill>
              </a:rPr>
              <a:t>указники</a:t>
            </a:r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» (лица, осужденные, например, за прогулы без уважительных причин, за неоднократные опоздания на работу свыше 20 минут, за самовольный уход с предприятия оборонного значения). Численность заключенных в тот период составляла порядка 500 человек. Осужденные занимались лесозаготовкой, переработкой леса и деревообработкой. </a:t>
            </a:r>
          </a:p>
          <a:p>
            <a:endParaRPr lang="ru-RU" sz="1600" kern="700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1600" kern="7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" name="Picture 2" descr="O:\Общая база фотографий комплекса\Участок строгого режима\Жилой барак\DSC0546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69" y="827368"/>
            <a:ext cx="3095869" cy="242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O:\выставки для метод совета\IMG_014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66" y="3603059"/>
            <a:ext cx="4750963" cy="298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540" y="915617"/>
            <a:ext cx="3351178" cy="251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36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0"/>
                    </a14:imgEffect>
                  </a14:imgLayer>
                </a14:imgProps>
              </a:ext>
            </a:extLst>
          </a:blip>
          <a:srcRect/>
          <a:tile tx="298450" ty="0" sx="100000" sy="100000" flip="x" algn="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7405" y="0"/>
            <a:ext cx="5354595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76581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533775" cy="72790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7422" y="6448466"/>
            <a:ext cx="3476625" cy="285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952798" y="727908"/>
            <a:ext cx="464755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kern="700" dirty="0">
                <a:solidFill>
                  <a:schemeClr val="tx2">
                    <a:lumMod val="50000"/>
                  </a:schemeClr>
                </a:solidFill>
              </a:rPr>
              <a:t>КРАТКАЯ ИСТОРИЧЕСКАЯ СПРАВКА</a:t>
            </a:r>
          </a:p>
          <a:p>
            <a:endParaRPr lang="ru-RU" sz="1600" b="1" kern="7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С 1953 по 1972 годы в колонии содержались порядка 300 бывших работников правоохранительных органов, судов и прокуратуры, осужденных за уголовные преступления. А в 1972 году колония была реорганизована, и в нее были перемещены осужденные за государственные преступления </a:t>
            </a:r>
            <a:b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из других исправительно-трудовых колоний. В этот период контингент составляли лица, которые были обвинены и получили срок за измену Родине, антисоветскую агитацию и пропаганду, заговоры </a:t>
            </a:r>
            <a:b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с целью захвата власти, шпионаж, террористические акты, диверсии и вредительство, бандитизм. Всего в лагере на тот момент содержалось порядка 200 человек.</a:t>
            </a:r>
          </a:p>
          <a:p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Часть заключенных исправительно-трудовой колонии ВС-389/36, впоследствии были реабилитированы в соответствии с Законом РФ № 1761-1 «О реабилитации жертв политических репрессий».</a:t>
            </a:r>
          </a:p>
          <a:p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В 1988 году колония была ликвидирована.   </a:t>
            </a:r>
          </a:p>
          <a:p>
            <a:endParaRPr lang="ru-RU" sz="1600" kern="7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73429" y="111898"/>
            <a:ext cx="720618" cy="715470"/>
          </a:xfrm>
          <a:prstGeom prst="rect">
            <a:avLst/>
          </a:prstGeom>
        </p:spPr>
      </p:pic>
      <p:pic>
        <p:nvPicPr>
          <p:cNvPr id="10" name="Picture 2" descr="O:\Общая база фотографий комплекса\Участок строгого режима\общий вид\Виды Кучино\393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58" y="3698495"/>
            <a:ext cx="5150796" cy="274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O:\Общая база фотографий комплекса\Участок строгого режима\ШИЗО\DSC0042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58" y="929228"/>
            <a:ext cx="3898645" cy="260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O:\Общая база фотографий комплекса\Участок строгого режима\ШИЗО\DSC0548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696" y="929228"/>
            <a:ext cx="2537434" cy="228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426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0"/>
                    </a14:imgEffect>
                  </a14:imgLayer>
                </a14:imgProps>
              </a:ext>
            </a:extLst>
          </a:blip>
          <a:srcRect/>
          <a:tile tx="298450" ty="0" sx="100000" sy="100000" flip="x" algn="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58100" y="0"/>
            <a:ext cx="4533900" cy="4085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7658100" cy="762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533775" cy="7279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658100" y="762000"/>
            <a:ext cx="4435947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kern="700" dirty="0">
                <a:solidFill>
                  <a:schemeClr val="tx2">
                    <a:lumMod val="50000"/>
                  </a:schemeClr>
                </a:solidFill>
              </a:rPr>
              <a:t>НА ТЕРРИТОРИИ МУЗЕЯ</a:t>
            </a:r>
          </a:p>
          <a:p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экспонируются  уникальные выставки </a:t>
            </a:r>
            <a:b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и интерьерные экспозиции, в том числе:</a:t>
            </a:r>
          </a:p>
          <a:p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- выставка «Большой террор»;</a:t>
            </a:r>
          </a:p>
          <a:p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- фотовыставка «Урановый ГУЛАГ»;</a:t>
            </a:r>
          </a:p>
          <a:p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- выставка «Красный уголок»;</a:t>
            </a:r>
          </a:p>
          <a:p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- выставка «Долгое возвращение»</a:t>
            </a:r>
          </a:p>
          <a:p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- выставка «Вещдок»;</a:t>
            </a:r>
          </a:p>
          <a:p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- экспозиция «Запрещенная литература </a:t>
            </a:r>
            <a:b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в СССР»;</a:t>
            </a:r>
          </a:p>
          <a:p>
            <a:r>
              <a:rPr lang="ru-RU" sz="1600" kern="700" dirty="0">
                <a:solidFill>
                  <a:schemeClr val="tx2">
                    <a:lumMod val="50000"/>
                  </a:schemeClr>
                </a:solidFill>
              </a:rPr>
              <a:t>- выставка «Переломаны буреломами» и т.д.</a:t>
            </a:r>
          </a:p>
          <a:p>
            <a:endParaRPr lang="ru-RU" sz="1600" kern="700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kern="700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kern="700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1600" kern="700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kern="700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kern="700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kern="700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1600" kern="7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3" y="930875"/>
            <a:ext cx="3015881" cy="27390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405" y="930875"/>
            <a:ext cx="4206789" cy="31550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294" y="4254842"/>
            <a:ext cx="2942716" cy="209729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78" y="3777047"/>
            <a:ext cx="1628775" cy="28956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53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385" y="4254842"/>
            <a:ext cx="3135219" cy="209729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726" y="4240900"/>
            <a:ext cx="3867021" cy="220756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373429" y="111898"/>
            <a:ext cx="720618" cy="71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668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0"/>
                    </a14:imgEffect>
                  </a14:imgLayer>
                </a14:imgProps>
              </a:ext>
            </a:extLst>
          </a:blip>
          <a:srcRect/>
          <a:tile tx="298450" ty="0" sx="100000" sy="100000" flip="x" algn="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857103" y="0"/>
            <a:ext cx="633489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7658100" cy="762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533775" cy="7279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493" y="909941"/>
            <a:ext cx="5527664" cy="30524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93" y="909940"/>
            <a:ext cx="5527664" cy="304285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987494" y="440364"/>
            <a:ext cx="599856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kern="7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АДРЕС МУЗЕЯ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: 618243, Пермский край, Чусовской район,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</a:rPr>
              <a:t>Верхнекалинское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 поселение, д.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</a:rPr>
              <a:t>Кучино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 </a:t>
            </a:r>
          </a:p>
          <a:p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Museum address: 618243, Perm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Krai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Chusovoy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district,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Verhnee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Kalino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Kuchino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Телефон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phone number): +7(912)880-99-30, +7(992)204-45-10</a:t>
            </a: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e-mail: 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hlinkClick r:id="rId6"/>
              </a:rPr>
              <a:t>mail@perm36.com</a:t>
            </a: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График работы: ВТ-ВС: 9:00 – 18:00 </a:t>
            </a: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Opening hours: Tuesday-Sunday 9:00 – 18:00</a:t>
            </a: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GPS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координаты: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N 58° 15' 51.4548" E 57° 25' 57.5616«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АДРЕС ОФИСА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: 614990, г. Пермь, ул. Бульвар Гагарина, 10, офис 121, 123, 907 </a:t>
            </a: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Office address: 614990, Perm,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Gagarina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boulevard 10, office 121,123, 907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Телефон (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phone number): +7(342) 212-61-29, +7(342) 212-35-35</a:t>
            </a: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e-mail: 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hlinkClick r:id="rId6"/>
              </a:rPr>
              <a:t>mail@perm36.com</a:t>
            </a: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График работы: ПН-ЧТ: 9:00 – 12:00, 13:00 – 18:00, ПТ: 9:00 – 12:00, 13:00 – 17:00  </a:t>
            </a: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Opening hours: Monday-Thursday 9:00 – 12:00, 13:00 – 18:00, Friday 9:00 – 12:00, 13:00 – 18:00</a:t>
            </a:r>
          </a:p>
          <a:p>
            <a:br>
              <a:rPr lang="en-US" sz="1600" dirty="0"/>
            </a:b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1600" kern="700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1600" kern="7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73429" y="111898"/>
            <a:ext cx="720618" cy="7154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7422" y="6448466"/>
            <a:ext cx="3476625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7235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220</Words>
  <Application>Microsoft Office PowerPoint</Application>
  <PresentationFormat>Широкоэкранный</PresentationFormat>
  <Paragraphs>59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Ладыжников Андрей Алексеевич</dc:creator>
  <cp:lastModifiedBy>Андрей Ладыжников</cp:lastModifiedBy>
  <cp:revision>21</cp:revision>
  <cp:lastPrinted>2019-08-14T05:58:10Z</cp:lastPrinted>
  <dcterms:created xsi:type="dcterms:W3CDTF">2019-08-13T05:31:50Z</dcterms:created>
  <dcterms:modified xsi:type="dcterms:W3CDTF">2019-08-19T04:54:29Z</dcterms:modified>
</cp:coreProperties>
</file>