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notesMasterIdLst>
    <p:notesMasterId r:id="rId26"/>
  </p:notesMasterIdLst>
  <p:sldIdLst>
    <p:sldId id="256" r:id="rId2"/>
    <p:sldId id="416" r:id="rId3"/>
    <p:sldId id="408" r:id="rId4"/>
    <p:sldId id="409" r:id="rId5"/>
    <p:sldId id="411" r:id="rId6"/>
    <p:sldId id="422" r:id="rId7"/>
    <p:sldId id="424" r:id="rId8"/>
    <p:sldId id="357" r:id="rId9"/>
    <p:sldId id="308" r:id="rId10"/>
    <p:sldId id="388" r:id="rId11"/>
    <p:sldId id="399" r:id="rId12"/>
    <p:sldId id="419" r:id="rId13"/>
    <p:sldId id="418" r:id="rId14"/>
    <p:sldId id="425" r:id="rId15"/>
    <p:sldId id="426" r:id="rId16"/>
    <p:sldId id="393" r:id="rId17"/>
    <p:sldId id="403" r:id="rId18"/>
    <p:sldId id="404" r:id="rId19"/>
    <p:sldId id="401" r:id="rId20"/>
    <p:sldId id="420" r:id="rId21"/>
    <p:sldId id="421" r:id="rId22"/>
    <p:sldId id="341" r:id="rId23"/>
    <p:sldId id="406" r:id="rId24"/>
    <p:sldId id="372" r:id="rId25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642D"/>
    <a:srgbClr val="BDF1C2"/>
    <a:srgbClr val="ABEDB1"/>
    <a:srgbClr val="FF9999"/>
    <a:srgbClr val="F983E8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521" autoAdjust="0"/>
    <p:restoredTop sz="99257" autoAdjust="0"/>
  </p:normalViewPr>
  <p:slideViewPr>
    <p:cSldViewPr>
      <p:cViewPr>
        <p:scale>
          <a:sx n="74" d="100"/>
          <a:sy n="74" d="100"/>
        </p:scale>
        <p:origin x="-1506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96" y="-96"/>
      </p:cViewPr>
      <p:guideLst>
        <p:guide orient="horz" pos="312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EBBEB4-0568-411E-9188-90453656BE23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F29D8D0-9B54-4676-92C9-17C7FDB4C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71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5082CF-90C7-4303-8ED7-A2DB49D0FE6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7C55F6-7AF6-4E58-B1D8-854279819DD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mtClean="0"/>
              <a:t>	</a:t>
            </a:r>
            <a:endParaRPr lang="ru-RU" sz="1000" smtClean="0"/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ru-RU" sz="10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A84208-24B6-41C6-9AB3-F468AC631A2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8B5144-0549-4EF0-A99A-C820ED155A67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DEB505-6B12-4007-B1C0-AB944DBA59EE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A044E5-8467-4DB9-B318-FCDA8970D68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34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41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70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69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9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87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0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0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49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85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/>
              <a:pPr>
                <a:defRPr/>
              </a:pPr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_____Microsoft_Excel_97-20031.xls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_____Microsoft_Excel_97-20032.xls"/><Relationship Id="rId7" Type="http://schemas.openxmlformats.org/officeDocument/2006/relationships/oleObject" Target="../embeddings/_____Microsoft_Excel_97-2003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_____Microsoft_Excel_97-20033.xls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oleObject" Target="../embeddings/_____Microsoft_Excel_97-20035.xls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_____Microsoft_Excel_97-20036.xls"/><Relationship Id="rId7" Type="http://schemas.openxmlformats.org/officeDocument/2006/relationships/oleObject" Target="../embeddings/_____Microsoft_Excel_97-20038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oleObject" Target="../embeddings/_____Microsoft_Excel_97-20037.xls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primamedia.ru/files/124248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388" y="1628775"/>
            <a:ext cx="8151812" cy="28241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проекте бюджета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 Пермского края на 2019 год и на плановый период 2020 и 2021 годов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88" y="5516563"/>
            <a:ext cx="7866062" cy="80803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докладчик – начальник финансового управления администрации района З.А. Коноплёва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3" name="Picture 4" descr="&amp;Gcy;&amp;iecy;&amp;rcy;&amp;bcy; &amp;gcy;&amp;ocy;&amp;rcy;&amp;ocy;&amp;dcy;&amp;acy; &amp;Acy;&amp;lcy;&amp;iecy;&amp;kcy;&amp;scy;&amp;acy;&amp;ncy;&amp;dcy;&amp;rcy;&amp;ocy;&amp;vcy;&amp;scy;&amp;kcy; (&amp;Pcy;&amp;iecy;&amp;rcy;&amp;mcy;&amp;scy;&amp;kcy;&amp;icy;&amp;jcy; &amp;kcy;&amp;rcy;&amp;acy;&amp;jcy;)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33375"/>
            <a:ext cx="16668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424862" cy="1439862"/>
          </a:xfrm>
          <a:solidFill>
            <a:schemeClr val="bg1">
              <a:lumMod val="75000"/>
              <a:alpha val="70000"/>
            </a:schemeClr>
          </a:solidFill>
        </p:spPr>
        <p:txBody>
          <a:bodyPr rtlCol="0">
            <a:normAutofit fontScale="90000"/>
          </a:bodyPr>
          <a:lstStyle/>
          <a:p>
            <a:pPr defTabSz="912813" fontAlgn="auto">
              <a:spcAft>
                <a:spcPts val="0"/>
              </a:spcAft>
              <a:defRPr/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бюджета </a:t>
            </a:r>
            <a:b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 осуществлялось в соответствии с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89138"/>
            <a:ext cx="8424862" cy="4581525"/>
          </a:xfrm>
          <a:solidFill>
            <a:srgbClr val="FFFFBD">
              <a:alpha val="70000"/>
            </a:srgbClr>
          </a:solidFill>
        </p:spPr>
        <p:txBody>
          <a:bodyPr rtlCol="0">
            <a:normAutofit fontScale="92500" lnSpcReduction="10000"/>
          </a:bodyPr>
          <a:lstStyle/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Бюджетным кодексом Российской Федерации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Налоговым кодексом Российской Федерации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Федеральным законом от 06.10.2003 № 131-ФЗ "Об общих принципах организации местного самоуправления в Российской Федерации»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Уставом Александровского муниципального района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Решением Земского Собрания Александровского муниципального района  «О бюджетном процессе в Александровском муниципальном районе»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Прогнозом социально-экономического развития Александровского муниципального района на 2019 год и на период до 2021 года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Методикой планирования бюджетных ассигнований Александровского муниципального района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Методиками прогнозирования поступлений доходов в бюджет Александровского муниципального района 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Основными направлениями бюджетной политики и основными направления налоговой политики Александровского муниципального района на 2019 год и на плановый период 2020– 2021 годов</a:t>
            </a:r>
          </a:p>
          <a:p>
            <a:pPr defTabSz="912813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3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28638" y="4868863"/>
          <a:ext cx="8096250" cy="1828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12268"/>
                <a:gridCol w="1811056"/>
                <a:gridCol w="1656294"/>
                <a:gridCol w="1594260"/>
                <a:gridCol w="1522372"/>
              </a:tblGrid>
              <a:tr h="25437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60000"/>
                        <a:lumOff val="40000"/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594,9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598,2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591,6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591,5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603,5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588,8</a:t>
                      </a:r>
                      <a:endParaRPr lang="ru-RU" sz="15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597,3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594,1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</a:t>
                      </a:r>
                      <a:r>
                        <a:rPr lang="ru-RU" sz="15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(-)/</a:t>
                      </a:r>
                    </a:p>
                    <a:p>
                      <a:r>
                        <a:rPr lang="ru-RU" sz="15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- 8,6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+ 9,4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- 5,7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- 2,6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bg1">
                        <a:alpha val="89000"/>
                      </a:schemeClr>
                    </a:solidFill>
                  </a:tcPr>
                </a:tc>
              </a:tr>
              <a:tr h="278104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дефицита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2,7</a:t>
                      </a:r>
                      <a:endParaRPr lang="ru-RU" sz="15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6" marR="91446">
                    <a:solidFill>
                      <a:schemeClr val="accent3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Picture 4" descr="C:\Users\alexa\Совет Глав и МО, совещания, выездные, лекции\2014\публичные слушания бюджет 2015-2017\весы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6335">
            <a:off x="50950" y="199263"/>
            <a:ext cx="1770913" cy="1328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9200" y="25400"/>
            <a:ext cx="73437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Александровского муниципального района</a:t>
            </a:r>
            <a:b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на 2019 - 2021 годы, млн. рублей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24525" y="1649413"/>
            <a:ext cx="503238" cy="436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139" name="Диаграмма 4"/>
          <p:cNvGraphicFramePr>
            <a:graphicFrameLocks/>
          </p:cNvGraphicFramePr>
          <p:nvPr/>
        </p:nvGraphicFramePr>
        <p:xfrm>
          <a:off x="468313" y="1225550"/>
          <a:ext cx="8526462" cy="373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r:id="rId5" imgW="8529043" imgH="3737172" progId="Excel.Chart.8">
                  <p:embed/>
                </p:oleObj>
              </mc:Choice>
              <mc:Fallback>
                <p:oleObj r:id="rId5" imgW="8529043" imgH="3737172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25550"/>
                        <a:ext cx="8526462" cy="373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40" name="TextBox 1"/>
          <p:cNvSpPr txBox="1">
            <a:spLocks noChangeArrowheads="1"/>
          </p:cNvSpPr>
          <p:nvPr/>
        </p:nvSpPr>
        <p:spPr bwMode="auto">
          <a:xfrm>
            <a:off x="2051050" y="2006600"/>
            <a:ext cx="86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-2,4%</a:t>
            </a:r>
          </a:p>
        </p:txBody>
      </p:sp>
      <p:sp>
        <p:nvSpPr>
          <p:cNvPr id="4141" name="TextBox 3"/>
          <p:cNvSpPr txBox="1">
            <a:spLocks noChangeArrowheads="1"/>
          </p:cNvSpPr>
          <p:nvPr/>
        </p:nvSpPr>
        <p:spPr bwMode="auto">
          <a:xfrm>
            <a:off x="3708400" y="1989138"/>
            <a:ext cx="935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+1,4%</a:t>
            </a:r>
          </a:p>
        </p:txBody>
      </p:sp>
      <p:sp>
        <p:nvSpPr>
          <p:cNvPr id="4142" name="TextBox 4"/>
          <p:cNvSpPr txBox="1">
            <a:spLocks noChangeArrowheads="1"/>
          </p:cNvSpPr>
          <p:nvPr/>
        </p:nvSpPr>
        <p:spPr bwMode="auto">
          <a:xfrm>
            <a:off x="5808663" y="2006600"/>
            <a:ext cx="9128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-0,5%</a:t>
            </a:r>
          </a:p>
        </p:txBody>
      </p:sp>
      <p:sp>
        <p:nvSpPr>
          <p:cNvPr id="4143" name="TextBox 5"/>
          <p:cNvSpPr txBox="1">
            <a:spLocks noChangeArrowheads="1"/>
          </p:cNvSpPr>
          <p:nvPr/>
        </p:nvSpPr>
        <p:spPr bwMode="auto">
          <a:xfrm>
            <a:off x="1814513" y="3325813"/>
            <a:ext cx="8620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+0,6%</a:t>
            </a:r>
          </a:p>
        </p:txBody>
      </p:sp>
      <p:sp>
        <p:nvSpPr>
          <p:cNvPr id="4144" name="TextBox 6"/>
          <p:cNvSpPr txBox="1">
            <a:spLocks noChangeArrowheads="1"/>
          </p:cNvSpPr>
          <p:nvPr/>
        </p:nvSpPr>
        <p:spPr bwMode="auto">
          <a:xfrm>
            <a:off x="3995738" y="3311525"/>
            <a:ext cx="8953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-1,1%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508625" y="3609975"/>
            <a:ext cx="863600" cy="168275"/>
          </a:xfrm>
          <a:prstGeom prst="straightConnector1">
            <a:avLst/>
          </a:prstGeom>
          <a:ln w="412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2813">
              <a:defRPr/>
            </a:pPr>
            <a:fld id="{C4A67307-ABD6-42F3-9DF3-4647B7226239}" type="slidenum">
              <a:rPr lang="ru-RU"/>
              <a:pPr defTabSz="912813">
                <a:defRPr/>
              </a:pPr>
              <a:t>4</a:t>
            </a:fld>
            <a:endParaRPr lang="ru-RU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17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CC52B5C-E7E8-4F24-9EBF-9915FE0A72F7}" type="slidenum">
              <a:rPr lang="ru-RU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>
              <a:solidFill>
                <a:schemeClr val="tx2">
                  <a:shade val="9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125" name="Нижний колонтитул 4"/>
          <p:cNvSpPr txBox="1">
            <a:spLocks noGrp="1"/>
          </p:cNvSpPr>
          <p:nvPr/>
        </p:nvSpPr>
        <p:spPr bwMode="auto">
          <a:xfrm>
            <a:off x="2771775" y="5516563"/>
            <a:ext cx="33131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6" name="Номер слайда 5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endParaRPr lang="ru-RU" sz="1200">
              <a:solidFill>
                <a:srgbClr val="045C75"/>
              </a:solidFill>
            </a:endParaRP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755650" y="1285875"/>
            <a:ext cx="781685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2813"/>
            <a:r>
              <a:rPr lang="ru-RU" sz="4800" b="1">
                <a:solidFill>
                  <a:srgbClr val="000000"/>
                </a:solidFill>
                <a:latin typeface="Times New Roman" pitchFamily="18" charset="0"/>
              </a:rPr>
              <a:t>Доходная часть бюджета Александровского муниципального района на 2019 - 2021 годы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059832" y="1700808"/>
            <a:ext cx="3096344" cy="316835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Факторы, влияющие на объем доходов в 2019 году</a:t>
            </a:r>
          </a:p>
        </p:txBody>
      </p:sp>
      <p:sp>
        <p:nvSpPr>
          <p:cNvPr id="5" name="Овальная выноска 4"/>
          <p:cNvSpPr/>
          <p:nvPr/>
        </p:nvSpPr>
        <p:spPr>
          <a:xfrm>
            <a:off x="5003800" y="115888"/>
            <a:ext cx="4052888" cy="1728787"/>
          </a:xfrm>
          <a:prstGeom prst="wedgeEllipseCallout">
            <a:avLst>
              <a:gd name="adj1" fmla="val -35348"/>
              <a:gd name="adj2" fmla="val 4697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числа плательщиков ЕНВД 2016 г. – 362 ед.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 г. – 343 ед.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28575" y="115888"/>
            <a:ext cx="4111625" cy="1800225"/>
          </a:xfrm>
          <a:prstGeom prst="wedgeEllipseCallout">
            <a:avLst>
              <a:gd name="adj1" fmla="val 33349"/>
              <a:gd name="adj2" fmla="val 4716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 налогового потенциала по НДФЛ (тыс. рублей)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г. – 190 525,0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г. – 207 526,0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4787900" y="4724400"/>
            <a:ext cx="4176713" cy="1992313"/>
          </a:xfrm>
          <a:prstGeom prst="wedgeEllipseCallout">
            <a:avLst>
              <a:gd name="adj1" fmla="val -36750"/>
              <a:gd name="adj2" fmla="val -48294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Увеличение дотации за счет положительного прироста подушевых налоговых доходов</a:t>
            </a:r>
          </a:p>
        </p:txBody>
      </p:sp>
      <p:sp>
        <p:nvSpPr>
          <p:cNvPr id="8" name="Овальная выноска 7"/>
          <p:cNvSpPr/>
          <p:nvPr/>
        </p:nvSpPr>
        <p:spPr>
          <a:xfrm>
            <a:off x="107950" y="4703763"/>
            <a:ext cx="4032250" cy="2012950"/>
          </a:xfrm>
          <a:prstGeom prst="wedgeEllipseCallout">
            <a:avLst>
              <a:gd name="adj1" fmla="val 42619"/>
              <a:gd name="adj2" fmla="val -4882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Calibri" pitchFamily="34" charset="0"/>
              </a:rPr>
              <a:t>Отказ замены дотации дополнительными нормативами отчислений от НДФЛ</a:t>
            </a:r>
            <a:endParaRPr lang="ru-RU" sz="20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68263" y="2276475"/>
            <a:ext cx="2703512" cy="2305050"/>
          </a:xfrm>
          <a:prstGeom prst="wedgeEllipseCallout">
            <a:avLst>
              <a:gd name="adj1" fmla="val 56975"/>
              <a:gd name="adj2" fmla="val -572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количества транспортных средств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г. – 8 253 ед.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 г. – 8 171 ед. 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6516688" y="2133600"/>
            <a:ext cx="2565400" cy="2374900"/>
          </a:xfrm>
          <a:prstGeom prst="wedgeEllipseCallout">
            <a:avLst>
              <a:gd name="adj1" fmla="val -58909"/>
              <a:gd name="adj2" fmla="val 445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Изменение ставок транспортного налога с 01.01.2019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-107950" y="115888"/>
            <a:ext cx="9251950" cy="1301750"/>
          </a:xfrm>
        </p:spPr>
        <p:txBody>
          <a:bodyPr/>
          <a:lstStyle/>
          <a:p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Налоговые и неналоговые доходы бюджета </a:t>
            </a:r>
            <a:br>
              <a:rPr lang="ru-RU" sz="26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района, </a:t>
            </a:r>
            <a:br>
              <a:rPr lang="ru-RU" sz="26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smtClean="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graphicFrame>
        <p:nvGraphicFramePr>
          <p:cNvPr id="7171" name="Объект 3"/>
          <p:cNvGraphicFramePr>
            <a:graphicFrameLocks noGrp="1"/>
          </p:cNvGraphicFramePr>
          <p:nvPr>
            <p:ph idx="1"/>
          </p:nvPr>
        </p:nvGraphicFramePr>
        <p:xfrm>
          <a:off x="-22225" y="1854200"/>
          <a:ext cx="2044700" cy="391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4" r:id="rId3" imgW="2048434" imgH="3920068" progId="Excel.Chart.8">
                  <p:embed/>
                </p:oleObj>
              </mc:Choice>
              <mc:Fallback>
                <p:oleObj r:id="rId3" imgW="2048434" imgH="3920068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225" y="1854200"/>
                        <a:ext cx="2044700" cy="391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Диаграмма 2"/>
          <p:cNvGraphicFramePr>
            <a:graphicFrameLocks/>
          </p:cNvGraphicFramePr>
          <p:nvPr/>
        </p:nvGraphicFramePr>
        <p:xfrm>
          <a:off x="2289175" y="1838325"/>
          <a:ext cx="2046288" cy="39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5" r:id="rId5" imgW="2048434" imgH="3993226" progId="Excel.Chart.8">
                  <p:embed/>
                </p:oleObj>
              </mc:Choice>
              <mc:Fallback>
                <p:oleObj r:id="rId5" imgW="2048434" imgH="3993226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1838325"/>
                        <a:ext cx="2046288" cy="39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Диаграмма 3"/>
          <p:cNvGraphicFramePr>
            <a:graphicFrameLocks/>
          </p:cNvGraphicFramePr>
          <p:nvPr/>
        </p:nvGraphicFramePr>
        <p:xfrm>
          <a:off x="4592638" y="1865313"/>
          <a:ext cx="2117725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6" r:id="rId7" imgW="2121592" imgH="3871296" progId="Excel.Chart.8">
                  <p:embed/>
                </p:oleObj>
              </mc:Choice>
              <mc:Fallback>
                <p:oleObj r:id="rId7" imgW="2121592" imgH="3871296" progId="Excel.Char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2638" y="1865313"/>
                        <a:ext cx="2117725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Диаграмма 4"/>
          <p:cNvGraphicFramePr>
            <a:graphicFrameLocks/>
          </p:cNvGraphicFramePr>
          <p:nvPr/>
        </p:nvGraphicFramePr>
        <p:xfrm>
          <a:off x="7042150" y="1801813"/>
          <a:ext cx="2260600" cy="406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7" r:id="rId9" imgW="2261812" imgH="4060288" progId="Excel.Chart.8">
                  <p:embed/>
                </p:oleObj>
              </mc:Choice>
              <mc:Fallback>
                <p:oleObj r:id="rId9" imgW="2261812" imgH="4060288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1801813"/>
                        <a:ext cx="2260600" cy="406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684213" y="3621088"/>
            <a:ext cx="8636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94,9</a:t>
            </a:r>
          </a:p>
        </p:txBody>
      </p:sp>
      <p:sp>
        <p:nvSpPr>
          <p:cNvPr id="7176" name="TextBox 6"/>
          <p:cNvSpPr txBox="1">
            <a:spLocks noChangeArrowheads="1"/>
          </p:cNvSpPr>
          <p:nvPr/>
        </p:nvSpPr>
        <p:spPr bwMode="auto">
          <a:xfrm>
            <a:off x="2987675" y="3632200"/>
            <a:ext cx="7207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95,5</a:t>
            </a:r>
          </a:p>
        </p:txBody>
      </p:sp>
      <p:sp>
        <p:nvSpPr>
          <p:cNvPr id="7177" name="TextBox 7"/>
          <p:cNvSpPr txBox="1">
            <a:spLocks noChangeArrowheads="1"/>
          </p:cNvSpPr>
          <p:nvPr/>
        </p:nvSpPr>
        <p:spPr bwMode="auto">
          <a:xfrm>
            <a:off x="7740650" y="3632200"/>
            <a:ext cx="7191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94,6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2051050" y="3116263"/>
            <a:ext cx="576263" cy="479425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957638" y="3116263"/>
            <a:ext cx="720725" cy="504825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6732588" y="3213100"/>
            <a:ext cx="647700" cy="382588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1" name="TextBox 8191"/>
          <p:cNvSpPr txBox="1">
            <a:spLocks noChangeArrowheads="1"/>
          </p:cNvSpPr>
          <p:nvPr/>
        </p:nvSpPr>
        <p:spPr bwMode="auto">
          <a:xfrm>
            <a:off x="1765300" y="2924175"/>
            <a:ext cx="7921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+0,6%</a:t>
            </a:r>
          </a:p>
        </p:txBody>
      </p:sp>
      <p:sp>
        <p:nvSpPr>
          <p:cNvPr id="7182" name="TextBox 8192"/>
          <p:cNvSpPr txBox="1">
            <a:spLocks noChangeArrowheads="1"/>
          </p:cNvSpPr>
          <p:nvPr/>
        </p:nvSpPr>
        <p:spPr bwMode="auto">
          <a:xfrm>
            <a:off x="4098925" y="2963863"/>
            <a:ext cx="7604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-2,0%</a:t>
            </a:r>
          </a:p>
        </p:txBody>
      </p:sp>
      <p:sp>
        <p:nvSpPr>
          <p:cNvPr id="7183" name="TextBox 8195"/>
          <p:cNvSpPr txBox="1">
            <a:spLocks noChangeArrowheads="1"/>
          </p:cNvSpPr>
          <p:nvPr/>
        </p:nvSpPr>
        <p:spPr bwMode="auto">
          <a:xfrm>
            <a:off x="6443663" y="2963863"/>
            <a:ext cx="7921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+1,1%</a:t>
            </a:r>
          </a:p>
        </p:txBody>
      </p:sp>
      <p:sp>
        <p:nvSpPr>
          <p:cNvPr id="8198" name="Прямоугольник 8197"/>
          <p:cNvSpPr>
            <a:spLocks noChangeAspect="1"/>
          </p:cNvSpPr>
          <p:nvPr/>
        </p:nvSpPr>
        <p:spPr>
          <a:xfrm>
            <a:off x="107520" y="5306660"/>
            <a:ext cx="144000" cy="144000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87" name="TextBox 8198"/>
          <p:cNvSpPr txBox="1">
            <a:spLocks noChangeArrowheads="1"/>
          </p:cNvSpPr>
          <p:nvPr/>
        </p:nvSpPr>
        <p:spPr bwMode="auto">
          <a:xfrm>
            <a:off x="300038" y="5205413"/>
            <a:ext cx="15128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Налог на доходы</a:t>
            </a:r>
          </a:p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физических лиц</a:t>
            </a:r>
          </a:p>
        </p:txBody>
      </p:sp>
      <p:sp>
        <p:nvSpPr>
          <p:cNvPr id="8203" name="Прямоугольник 8202"/>
          <p:cNvSpPr>
            <a:spLocks noChangeAspect="1"/>
          </p:cNvSpPr>
          <p:nvPr/>
        </p:nvSpPr>
        <p:spPr>
          <a:xfrm>
            <a:off x="1547664" y="5301208"/>
            <a:ext cx="144000" cy="1440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91" name="TextBox 8203"/>
          <p:cNvSpPr txBox="1">
            <a:spLocks noChangeArrowheads="1"/>
          </p:cNvSpPr>
          <p:nvPr/>
        </p:nvSpPr>
        <p:spPr bwMode="auto">
          <a:xfrm>
            <a:off x="1728788" y="5205413"/>
            <a:ext cx="17605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Транспортный налог</a:t>
            </a:r>
          </a:p>
        </p:txBody>
      </p:sp>
      <p:sp>
        <p:nvSpPr>
          <p:cNvPr id="8205" name="Прямоугольник 8204"/>
          <p:cNvSpPr>
            <a:spLocks noChangeAspect="1"/>
          </p:cNvSpPr>
          <p:nvPr/>
        </p:nvSpPr>
        <p:spPr>
          <a:xfrm>
            <a:off x="3482862" y="5306660"/>
            <a:ext cx="144000" cy="144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95" name="TextBox 8205"/>
          <p:cNvSpPr txBox="1">
            <a:spLocks noChangeArrowheads="1"/>
          </p:cNvSpPr>
          <p:nvPr/>
        </p:nvSpPr>
        <p:spPr bwMode="auto">
          <a:xfrm>
            <a:off x="3686175" y="5224463"/>
            <a:ext cx="20542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Налоги на совокупный </a:t>
            </a:r>
          </a:p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доход</a:t>
            </a:r>
          </a:p>
        </p:txBody>
      </p:sp>
      <p:sp>
        <p:nvSpPr>
          <p:cNvPr id="8207" name="Прямоугольник 8206"/>
          <p:cNvSpPr>
            <a:spLocks noChangeAspect="1"/>
          </p:cNvSpPr>
          <p:nvPr/>
        </p:nvSpPr>
        <p:spPr>
          <a:xfrm>
            <a:off x="5220064" y="5316813"/>
            <a:ext cx="144000" cy="1440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99" name="TextBox 8207"/>
          <p:cNvSpPr txBox="1">
            <a:spLocks noChangeArrowheads="1"/>
          </p:cNvSpPr>
          <p:nvPr/>
        </p:nvSpPr>
        <p:spPr bwMode="auto">
          <a:xfrm>
            <a:off x="5456238" y="5216525"/>
            <a:ext cx="1779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Доходы от использования имущества</a:t>
            </a:r>
          </a:p>
        </p:txBody>
      </p:sp>
      <p:sp>
        <p:nvSpPr>
          <p:cNvPr id="8209" name="Прямоугольник 8208"/>
          <p:cNvSpPr>
            <a:spLocks noChangeAspect="1"/>
          </p:cNvSpPr>
          <p:nvPr/>
        </p:nvSpPr>
        <p:spPr>
          <a:xfrm>
            <a:off x="7236312" y="5306676"/>
            <a:ext cx="144000" cy="144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203" name="TextBox 8209"/>
          <p:cNvSpPr txBox="1">
            <a:spLocks noChangeArrowheads="1"/>
          </p:cNvSpPr>
          <p:nvPr/>
        </p:nvSpPr>
        <p:spPr bwMode="auto">
          <a:xfrm>
            <a:off x="7415213" y="5207000"/>
            <a:ext cx="1728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Прочие доходы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-107950" y="115888"/>
            <a:ext cx="9251950" cy="1301750"/>
          </a:xfrm>
        </p:spPr>
        <p:txBody>
          <a:bodyPr/>
          <a:lstStyle/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Безвозмездные поступления бюджета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Александровского муниципального района,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graphicFrame>
        <p:nvGraphicFramePr>
          <p:cNvPr id="8195" name="Объект 3"/>
          <p:cNvGraphicFramePr>
            <a:graphicFrameLocks noGrp="1"/>
          </p:cNvGraphicFramePr>
          <p:nvPr>
            <p:ph idx="1"/>
          </p:nvPr>
        </p:nvGraphicFramePr>
        <p:xfrm>
          <a:off x="-22225" y="1854200"/>
          <a:ext cx="2044700" cy="391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2" r:id="rId3" imgW="2048434" imgH="3920068" progId="Excel.Chart.8">
                  <p:embed/>
                </p:oleObj>
              </mc:Choice>
              <mc:Fallback>
                <p:oleObj r:id="rId3" imgW="2048434" imgH="3920068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225" y="1854200"/>
                        <a:ext cx="2044700" cy="391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Диаграмма 2"/>
          <p:cNvGraphicFramePr>
            <a:graphicFrameLocks/>
          </p:cNvGraphicFramePr>
          <p:nvPr/>
        </p:nvGraphicFramePr>
        <p:xfrm>
          <a:off x="2289175" y="1838325"/>
          <a:ext cx="2046288" cy="39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3" r:id="rId5" imgW="2048434" imgH="3993226" progId="Excel.Chart.8">
                  <p:embed/>
                </p:oleObj>
              </mc:Choice>
              <mc:Fallback>
                <p:oleObj r:id="rId5" imgW="2048434" imgH="3993226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1838325"/>
                        <a:ext cx="2046288" cy="39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Диаграмма 3"/>
          <p:cNvGraphicFramePr>
            <a:graphicFrameLocks/>
          </p:cNvGraphicFramePr>
          <p:nvPr/>
        </p:nvGraphicFramePr>
        <p:xfrm>
          <a:off x="4592638" y="1865313"/>
          <a:ext cx="2117725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r:id="rId7" imgW="2121592" imgH="3871296" progId="Excel.Chart.8">
                  <p:embed/>
                </p:oleObj>
              </mc:Choice>
              <mc:Fallback>
                <p:oleObj r:id="rId7" imgW="2121592" imgH="3871296" progId="Excel.Char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2638" y="1865313"/>
                        <a:ext cx="2117725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Диаграмма 4"/>
          <p:cNvGraphicFramePr>
            <a:graphicFrameLocks/>
          </p:cNvGraphicFramePr>
          <p:nvPr/>
        </p:nvGraphicFramePr>
        <p:xfrm>
          <a:off x="7042150" y="1801813"/>
          <a:ext cx="2260600" cy="406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r:id="rId9" imgW="2261812" imgH="4060288" progId="Excel.Chart.8">
                  <p:embed/>
                </p:oleObj>
              </mc:Choice>
              <mc:Fallback>
                <p:oleObj r:id="rId9" imgW="2261812" imgH="4060288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1801813"/>
                        <a:ext cx="2260600" cy="406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563563" y="3671888"/>
            <a:ext cx="1044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500,0</a:t>
            </a:r>
          </a:p>
        </p:txBody>
      </p:sp>
      <p:sp>
        <p:nvSpPr>
          <p:cNvPr id="8200" name="TextBox 6"/>
          <p:cNvSpPr txBox="1">
            <a:spLocks noChangeArrowheads="1"/>
          </p:cNvSpPr>
          <p:nvPr/>
        </p:nvSpPr>
        <p:spPr bwMode="auto">
          <a:xfrm>
            <a:off x="2887663" y="3660775"/>
            <a:ext cx="86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502,7</a:t>
            </a:r>
          </a:p>
        </p:txBody>
      </p:sp>
      <p:sp>
        <p:nvSpPr>
          <p:cNvPr id="8201" name="TextBox 7"/>
          <p:cNvSpPr txBox="1">
            <a:spLocks noChangeArrowheads="1"/>
          </p:cNvSpPr>
          <p:nvPr/>
        </p:nvSpPr>
        <p:spPr bwMode="auto">
          <a:xfrm>
            <a:off x="7740650" y="3638550"/>
            <a:ext cx="10080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496,9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2051050" y="3116263"/>
            <a:ext cx="576263" cy="479425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957638" y="3116263"/>
            <a:ext cx="720725" cy="504825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497638" y="3159125"/>
            <a:ext cx="684212" cy="512763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5" name="TextBox 8191"/>
          <p:cNvSpPr txBox="1">
            <a:spLocks noChangeArrowheads="1"/>
          </p:cNvSpPr>
          <p:nvPr/>
        </p:nvSpPr>
        <p:spPr bwMode="auto">
          <a:xfrm>
            <a:off x="1765300" y="2924175"/>
            <a:ext cx="7921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+0,5%</a:t>
            </a:r>
          </a:p>
        </p:txBody>
      </p:sp>
      <p:sp>
        <p:nvSpPr>
          <p:cNvPr id="8206" name="TextBox 8192"/>
          <p:cNvSpPr txBox="1">
            <a:spLocks noChangeArrowheads="1"/>
          </p:cNvSpPr>
          <p:nvPr/>
        </p:nvSpPr>
        <p:spPr bwMode="auto">
          <a:xfrm>
            <a:off x="4098925" y="2963863"/>
            <a:ext cx="7604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-0,9%</a:t>
            </a:r>
          </a:p>
        </p:txBody>
      </p:sp>
      <p:sp>
        <p:nvSpPr>
          <p:cNvPr id="8207" name="TextBox 8195"/>
          <p:cNvSpPr txBox="1">
            <a:spLocks noChangeArrowheads="1"/>
          </p:cNvSpPr>
          <p:nvPr/>
        </p:nvSpPr>
        <p:spPr bwMode="auto">
          <a:xfrm>
            <a:off x="6561138" y="2963863"/>
            <a:ext cx="7905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-0,2%</a:t>
            </a:r>
          </a:p>
        </p:txBody>
      </p:sp>
      <p:sp>
        <p:nvSpPr>
          <p:cNvPr id="2" name="Прямоугольник 8197"/>
          <p:cNvSpPr>
            <a:spLocks noChangeAspect="1"/>
          </p:cNvSpPr>
          <p:nvPr/>
        </p:nvSpPr>
        <p:spPr>
          <a:xfrm>
            <a:off x="238622" y="5143877"/>
            <a:ext cx="144000" cy="144000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1" name="TextBox 8198"/>
          <p:cNvSpPr txBox="1">
            <a:spLocks noChangeArrowheads="1"/>
          </p:cNvSpPr>
          <p:nvPr/>
        </p:nvSpPr>
        <p:spPr bwMode="auto">
          <a:xfrm>
            <a:off x="538163" y="5016500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Дотации</a:t>
            </a:r>
          </a:p>
        </p:txBody>
      </p:sp>
      <p:sp>
        <p:nvSpPr>
          <p:cNvPr id="8203" name="Прямоугольник 8202"/>
          <p:cNvSpPr>
            <a:spLocks noChangeAspect="1"/>
          </p:cNvSpPr>
          <p:nvPr/>
        </p:nvSpPr>
        <p:spPr>
          <a:xfrm>
            <a:off x="3562530" y="5170748"/>
            <a:ext cx="144000" cy="1440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5" name="TextBox 8203"/>
          <p:cNvSpPr txBox="1">
            <a:spLocks noChangeArrowheads="1"/>
          </p:cNvSpPr>
          <p:nvPr/>
        </p:nvSpPr>
        <p:spPr bwMode="auto">
          <a:xfrm>
            <a:off x="3751263" y="50434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Субсидии</a:t>
            </a:r>
          </a:p>
        </p:txBody>
      </p:sp>
      <p:sp>
        <p:nvSpPr>
          <p:cNvPr id="3" name="Прямоугольник 8204"/>
          <p:cNvSpPr>
            <a:spLocks noChangeAspect="1"/>
          </p:cNvSpPr>
          <p:nvPr/>
        </p:nvSpPr>
        <p:spPr>
          <a:xfrm>
            <a:off x="6710470" y="5208205"/>
            <a:ext cx="144000" cy="144000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9" name="TextBox 8205"/>
          <p:cNvSpPr txBox="1">
            <a:spLocks noChangeArrowheads="1"/>
          </p:cNvSpPr>
          <p:nvPr/>
        </p:nvSpPr>
        <p:spPr bwMode="auto">
          <a:xfrm>
            <a:off x="6956425" y="5043488"/>
            <a:ext cx="2054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Субвенции</a:t>
            </a:r>
          </a:p>
        </p:txBody>
      </p:sp>
      <p:pic>
        <p:nvPicPr>
          <p:cNvPr id="8223" name="Picture 31" descr="C:\Users\Толокнова\Desktop\ruble_bag_sign_money_finance_-1-512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36" y="5440926"/>
            <a:ext cx="1364102" cy="1364102"/>
          </a:xfrm>
          <a:prstGeom prst="rect">
            <a:avLst/>
          </a:prstGeom>
          <a:noFill/>
        </p:spPr>
      </p:pic>
      <p:sp>
        <p:nvSpPr>
          <p:cNvPr id="8221" name="TextBox 4"/>
          <p:cNvSpPr txBox="1">
            <a:spLocks noChangeArrowheads="1"/>
          </p:cNvSpPr>
          <p:nvPr/>
        </p:nvSpPr>
        <p:spPr bwMode="auto">
          <a:xfrm>
            <a:off x="1654175" y="5805488"/>
            <a:ext cx="69500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  <a:cs typeface="Times New Roman" pitchFamily="18" charset="0"/>
              </a:rPr>
              <a:t>Дотация на 2019 г. – 183,6 млн. рублей</a:t>
            </a:r>
          </a:p>
          <a:p>
            <a:pPr eaLnBrk="1" hangingPunct="1"/>
            <a:r>
              <a:rPr lang="ru-RU" sz="2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Стимулирующая часть дотации </a:t>
            </a:r>
            <a:r>
              <a:rPr lang="ru-RU" sz="2200" b="1">
                <a:latin typeface="Times New Roman" pitchFamily="18" charset="0"/>
                <a:cs typeface="Times New Roman" pitchFamily="18" charset="0"/>
              </a:rPr>
              <a:t>– 11,3 млн.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2" descr="Картинка 4 из 8655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48000"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5813" y="1143000"/>
            <a:ext cx="7921625" cy="3786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Расходная часть бюджета Александровского муниципального района </a:t>
            </a:r>
          </a:p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2019 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 и на плановый </a:t>
            </a:r>
            <a:r>
              <a:rPr lang="ru-RU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период 2020 и 2021 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sz="4800" b="1" dirty="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7938"/>
            <a:ext cx="9144000" cy="1189037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Основные подходы к формированию расходов бюджета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год и на плановый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sz="2800" b="1" dirty="0">
              <a:latin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Группа 34"/>
          <p:cNvGrpSpPr>
            <a:grpSpLocks/>
          </p:cNvGrpSpPr>
          <p:nvPr/>
        </p:nvGrpSpPr>
        <p:grpSpPr bwMode="auto">
          <a:xfrm>
            <a:off x="142875" y="931863"/>
            <a:ext cx="8843963" cy="1273175"/>
            <a:chOff x="186023" y="983493"/>
            <a:chExt cx="8781784" cy="361477"/>
          </a:xfrm>
        </p:grpSpPr>
        <p:sp>
          <p:nvSpPr>
            <p:cNvPr id="19" name="Полилиния 18"/>
            <p:cNvSpPr/>
            <p:nvPr/>
          </p:nvSpPr>
          <p:spPr>
            <a:xfrm>
              <a:off x="186023" y="983493"/>
              <a:ext cx="8781784" cy="361477"/>
            </a:xfrm>
            <a:custGeom>
              <a:avLst/>
              <a:gdLst>
                <a:gd name="connsiteX0" fmla="*/ 0 w 8567836"/>
                <a:gd name="connsiteY0" fmla="*/ 37432 h 374317"/>
                <a:gd name="connsiteX1" fmla="*/ 37432 w 8567836"/>
                <a:gd name="connsiteY1" fmla="*/ 0 h 374317"/>
                <a:gd name="connsiteX2" fmla="*/ 8530404 w 8567836"/>
                <a:gd name="connsiteY2" fmla="*/ 0 h 374317"/>
                <a:gd name="connsiteX3" fmla="*/ 8567836 w 8567836"/>
                <a:gd name="connsiteY3" fmla="*/ 37432 h 374317"/>
                <a:gd name="connsiteX4" fmla="*/ 8567836 w 8567836"/>
                <a:gd name="connsiteY4" fmla="*/ 336885 h 374317"/>
                <a:gd name="connsiteX5" fmla="*/ 8530404 w 8567836"/>
                <a:gd name="connsiteY5" fmla="*/ 374317 h 374317"/>
                <a:gd name="connsiteX6" fmla="*/ 37432 w 8567836"/>
                <a:gd name="connsiteY6" fmla="*/ 374317 h 374317"/>
                <a:gd name="connsiteX7" fmla="*/ 0 w 8567836"/>
                <a:gd name="connsiteY7" fmla="*/ 336885 h 374317"/>
                <a:gd name="connsiteX8" fmla="*/ 0 w 8567836"/>
                <a:gd name="connsiteY8" fmla="*/ 37432 h 37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7836" h="374317">
                  <a:moveTo>
                    <a:pt x="0" y="37432"/>
                  </a:moveTo>
                  <a:cubicBezTo>
                    <a:pt x="0" y="16759"/>
                    <a:pt x="16759" y="0"/>
                    <a:pt x="37432" y="0"/>
                  </a:cubicBezTo>
                  <a:lnTo>
                    <a:pt x="8530404" y="0"/>
                  </a:lnTo>
                  <a:cubicBezTo>
                    <a:pt x="8551077" y="0"/>
                    <a:pt x="8567836" y="16759"/>
                    <a:pt x="8567836" y="37432"/>
                  </a:cubicBezTo>
                  <a:lnTo>
                    <a:pt x="8567836" y="336885"/>
                  </a:lnTo>
                  <a:cubicBezTo>
                    <a:pt x="8567836" y="357558"/>
                    <a:pt x="8551077" y="374317"/>
                    <a:pt x="8530404" y="374317"/>
                  </a:cubicBezTo>
                  <a:lnTo>
                    <a:pt x="37432" y="374317"/>
                  </a:lnTo>
                  <a:cubicBezTo>
                    <a:pt x="16759" y="374317"/>
                    <a:pt x="0" y="357558"/>
                    <a:pt x="0" y="336885"/>
                  </a:cubicBezTo>
                  <a:lnTo>
                    <a:pt x="0" y="3743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1846169" tIns="60960" rIns="60961" bIns="6096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171450" indent="-1714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ru-RU" sz="200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Обеспечение исполнения расходных обязательств без привлечения кредитов кредитных организаций; погашение в установленные сроки ранее привлеченных долговых обязательств </a:t>
              </a:r>
              <a:endPara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ru-RU" sz="1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197245" y="985417"/>
              <a:ext cx="1387355" cy="359553"/>
            </a:xfrm>
            <a:prstGeom prst="roundRect">
              <a:avLst>
                <a:gd name="adj" fmla="val 10000"/>
              </a:avLst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34000" b="-34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8" name="Группа 37"/>
          <p:cNvGrpSpPr>
            <a:grpSpLocks/>
          </p:cNvGrpSpPr>
          <p:nvPr/>
        </p:nvGrpSpPr>
        <p:grpSpPr bwMode="auto">
          <a:xfrm>
            <a:off x="150813" y="3417888"/>
            <a:ext cx="8836025" cy="863600"/>
            <a:chOff x="298903" y="2692195"/>
            <a:chExt cx="8567836" cy="644782"/>
          </a:xfrm>
        </p:grpSpPr>
        <p:sp>
          <p:nvSpPr>
            <p:cNvPr id="25" name="Полилиния 24"/>
            <p:cNvSpPr/>
            <p:nvPr/>
          </p:nvSpPr>
          <p:spPr>
            <a:xfrm>
              <a:off x="298903" y="2692195"/>
              <a:ext cx="8567836" cy="644782"/>
            </a:xfrm>
            <a:custGeom>
              <a:avLst/>
              <a:gdLst>
                <a:gd name="connsiteX0" fmla="*/ 0 w 8567836"/>
                <a:gd name="connsiteY0" fmla="*/ 71642 h 716424"/>
                <a:gd name="connsiteX1" fmla="*/ 71642 w 8567836"/>
                <a:gd name="connsiteY1" fmla="*/ 0 h 716424"/>
                <a:gd name="connsiteX2" fmla="*/ 8496194 w 8567836"/>
                <a:gd name="connsiteY2" fmla="*/ 0 h 716424"/>
                <a:gd name="connsiteX3" fmla="*/ 8567836 w 8567836"/>
                <a:gd name="connsiteY3" fmla="*/ 71642 h 716424"/>
                <a:gd name="connsiteX4" fmla="*/ 8567836 w 8567836"/>
                <a:gd name="connsiteY4" fmla="*/ 644782 h 716424"/>
                <a:gd name="connsiteX5" fmla="*/ 8496194 w 8567836"/>
                <a:gd name="connsiteY5" fmla="*/ 716424 h 716424"/>
                <a:gd name="connsiteX6" fmla="*/ 71642 w 8567836"/>
                <a:gd name="connsiteY6" fmla="*/ 716424 h 716424"/>
                <a:gd name="connsiteX7" fmla="*/ 0 w 8567836"/>
                <a:gd name="connsiteY7" fmla="*/ 644782 h 716424"/>
                <a:gd name="connsiteX8" fmla="*/ 0 w 8567836"/>
                <a:gd name="connsiteY8" fmla="*/ 71642 h 71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7836" h="716424">
                  <a:moveTo>
                    <a:pt x="0" y="71642"/>
                  </a:moveTo>
                  <a:cubicBezTo>
                    <a:pt x="0" y="32075"/>
                    <a:pt x="32075" y="0"/>
                    <a:pt x="71642" y="0"/>
                  </a:cubicBezTo>
                  <a:lnTo>
                    <a:pt x="8496194" y="0"/>
                  </a:lnTo>
                  <a:cubicBezTo>
                    <a:pt x="8535761" y="0"/>
                    <a:pt x="8567836" y="32075"/>
                    <a:pt x="8567836" y="71642"/>
                  </a:cubicBezTo>
                  <a:lnTo>
                    <a:pt x="8567836" y="644782"/>
                  </a:lnTo>
                  <a:cubicBezTo>
                    <a:pt x="8567836" y="684349"/>
                    <a:pt x="8535761" y="716424"/>
                    <a:pt x="8496194" y="716424"/>
                  </a:cubicBezTo>
                  <a:lnTo>
                    <a:pt x="71642" y="716424"/>
                  </a:lnTo>
                  <a:cubicBezTo>
                    <a:pt x="32075" y="716424"/>
                    <a:pt x="0" y="684349"/>
                    <a:pt x="0" y="644782"/>
                  </a:cubicBezTo>
                  <a:lnTo>
                    <a:pt x="0" y="71642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1846169" tIns="60960" rIns="60961" bIns="60960" anchor="ctr"/>
            <a:lstStyle>
              <a:lvl1pPr defTabSz="71120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1120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112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112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112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11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11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11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11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Исполнение отраслевых «дорожных карт» по повышению эффективности бюджетной сети муниципальных учреждений </a:t>
              </a:r>
              <a:endPara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298903" y="2692195"/>
              <a:ext cx="1390002" cy="644782"/>
            </a:xfrm>
            <a:prstGeom prst="roundRect">
              <a:avLst>
                <a:gd name="adj" fmla="val 10000"/>
              </a:avLst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7" name="Полилиния 26"/>
          <p:cNvSpPr/>
          <p:nvPr/>
        </p:nvSpPr>
        <p:spPr>
          <a:xfrm>
            <a:off x="142875" y="2410017"/>
            <a:ext cx="8832661" cy="792088"/>
          </a:xfrm>
          <a:custGeom>
            <a:avLst/>
            <a:gdLst>
              <a:gd name="connsiteX0" fmla="*/ 0 w 8567836"/>
              <a:gd name="connsiteY0" fmla="*/ 71642 h 716424"/>
              <a:gd name="connsiteX1" fmla="*/ 71642 w 8567836"/>
              <a:gd name="connsiteY1" fmla="*/ 0 h 716424"/>
              <a:gd name="connsiteX2" fmla="*/ 8496194 w 8567836"/>
              <a:gd name="connsiteY2" fmla="*/ 0 h 716424"/>
              <a:gd name="connsiteX3" fmla="*/ 8567836 w 8567836"/>
              <a:gd name="connsiteY3" fmla="*/ 71642 h 716424"/>
              <a:gd name="connsiteX4" fmla="*/ 8567836 w 8567836"/>
              <a:gd name="connsiteY4" fmla="*/ 644782 h 716424"/>
              <a:gd name="connsiteX5" fmla="*/ 8496194 w 8567836"/>
              <a:gd name="connsiteY5" fmla="*/ 716424 h 716424"/>
              <a:gd name="connsiteX6" fmla="*/ 71642 w 8567836"/>
              <a:gd name="connsiteY6" fmla="*/ 716424 h 716424"/>
              <a:gd name="connsiteX7" fmla="*/ 0 w 8567836"/>
              <a:gd name="connsiteY7" fmla="*/ 644782 h 716424"/>
              <a:gd name="connsiteX8" fmla="*/ 0 w 8567836"/>
              <a:gd name="connsiteY8" fmla="*/ 71642 h 71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7836" h="716424">
                <a:moveTo>
                  <a:pt x="0" y="71642"/>
                </a:moveTo>
                <a:cubicBezTo>
                  <a:pt x="0" y="32075"/>
                  <a:pt x="32075" y="0"/>
                  <a:pt x="71642" y="0"/>
                </a:cubicBezTo>
                <a:lnTo>
                  <a:pt x="8496194" y="0"/>
                </a:lnTo>
                <a:cubicBezTo>
                  <a:pt x="8535761" y="0"/>
                  <a:pt x="8567836" y="32075"/>
                  <a:pt x="8567836" y="71642"/>
                </a:cubicBezTo>
                <a:lnTo>
                  <a:pt x="8567836" y="644782"/>
                </a:lnTo>
                <a:cubicBezTo>
                  <a:pt x="8567836" y="684349"/>
                  <a:pt x="8535761" y="716424"/>
                  <a:pt x="8496194" y="716424"/>
                </a:cubicBezTo>
                <a:lnTo>
                  <a:pt x="71642" y="716424"/>
                </a:lnTo>
                <a:cubicBezTo>
                  <a:pt x="32075" y="716424"/>
                  <a:pt x="0" y="684349"/>
                  <a:pt x="0" y="644782"/>
                </a:cubicBezTo>
                <a:lnTo>
                  <a:pt x="0" y="7164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846169" tIns="60960" rIns="60961" bIns="60960" spcCol="1270" anchor="ctr"/>
          <a:lstStyle/>
          <a:p>
            <a:pPr defTabSz="7112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Соблюдение установленных </a:t>
            </a:r>
            <a:r>
              <a:rPr lang="ru-RU" sz="2000">
                <a:latin typeface="Times New Roman" pitchFamily="18" charset="0"/>
                <a:cs typeface="Times New Roman" panose="02020603050405020304" pitchFamily="18" charset="0"/>
              </a:rPr>
              <a:t>бюджетных ограничений, в том числе при принятии новых расходных обязателств </a:t>
            </a: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154176" y="5613356"/>
            <a:ext cx="8858008" cy="864095"/>
          </a:xfrm>
          <a:custGeom>
            <a:avLst/>
            <a:gdLst>
              <a:gd name="connsiteX0" fmla="*/ 0 w 8567836"/>
              <a:gd name="connsiteY0" fmla="*/ 48845 h 488450"/>
              <a:gd name="connsiteX1" fmla="*/ 48845 w 8567836"/>
              <a:gd name="connsiteY1" fmla="*/ 0 h 488450"/>
              <a:gd name="connsiteX2" fmla="*/ 8518991 w 8567836"/>
              <a:gd name="connsiteY2" fmla="*/ 0 h 488450"/>
              <a:gd name="connsiteX3" fmla="*/ 8567836 w 8567836"/>
              <a:gd name="connsiteY3" fmla="*/ 48845 h 488450"/>
              <a:gd name="connsiteX4" fmla="*/ 8567836 w 8567836"/>
              <a:gd name="connsiteY4" fmla="*/ 439605 h 488450"/>
              <a:gd name="connsiteX5" fmla="*/ 8518991 w 8567836"/>
              <a:gd name="connsiteY5" fmla="*/ 488450 h 488450"/>
              <a:gd name="connsiteX6" fmla="*/ 48845 w 8567836"/>
              <a:gd name="connsiteY6" fmla="*/ 488450 h 488450"/>
              <a:gd name="connsiteX7" fmla="*/ 0 w 8567836"/>
              <a:gd name="connsiteY7" fmla="*/ 439605 h 488450"/>
              <a:gd name="connsiteX8" fmla="*/ 0 w 8567836"/>
              <a:gd name="connsiteY8" fmla="*/ 48845 h 48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7836" h="488450">
                <a:moveTo>
                  <a:pt x="0" y="48845"/>
                </a:moveTo>
                <a:cubicBezTo>
                  <a:pt x="0" y="21869"/>
                  <a:pt x="21869" y="0"/>
                  <a:pt x="48845" y="0"/>
                </a:cubicBezTo>
                <a:lnTo>
                  <a:pt x="8518991" y="0"/>
                </a:lnTo>
                <a:cubicBezTo>
                  <a:pt x="8545967" y="0"/>
                  <a:pt x="8567836" y="21869"/>
                  <a:pt x="8567836" y="48845"/>
                </a:cubicBezTo>
                <a:lnTo>
                  <a:pt x="8567836" y="439605"/>
                </a:lnTo>
                <a:cubicBezTo>
                  <a:pt x="8567836" y="466581"/>
                  <a:pt x="8545967" y="488450"/>
                  <a:pt x="8518991" y="488450"/>
                </a:cubicBezTo>
                <a:lnTo>
                  <a:pt x="48845" y="488450"/>
                </a:lnTo>
                <a:cubicBezTo>
                  <a:pt x="21869" y="488450"/>
                  <a:pt x="0" y="466581"/>
                  <a:pt x="0" y="439605"/>
                </a:cubicBezTo>
                <a:lnTo>
                  <a:pt x="0" y="4884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846169" tIns="60960" rIns="60961" bIns="60960" anchor="ctr"/>
          <a:lstStyle>
            <a:lvl1pPr defTabSz="711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11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11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11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11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11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11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11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11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муниципальных заданий бюджетным учреждениям на основе оценки потребности в предоставлении муниципальных услуг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1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2409825"/>
            <a:ext cx="14446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олилиния 16"/>
          <p:cNvSpPr/>
          <p:nvPr/>
        </p:nvSpPr>
        <p:spPr>
          <a:xfrm>
            <a:off x="130793" y="4543030"/>
            <a:ext cx="8844743" cy="843981"/>
          </a:xfrm>
          <a:custGeom>
            <a:avLst/>
            <a:gdLst>
              <a:gd name="connsiteX0" fmla="*/ 0 w 8567836"/>
              <a:gd name="connsiteY0" fmla="*/ 37432 h 374317"/>
              <a:gd name="connsiteX1" fmla="*/ 37432 w 8567836"/>
              <a:gd name="connsiteY1" fmla="*/ 0 h 374317"/>
              <a:gd name="connsiteX2" fmla="*/ 8530404 w 8567836"/>
              <a:gd name="connsiteY2" fmla="*/ 0 h 374317"/>
              <a:gd name="connsiteX3" fmla="*/ 8567836 w 8567836"/>
              <a:gd name="connsiteY3" fmla="*/ 37432 h 374317"/>
              <a:gd name="connsiteX4" fmla="*/ 8567836 w 8567836"/>
              <a:gd name="connsiteY4" fmla="*/ 336885 h 374317"/>
              <a:gd name="connsiteX5" fmla="*/ 8530404 w 8567836"/>
              <a:gd name="connsiteY5" fmla="*/ 374317 h 374317"/>
              <a:gd name="connsiteX6" fmla="*/ 37432 w 8567836"/>
              <a:gd name="connsiteY6" fmla="*/ 374317 h 374317"/>
              <a:gd name="connsiteX7" fmla="*/ 0 w 8567836"/>
              <a:gd name="connsiteY7" fmla="*/ 336885 h 374317"/>
              <a:gd name="connsiteX8" fmla="*/ 0 w 8567836"/>
              <a:gd name="connsiteY8" fmla="*/ 37432 h 37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7836" h="374317">
                <a:moveTo>
                  <a:pt x="0" y="37432"/>
                </a:moveTo>
                <a:cubicBezTo>
                  <a:pt x="0" y="16759"/>
                  <a:pt x="16759" y="0"/>
                  <a:pt x="37432" y="0"/>
                </a:cubicBezTo>
                <a:lnTo>
                  <a:pt x="8530404" y="0"/>
                </a:lnTo>
                <a:cubicBezTo>
                  <a:pt x="8551077" y="0"/>
                  <a:pt x="8567836" y="16759"/>
                  <a:pt x="8567836" y="37432"/>
                </a:cubicBezTo>
                <a:lnTo>
                  <a:pt x="8567836" y="336885"/>
                </a:lnTo>
                <a:cubicBezTo>
                  <a:pt x="8567836" y="357558"/>
                  <a:pt x="8551077" y="374317"/>
                  <a:pt x="8530404" y="374317"/>
                </a:cubicBezTo>
                <a:lnTo>
                  <a:pt x="37432" y="374317"/>
                </a:lnTo>
                <a:cubicBezTo>
                  <a:pt x="16759" y="374317"/>
                  <a:pt x="0" y="357558"/>
                  <a:pt x="0" y="336885"/>
                </a:cubicBezTo>
                <a:lnTo>
                  <a:pt x="0" y="374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846169" tIns="60960" rIns="60961" bIns="60960"/>
          <a:lstStyle>
            <a:lvl1pPr defTabSz="17335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171450" indent="-171450" defTabSz="17335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7335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7335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7335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733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733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733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733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резервного фонда, муниципального дорожного фонда района, РФФПП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5" name="Picture 2" descr="http://www.eurasialegal.info/images/stories/partners/ecology_bezopasnos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5613400"/>
            <a:ext cx="1443037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288" y="4543425"/>
            <a:ext cx="1457325" cy="842963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9475" y="796925"/>
          <a:ext cx="6973888" cy="58007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6487"/>
                <a:gridCol w="5357401"/>
              </a:tblGrid>
              <a:tr h="3727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394 142,7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системы образования района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30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70 617,8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муниципальными финансами района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5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25 309,4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Реализация приоритетных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муниципальных проектов района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982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19 094,4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инфраструктуры района и градостроительства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27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14 884,9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жителей района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5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8 232,6</a:t>
                      </a:r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Эффективное использование и управление муниципальным имуществом района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97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4 621,7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культуры, спорта и туризма в районе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27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2 698,1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граждан района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7834">
                <a:tc>
                  <a:txBody>
                    <a:bodyPr/>
                    <a:lstStyle/>
                    <a:p>
                      <a:pPr algn="ctr"/>
                      <a:r>
                        <a:rPr lang="ru-RU" sz="16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543,9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 района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5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Реформирование и развитие муниципальной службы района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5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Привлечение инвестиций и развитие потребительского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рынка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50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Реализация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проектов инициативного бюджетирования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5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сельского хозяйства и устойчивое развитие сельских территорий в районе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751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Содействие занятости населения в районе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Овал 7"/>
          <p:cNvSpPr/>
          <p:nvPr/>
        </p:nvSpPr>
        <p:spPr>
          <a:xfrm>
            <a:off x="1588" y="2708275"/>
            <a:ext cx="1600200" cy="1371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540 658,4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</a:p>
        </p:txBody>
      </p:sp>
      <p:cxnSp>
        <p:nvCxnSpPr>
          <p:cNvPr id="11" name="Скругленная соединительная линия 10"/>
          <p:cNvCxnSpPr>
            <a:stCxn id="8" idx="0"/>
          </p:cNvCxnSpPr>
          <p:nvPr/>
        </p:nvCxnSpPr>
        <p:spPr>
          <a:xfrm rot="5400000" flipH="1" flipV="1">
            <a:off x="767557" y="1775619"/>
            <a:ext cx="966787" cy="89852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>
            <a:stCxn id="8" idx="4"/>
          </p:cNvCxnSpPr>
          <p:nvPr/>
        </p:nvCxnSpPr>
        <p:spPr>
          <a:xfrm rot="16200000" flipH="1">
            <a:off x="244476" y="4637087"/>
            <a:ext cx="2012950" cy="89852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400" y="115888"/>
            <a:ext cx="9144000" cy="708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Программно-целевые расходы бюджета Александровского муниципального района</a:t>
            </a:r>
            <a:r>
              <a:rPr lang="ru-RU" sz="2000" b="1">
                <a:latin typeface="Times New Roman" pitchFamily="18" charset="0"/>
                <a:cs typeface="Times New Roman" panose="02020603050405020304" pitchFamily="18" charset="0"/>
              </a:rPr>
              <a:t>: 2019 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год </a:t>
            </a:r>
            <a:r>
              <a:rPr lang="ru-RU" sz="2000" b="1">
                <a:latin typeface="Times New Roman" pitchFamily="18" charset="0"/>
                <a:cs typeface="Times New Roman" panose="02020603050405020304" pitchFamily="18" charset="0"/>
              </a:rPr>
              <a:t>– 91,82%, 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2019 год </a:t>
            </a:r>
            <a:r>
              <a:rPr lang="ru-RU" sz="2000" b="1">
                <a:latin typeface="Times New Roman" pitchFamily="18" charset="0"/>
                <a:cs typeface="Times New Roman" panose="02020603050405020304" pitchFamily="18" charset="0"/>
              </a:rPr>
              <a:t>– 91,85%, 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2020 год </a:t>
            </a:r>
            <a:r>
              <a:rPr lang="ru-RU" sz="2000" b="1">
                <a:latin typeface="Times New Roman" pitchFamily="18" charset="0"/>
                <a:cs typeface="Times New Roman" panose="02020603050405020304" pitchFamily="18" charset="0"/>
              </a:rPr>
              <a:t>– 92,76%.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Users\GYK\Desktop\Рисунок2.png"/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 b="55701"/>
          <a:stretch/>
        </p:blipFill>
        <p:spPr bwMode="auto">
          <a:xfrm>
            <a:off x="1612618" y="823913"/>
            <a:ext cx="523747" cy="5773439"/>
          </a:xfrm>
          <a:prstGeom prst="snip2Diag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95300" y="222250"/>
            <a:ext cx="8229600" cy="1143000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Муниципальная программа «Развитие системы образования района» - 394 142,7тыс. рублей  или 66,9% всех расходов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endParaRPr lang="ru-RU" sz="2400" smtClean="0"/>
          </a:p>
        </p:txBody>
      </p:sp>
      <p:sp>
        <p:nvSpPr>
          <p:cNvPr id="12291" name="AutoShape 2" descr="https://im1-tub-ru.yandex.net/i?id=204465d4abd1320f574f19fdf90d3020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71725" y="1341438"/>
            <a:ext cx="3973513" cy="143986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Подпрограмма  «Развитие системы дошкольного общего образования Александровского муниципального района» в </a:t>
            </a:r>
            <a:r>
              <a:rPr lang="ru-RU" b="1"/>
              <a:t>сумме 146 040,1 тыс.рублей (5 учреждений)</a:t>
            </a:r>
            <a:endParaRPr lang="ru-RU" b="1" dirty="0"/>
          </a:p>
        </p:txBody>
      </p:sp>
      <p:pic>
        <p:nvPicPr>
          <p:cNvPr id="2054" name="Picture 6" descr="http://lifemo.ru/wp-content/uploads/2015/11/n7_Xhr811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38" y="1341438"/>
            <a:ext cx="2051050" cy="1439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56" name="Picture 8" descr="http://www.detkiufa.ru/media/article/569bfbbf0f0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450" y="2997200"/>
            <a:ext cx="2078038" cy="1800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2384425" y="2997200"/>
            <a:ext cx="3960813" cy="18002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Подпрограмма  «Развитие системы начального общего, основного общего, среднего общего образования Александровского муниципального района» в сумме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/>
              <a:t>184 708,7 тыс.рублей (8 учреждений)</a:t>
            </a:r>
            <a:endParaRPr lang="ru-RU" b="1" dirty="0"/>
          </a:p>
        </p:txBody>
      </p:sp>
      <p:pic>
        <p:nvPicPr>
          <p:cNvPr id="2058" name="Picture 10" descr="https://im3-tub-ru.yandex.net/i?id=ee95fc9ff4380717ab35bbcda5c5a5cc&amp;n=33&amp;h=215&amp;w=2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5013325"/>
            <a:ext cx="2127250" cy="16557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2363788" y="5013325"/>
            <a:ext cx="3981450" cy="16557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Подпрограмма «Развитие системы воспитания и дополнительного образования Александровского муниципального района» в сумме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41 405,7 тыс. рублей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 (5 учреждений) </a:t>
            </a: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6516688" y="1557338"/>
            <a:ext cx="1368425" cy="4895850"/>
          </a:xfrm>
          <a:prstGeom prst="rightBrac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940675" y="1343025"/>
            <a:ext cx="1008063" cy="53292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Количество обучающихся </a:t>
            </a:r>
          </a:p>
          <a:p>
            <a:pPr algn="ctr">
              <a:defRPr/>
            </a:pPr>
            <a:r>
              <a:rPr lang="ru-RU" b="1" dirty="0"/>
              <a:t>6 821 человек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932363" y="260350"/>
            <a:ext cx="3792537" cy="280828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Подпрограмма  «Развитие системы отдыха, оздоровления и занятости детей и подростков в каникулярный период»</a:t>
            </a:r>
            <a:r>
              <a:rPr lang="ru-RU" sz="2400" b="1" dirty="0" smtClean="0">
                <a:latin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</a:rPr>
            </a:br>
            <a:r>
              <a:rPr lang="ru-RU" sz="2400" b="1" dirty="0" smtClean="0"/>
              <a:t>в сумме 6 947,1 </a:t>
            </a:r>
            <a:br>
              <a:rPr lang="ru-RU" sz="2400" b="1" dirty="0" smtClean="0"/>
            </a:br>
            <a:r>
              <a:rPr lang="ru-RU" sz="2400" b="1" dirty="0" smtClean="0"/>
              <a:t>тыс. рублей </a:t>
            </a:r>
          </a:p>
        </p:txBody>
      </p:sp>
      <p:sp>
        <p:nvSpPr>
          <p:cNvPr id="13315" name="AutoShape 2" descr="https://im1-tub-ru.yandex.net/i?id=204465d4abd1320f574f19fdf90d3020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1277" name="Picture 13" descr="http://l-zlat.ru/wp-content/uploads/2017/09/dece61b15319d4aec8e736ab869177eb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765175"/>
            <a:ext cx="4092575" cy="5040313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ая фигурная скобка 1"/>
          <p:cNvSpPr/>
          <p:nvPr/>
        </p:nvSpPr>
        <p:spPr>
          <a:xfrm rot="16200000">
            <a:off x="6483351" y="1951037"/>
            <a:ext cx="785812" cy="3167063"/>
          </a:xfrm>
          <a:prstGeom prst="rightBrac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72000" y="3927475"/>
            <a:ext cx="2049463" cy="18780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Краевой бюджет </a:t>
            </a:r>
          </a:p>
          <a:p>
            <a:pPr algn="ctr">
              <a:defRPr/>
            </a:pPr>
            <a:r>
              <a:rPr lang="ru-RU" b="1" dirty="0"/>
              <a:t>5 668,6 </a:t>
            </a:r>
          </a:p>
          <a:p>
            <a:pPr algn="ctr">
              <a:defRPr/>
            </a:pPr>
            <a:r>
              <a:rPr lang="ru-RU" b="1" dirty="0"/>
              <a:t>тыс. рублей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59600" y="3927475"/>
            <a:ext cx="2076450" cy="18780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Районный бюджет 1 278,5 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https://im1-tub-ru.yandex.net/i?id=204465d4abd1320f574f19fdf90d3020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060" name="Picture 12" descr="https://im2-tub-ru.yandex.net/i?id=38ef9a754da8e5aae4dee2892c2fa0b8&amp;n=33&amp;h=215&amp;w=3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557338"/>
            <a:ext cx="3960812" cy="1511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460375" y="333375"/>
            <a:ext cx="8215313" cy="1079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Подпрограмма  "Обеспечение реализации программы"</a:t>
            </a:r>
            <a:endParaRPr lang="ru-RU" b="1" dirty="0"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в сумме 15 041,1 тыс. рублей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258888" y="3176588"/>
            <a:ext cx="1657350" cy="757237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43438" y="3195638"/>
            <a:ext cx="0" cy="75565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243638" y="3141663"/>
            <a:ext cx="1655762" cy="863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39750" y="4076700"/>
            <a:ext cx="2447925" cy="1800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Управление образования района </a:t>
            </a:r>
          </a:p>
          <a:p>
            <a:pPr algn="ctr">
              <a:defRPr/>
            </a:pPr>
            <a:r>
              <a:rPr lang="ru-RU" b="1" dirty="0"/>
              <a:t>2 752,7 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48038" y="4076700"/>
            <a:ext cx="2592387" cy="1800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МКУ "Финансовый центр образовательных учреждений» </a:t>
            </a:r>
          </a:p>
          <a:p>
            <a:pPr algn="ctr">
              <a:defRPr/>
            </a:pPr>
            <a:r>
              <a:rPr lang="ru-RU" b="1" dirty="0"/>
              <a:t>9 600,2 тыс.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00788" y="4076700"/>
            <a:ext cx="2519362" cy="1800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«Центр информационных технологий обучения </a:t>
            </a:r>
          </a:p>
          <a:p>
            <a:pPr algn="ctr">
              <a:defRPr/>
            </a:pPr>
            <a:r>
              <a:rPr lang="ru-RU" b="1" dirty="0"/>
              <a:t>2 523,7 тыс. рублей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38" y="115888"/>
            <a:ext cx="8901112" cy="1301750"/>
          </a:xfrm>
          <a:solidFill>
            <a:schemeClr val="accent2">
              <a:lumMod val="60000"/>
              <a:lumOff val="40000"/>
              <a:alpha val="8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«Управление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муниципальными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финансами района»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70 617,8 тыс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. руб. или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12%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всех расходов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endParaRPr lang="ru-RU" sz="2900" dirty="0"/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252931" y="1412776"/>
            <a:ext cx="6219353" cy="1368152"/>
          </a:xfrm>
          <a:prstGeom prst="horizontalScroll">
            <a:avLst/>
          </a:prstGeom>
          <a:solidFill>
            <a:schemeClr val="accent5">
              <a:lumMod val="40000"/>
              <a:lumOff val="60000"/>
              <a:alpha val="8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совершенствование бюджетного процесса</a:t>
            </a: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771800" y="2564904"/>
            <a:ext cx="6219353" cy="1512168"/>
          </a:xfrm>
          <a:prstGeom prst="horizontalScroll">
            <a:avLst/>
          </a:prstGeom>
          <a:solidFill>
            <a:schemeClr val="accent5">
              <a:lumMod val="40000"/>
              <a:lumOff val="60000"/>
              <a:alpha val="8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финансовой устойчивости местных бюджетов – </a:t>
            </a:r>
          </a:p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63 167,0 тыс. рублей</a:t>
            </a: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71150" y="4005064"/>
            <a:ext cx="6245065" cy="1440160"/>
          </a:xfrm>
          <a:prstGeom prst="horizontalScroll">
            <a:avLst/>
          </a:prstGeom>
          <a:solidFill>
            <a:schemeClr val="accent5">
              <a:lumMod val="40000"/>
              <a:lumOff val="60000"/>
              <a:alpha val="8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реализации программы – </a:t>
            </a:r>
          </a:p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7 161,1 тыс. рублей</a:t>
            </a: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771800" y="5301208"/>
            <a:ext cx="6147344" cy="1412776"/>
          </a:xfrm>
          <a:prstGeom prst="horizontalScroll">
            <a:avLst/>
          </a:prstGeom>
          <a:solidFill>
            <a:schemeClr val="accent5">
              <a:lumMod val="40000"/>
              <a:lumOff val="60000"/>
              <a:alpha val="8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муниципальным долгом Александровского муниципального района – 289,7 тыс. рублей</a:t>
            </a: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5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  <a:noFill/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Фонд финансовой поддержки поселений,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тыс. рублей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5013176"/>
            <a:ext cx="892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/>
                <a:latin typeface="Times New Roman"/>
                <a:ea typeface="Calibri"/>
              </a:rPr>
              <a:t>Начиная с бюджета 2019-2021 года, полномочие Пермского края по </a:t>
            </a:r>
            <a:br>
              <a:rPr lang="ru-RU" sz="2000" b="1" dirty="0" smtClean="0">
                <a:effectLst/>
                <a:latin typeface="Times New Roman"/>
                <a:ea typeface="Calibri"/>
              </a:rPr>
            </a:br>
            <a:r>
              <a:rPr lang="ru-RU" sz="2000" b="1" dirty="0" smtClean="0">
                <a:effectLst/>
                <a:latin typeface="Times New Roman"/>
                <a:ea typeface="Calibri"/>
              </a:rPr>
              <a:t>выравниванию бюджетной обеспеченности поселений передано на </a:t>
            </a:r>
          </a:p>
          <a:p>
            <a:pPr algn="ctr"/>
            <a:r>
              <a:rPr lang="ru-RU" sz="2000" b="1" dirty="0" smtClean="0">
                <a:effectLst/>
                <a:latin typeface="Times New Roman"/>
                <a:ea typeface="Calibri"/>
              </a:rPr>
              <a:t>уровень муниципальных районов Пермского края </a:t>
            </a:r>
          </a:p>
          <a:p>
            <a:pPr algn="ctr"/>
            <a:r>
              <a:rPr lang="ru-RU" sz="2000" b="1" dirty="0" smtClean="0">
                <a:effectLst/>
                <a:latin typeface="Times New Roman"/>
                <a:ea typeface="Calibri"/>
              </a:rPr>
              <a:t>(Закон Пермского края от 01.10.2018 года № 269-ПК)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864386"/>
              </p:ext>
            </p:extLst>
          </p:nvPr>
        </p:nvGraphicFramePr>
        <p:xfrm>
          <a:off x="107503" y="1412776"/>
          <a:ext cx="8928992" cy="3384375"/>
        </p:xfrm>
        <a:graphic>
          <a:graphicData uri="http://schemas.openxmlformats.org/drawingml/2006/table">
            <a:tbl>
              <a:tblPr/>
              <a:tblGrid>
                <a:gridCol w="1152129"/>
                <a:gridCol w="947135"/>
                <a:gridCol w="1310853"/>
                <a:gridCol w="1127568"/>
                <a:gridCol w="1066685"/>
                <a:gridCol w="1225361"/>
                <a:gridCol w="1225361"/>
                <a:gridCol w="873900"/>
              </a:tblGrid>
              <a:tr h="6335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Поселения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2018 г.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effectLst/>
                          <a:latin typeface="Times New Roman CYR"/>
                        </a:rPr>
                        <a:t>2019 г.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Рост дотации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00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effectLst/>
                          <a:latin typeface="Times New Roman CYR"/>
                        </a:rPr>
                        <a:t>местный бюджет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краевой бюджет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общий объем дотации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местный бюджет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краевой бюджет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общий объем дотации</a:t>
                      </a: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  АГП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14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481,1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4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258,2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18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739,3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17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795,4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3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021,6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20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817,0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2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077,7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4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  ВВГП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15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467,8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504,5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16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972,3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14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885,9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2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527,5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17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413,4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441,1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4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  ЯГП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15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692,8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3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116,4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18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809,2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16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234,7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2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756,5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18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991,2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182,0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4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  ССП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5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509,3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77,4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5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586,7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5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082,4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863,0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effectLst/>
                          <a:latin typeface="Times New Roman CYR"/>
                        </a:rPr>
                        <a:t>5 </a:t>
                      </a:r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945,4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effectLst/>
                          <a:latin typeface="Times New Roman CYR"/>
                        </a:rPr>
                        <a:t>358,7</a:t>
                      </a:r>
                      <a:endParaRPr lang="ru-RU" sz="17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4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  Всего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51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151,0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8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956,5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60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107,5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53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998,4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9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168,6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63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167,0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Times New Roman CYR"/>
                        </a:rPr>
                        <a:t>3 </a:t>
                      </a:r>
                      <a:r>
                        <a:rPr lang="ru-RU" sz="1700" b="1" i="0" u="none" strike="noStrike" dirty="0" smtClean="0">
                          <a:effectLst/>
                          <a:latin typeface="Times New Roman CYR"/>
                        </a:rPr>
                        <a:t>059,5</a:t>
                      </a:r>
                      <a:endParaRPr lang="ru-RU" sz="17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7279" marR="7279" marT="72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03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68313" y="1719263"/>
            <a:ext cx="2951162" cy="2878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 транспортного обслуживания населения на регулярных маршрутах Александровского муниципального района по регулируемым тарифам – 4 714,8 тыс. руб.</a:t>
            </a:r>
          </a:p>
        </p:txBody>
      </p:sp>
      <p:pic>
        <p:nvPicPr>
          <p:cNvPr id="2050" name="Picture 2" descr="http://www.bugulma.ws/images/novosti/7/bilet-31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238" y="5178425"/>
            <a:ext cx="2663825" cy="1241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4932363" y="1719263"/>
            <a:ext cx="3781425" cy="9175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13" y="0"/>
            <a:ext cx="8737600" cy="139065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«Развитие инфраструктуры района» 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– 19 094,4 тыс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руб.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3,2%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всех расходов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6632575" y="6453188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360E6F-A1A2-48C5-A98E-E54A8143E710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solidFill>
                <a:srgbClr val="898989"/>
              </a:solidFill>
            </a:endParaRPr>
          </a:p>
        </p:txBody>
      </p:sp>
      <p:grpSp>
        <p:nvGrpSpPr>
          <p:cNvPr id="16391" name="Группа 69"/>
          <p:cNvGrpSpPr>
            <a:grpSpLocks/>
          </p:cNvGrpSpPr>
          <p:nvPr/>
        </p:nvGrpSpPr>
        <p:grpSpPr bwMode="auto">
          <a:xfrm>
            <a:off x="5041900" y="2757488"/>
            <a:ext cx="3346450" cy="2073275"/>
            <a:chOff x="861822" y="2276872"/>
            <a:chExt cx="2325890" cy="2706687"/>
          </a:xfrm>
        </p:grpSpPr>
        <p:sp>
          <p:nvSpPr>
            <p:cNvPr id="16398" name="AutoShape 3"/>
            <p:cNvSpPr>
              <a:spLocks noChangeAspect="1" noChangeArrowheads="1" noTextEdit="1"/>
            </p:cNvSpPr>
            <p:nvPr/>
          </p:nvSpPr>
          <p:spPr bwMode="auto">
            <a:xfrm>
              <a:off x="861822" y="2937272"/>
              <a:ext cx="2325890" cy="2046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399" name="Freeform 5"/>
            <p:cNvSpPr>
              <a:spLocks/>
            </p:cNvSpPr>
            <p:nvPr/>
          </p:nvSpPr>
          <p:spPr bwMode="auto">
            <a:xfrm>
              <a:off x="899592" y="2521348"/>
              <a:ext cx="1967663" cy="2157409"/>
            </a:xfrm>
            <a:custGeom>
              <a:avLst/>
              <a:gdLst>
                <a:gd name="T0" fmla="*/ 2147483647 w 1258"/>
                <a:gd name="T1" fmla="*/ 2147483647 h 1499"/>
                <a:gd name="T2" fmla="*/ 2147483647 w 1258"/>
                <a:gd name="T3" fmla="*/ 2147483647 h 1499"/>
                <a:gd name="T4" fmla="*/ 2147483647 w 1258"/>
                <a:gd name="T5" fmla="*/ 2147483647 h 1499"/>
                <a:gd name="T6" fmla="*/ 2147483647 w 1258"/>
                <a:gd name="T7" fmla="*/ 2147483647 h 1499"/>
                <a:gd name="T8" fmla="*/ 2147483647 w 1258"/>
                <a:gd name="T9" fmla="*/ 2147483647 h 1499"/>
                <a:gd name="T10" fmla="*/ 0 w 1258"/>
                <a:gd name="T11" fmla="*/ 2147483647 h 1499"/>
                <a:gd name="T12" fmla="*/ 2147483647 w 1258"/>
                <a:gd name="T13" fmla="*/ 2147483647 h 1499"/>
                <a:gd name="T14" fmla="*/ 2147483647 w 1258"/>
                <a:gd name="T15" fmla="*/ 2147483647 h 1499"/>
                <a:gd name="T16" fmla="*/ 2147483647 w 1258"/>
                <a:gd name="T17" fmla="*/ 2147483647 h 1499"/>
                <a:gd name="T18" fmla="*/ 2147483647 w 1258"/>
                <a:gd name="T19" fmla="*/ 2147483647 h 1499"/>
                <a:gd name="T20" fmla="*/ 2147483647 w 1258"/>
                <a:gd name="T21" fmla="*/ 2147483647 h 1499"/>
                <a:gd name="T22" fmla="*/ 2147483647 w 1258"/>
                <a:gd name="T23" fmla="*/ 2147483647 h 1499"/>
                <a:gd name="T24" fmla="*/ 2147483647 w 1258"/>
                <a:gd name="T25" fmla="*/ 2147483647 h 1499"/>
                <a:gd name="T26" fmla="*/ 2147483647 w 1258"/>
                <a:gd name="T27" fmla="*/ 2147483647 h 1499"/>
                <a:gd name="T28" fmla="*/ 2147483647 w 1258"/>
                <a:gd name="T29" fmla="*/ 2147483647 h 1499"/>
                <a:gd name="T30" fmla="*/ 2147483647 w 1258"/>
                <a:gd name="T31" fmla="*/ 2147483647 h 1499"/>
                <a:gd name="T32" fmla="*/ 2147483647 w 1258"/>
                <a:gd name="T33" fmla="*/ 2147483647 h 1499"/>
                <a:gd name="T34" fmla="*/ 2147483647 w 1258"/>
                <a:gd name="T35" fmla="*/ 2147483647 h 1499"/>
                <a:gd name="T36" fmla="*/ 2147483647 w 1258"/>
                <a:gd name="T37" fmla="*/ 2147483647 h 1499"/>
                <a:gd name="T38" fmla="*/ 2147483647 w 1258"/>
                <a:gd name="T39" fmla="*/ 2147483647 h 1499"/>
                <a:gd name="T40" fmla="*/ 2147483647 w 1258"/>
                <a:gd name="T41" fmla="*/ 2147483647 h 1499"/>
                <a:gd name="T42" fmla="*/ 2147483647 w 1258"/>
                <a:gd name="T43" fmla="*/ 2147483647 h 1499"/>
                <a:gd name="T44" fmla="*/ 2147483647 w 1258"/>
                <a:gd name="T45" fmla="*/ 2147483647 h 1499"/>
                <a:gd name="T46" fmla="*/ 2147483647 w 1258"/>
                <a:gd name="T47" fmla="*/ 2147483647 h 1499"/>
                <a:gd name="T48" fmla="*/ 2147483647 w 1258"/>
                <a:gd name="T49" fmla="*/ 2147483647 h 1499"/>
                <a:gd name="T50" fmla="*/ 2147483647 w 1258"/>
                <a:gd name="T51" fmla="*/ 2147483647 h 1499"/>
                <a:gd name="T52" fmla="*/ 2147483647 w 1258"/>
                <a:gd name="T53" fmla="*/ 2147483647 h 1499"/>
                <a:gd name="T54" fmla="*/ 2147483647 w 1258"/>
                <a:gd name="T55" fmla="*/ 0 h 1499"/>
                <a:gd name="T56" fmla="*/ 2147483647 w 1258"/>
                <a:gd name="T57" fmla="*/ 0 h 1499"/>
                <a:gd name="T58" fmla="*/ 2147483647 w 1258"/>
                <a:gd name="T59" fmla="*/ 0 h 1499"/>
                <a:gd name="T60" fmla="*/ 2147483647 w 1258"/>
                <a:gd name="T61" fmla="*/ 2147483647 h 1499"/>
                <a:gd name="T62" fmla="*/ 2147483647 w 1258"/>
                <a:gd name="T63" fmla="*/ 2147483647 h 1499"/>
                <a:gd name="T64" fmla="*/ 2147483647 w 1258"/>
                <a:gd name="T65" fmla="*/ 2147483647 h 1499"/>
                <a:gd name="T66" fmla="*/ 2147483647 w 1258"/>
                <a:gd name="T67" fmla="*/ 2147483647 h 1499"/>
                <a:gd name="T68" fmla="*/ 2147483647 w 1258"/>
                <a:gd name="T69" fmla="*/ 2147483647 h 1499"/>
                <a:gd name="T70" fmla="*/ 2147483647 w 1258"/>
                <a:gd name="T71" fmla="*/ 2147483647 h 1499"/>
                <a:gd name="T72" fmla="*/ 2147483647 w 1258"/>
                <a:gd name="T73" fmla="*/ 2147483647 h 1499"/>
                <a:gd name="T74" fmla="*/ 2147483647 w 1258"/>
                <a:gd name="T75" fmla="*/ 2147483647 h 1499"/>
                <a:gd name="T76" fmla="*/ 2147483647 w 1258"/>
                <a:gd name="T77" fmla="*/ 2147483647 h 1499"/>
                <a:gd name="T78" fmla="*/ 2147483647 w 1258"/>
                <a:gd name="T79" fmla="*/ 2147483647 h 1499"/>
                <a:gd name="T80" fmla="*/ 2147483647 w 1258"/>
                <a:gd name="T81" fmla="*/ 2147483647 h 1499"/>
                <a:gd name="T82" fmla="*/ 2147483647 w 1258"/>
                <a:gd name="T83" fmla="*/ 2147483647 h 14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58"/>
                <a:gd name="T127" fmla="*/ 0 h 1499"/>
                <a:gd name="T128" fmla="*/ 1258 w 1258"/>
                <a:gd name="T129" fmla="*/ 1499 h 14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58" h="1499">
                  <a:moveTo>
                    <a:pt x="330" y="66"/>
                  </a:moveTo>
                  <a:lnTo>
                    <a:pt x="461" y="243"/>
                  </a:lnTo>
                  <a:lnTo>
                    <a:pt x="429" y="339"/>
                  </a:lnTo>
                  <a:lnTo>
                    <a:pt x="322" y="388"/>
                  </a:lnTo>
                  <a:lnTo>
                    <a:pt x="222" y="489"/>
                  </a:lnTo>
                  <a:lnTo>
                    <a:pt x="169" y="643"/>
                  </a:lnTo>
                  <a:lnTo>
                    <a:pt x="98" y="669"/>
                  </a:lnTo>
                  <a:lnTo>
                    <a:pt x="43" y="736"/>
                  </a:lnTo>
                  <a:lnTo>
                    <a:pt x="37" y="860"/>
                  </a:lnTo>
                  <a:lnTo>
                    <a:pt x="2" y="934"/>
                  </a:lnTo>
                  <a:lnTo>
                    <a:pt x="29" y="1037"/>
                  </a:lnTo>
                  <a:lnTo>
                    <a:pt x="0" y="1096"/>
                  </a:lnTo>
                  <a:lnTo>
                    <a:pt x="0" y="1187"/>
                  </a:lnTo>
                  <a:lnTo>
                    <a:pt x="63" y="1302"/>
                  </a:lnTo>
                  <a:lnTo>
                    <a:pt x="136" y="1327"/>
                  </a:lnTo>
                  <a:lnTo>
                    <a:pt x="222" y="1419"/>
                  </a:lnTo>
                  <a:lnTo>
                    <a:pt x="549" y="1499"/>
                  </a:lnTo>
                  <a:lnTo>
                    <a:pt x="609" y="1489"/>
                  </a:lnTo>
                  <a:lnTo>
                    <a:pt x="643" y="1464"/>
                  </a:lnTo>
                  <a:lnTo>
                    <a:pt x="725" y="1493"/>
                  </a:lnTo>
                  <a:lnTo>
                    <a:pt x="1139" y="1411"/>
                  </a:lnTo>
                  <a:lnTo>
                    <a:pt x="1232" y="1281"/>
                  </a:lnTo>
                  <a:lnTo>
                    <a:pt x="1227" y="1232"/>
                  </a:lnTo>
                  <a:lnTo>
                    <a:pt x="1258" y="1179"/>
                  </a:lnTo>
                  <a:lnTo>
                    <a:pt x="1251" y="1047"/>
                  </a:lnTo>
                  <a:lnTo>
                    <a:pt x="1222" y="986"/>
                  </a:lnTo>
                  <a:lnTo>
                    <a:pt x="1249" y="895"/>
                  </a:lnTo>
                  <a:lnTo>
                    <a:pt x="1230" y="778"/>
                  </a:lnTo>
                  <a:lnTo>
                    <a:pt x="1148" y="649"/>
                  </a:lnTo>
                  <a:lnTo>
                    <a:pt x="1116" y="623"/>
                  </a:lnTo>
                  <a:lnTo>
                    <a:pt x="1092" y="506"/>
                  </a:lnTo>
                  <a:lnTo>
                    <a:pt x="1019" y="390"/>
                  </a:lnTo>
                  <a:lnTo>
                    <a:pt x="953" y="341"/>
                  </a:lnTo>
                  <a:lnTo>
                    <a:pt x="933" y="203"/>
                  </a:lnTo>
                  <a:lnTo>
                    <a:pt x="1029" y="129"/>
                  </a:lnTo>
                  <a:lnTo>
                    <a:pt x="1026" y="78"/>
                  </a:lnTo>
                  <a:lnTo>
                    <a:pt x="982" y="61"/>
                  </a:lnTo>
                  <a:lnTo>
                    <a:pt x="886" y="48"/>
                  </a:lnTo>
                  <a:lnTo>
                    <a:pt x="856" y="22"/>
                  </a:lnTo>
                  <a:lnTo>
                    <a:pt x="855" y="21"/>
                  </a:lnTo>
                  <a:lnTo>
                    <a:pt x="850" y="19"/>
                  </a:lnTo>
                  <a:lnTo>
                    <a:pt x="847" y="19"/>
                  </a:lnTo>
                  <a:lnTo>
                    <a:pt x="844" y="17"/>
                  </a:lnTo>
                  <a:lnTo>
                    <a:pt x="839" y="16"/>
                  </a:lnTo>
                  <a:lnTo>
                    <a:pt x="836" y="16"/>
                  </a:lnTo>
                  <a:lnTo>
                    <a:pt x="832" y="12"/>
                  </a:lnTo>
                  <a:lnTo>
                    <a:pt x="827" y="12"/>
                  </a:lnTo>
                  <a:lnTo>
                    <a:pt x="821" y="9"/>
                  </a:lnTo>
                  <a:lnTo>
                    <a:pt x="816" y="9"/>
                  </a:lnTo>
                  <a:lnTo>
                    <a:pt x="812" y="5"/>
                  </a:lnTo>
                  <a:lnTo>
                    <a:pt x="806" y="5"/>
                  </a:lnTo>
                  <a:lnTo>
                    <a:pt x="801" y="4"/>
                  </a:lnTo>
                  <a:lnTo>
                    <a:pt x="797" y="3"/>
                  </a:lnTo>
                  <a:lnTo>
                    <a:pt x="792" y="3"/>
                  </a:lnTo>
                  <a:lnTo>
                    <a:pt x="787" y="0"/>
                  </a:lnTo>
                  <a:lnTo>
                    <a:pt x="782" y="0"/>
                  </a:lnTo>
                  <a:lnTo>
                    <a:pt x="777" y="0"/>
                  </a:lnTo>
                  <a:lnTo>
                    <a:pt x="771" y="0"/>
                  </a:lnTo>
                  <a:lnTo>
                    <a:pt x="766" y="0"/>
                  </a:lnTo>
                  <a:lnTo>
                    <a:pt x="762" y="0"/>
                  </a:lnTo>
                  <a:lnTo>
                    <a:pt x="759" y="3"/>
                  </a:lnTo>
                  <a:lnTo>
                    <a:pt x="753" y="3"/>
                  </a:lnTo>
                  <a:lnTo>
                    <a:pt x="750" y="3"/>
                  </a:lnTo>
                  <a:lnTo>
                    <a:pt x="745" y="3"/>
                  </a:lnTo>
                  <a:lnTo>
                    <a:pt x="744" y="4"/>
                  </a:lnTo>
                  <a:lnTo>
                    <a:pt x="739" y="4"/>
                  </a:lnTo>
                  <a:lnTo>
                    <a:pt x="739" y="5"/>
                  </a:lnTo>
                  <a:lnTo>
                    <a:pt x="827" y="35"/>
                  </a:lnTo>
                  <a:lnTo>
                    <a:pt x="869" y="98"/>
                  </a:lnTo>
                  <a:lnTo>
                    <a:pt x="958" y="111"/>
                  </a:lnTo>
                  <a:lnTo>
                    <a:pt x="962" y="136"/>
                  </a:lnTo>
                  <a:lnTo>
                    <a:pt x="921" y="161"/>
                  </a:lnTo>
                  <a:lnTo>
                    <a:pt x="736" y="129"/>
                  </a:lnTo>
                  <a:lnTo>
                    <a:pt x="730" y="147"/>
                  </a:lnTo>
                  <a:lnTo>
                    <a:pt x="754" y="185"/>
                  </a:lnTo>
                  <a:lnTo>
                    <a:pt x="746" y="210"/>
                  </a:lnTo>
                  <a:lnTo>
                    <a:pt x="709" y="228"/>
                  </a:lnTo>
                  <a:lnTo>
                    <a:pt x="604" y="208"/>
                  </a:lnTo>
                  <a:lnTo>
                    <a:pt x="590" y="139"/>
                  </a:lnTo>
                  <a:lnTo>
                    <a:pt x="503" y="152"/>
                  </a:lnTo>
                  <a:lnTo>
                    <a:pt x="427" y="111"/>
                  </a:lnTo>
                  <a:lnTo>
                    <a:pt x="398" y="72"/>
                  </a:lnTo>
                  <a:lnTo>
                    <a:pt x="412" y="23"/>
                  </a:lnTo>
                  <a:lnTo>
                    <a:pt x="364" y="30"/>
                  </a:lnTo>
                  <a:lnTo>
                    <a:pt x="330" y="66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 транспортный </a:t>
              </a:r>
            </a:p>
            <a:p>
              <a:pPr algn="ctr"/>
              <a:r>
                <a:rPr lang="ru-RU" b="1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налог;</a:t>
              </a:r>
            </a:p>
            <a:p>
              <a:pPr algn="ctr"/>
              <a:r>
                <a:rPr lang="ru-RU" b="1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 акцизы на нефтепродукты</a:t>
              </a:r>
            </a:p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6400" name="Freeform 6"/>
            <p:cNvSpPr>
              <a:spLocks/>
            </p:cNvSpPr>
            <p:nvPr/>
          </p:nvSpPr>
          <p:spPr bwMode="auto">
            <a:xfrm>
              <a:off x="899592" y="2276872"/>
              <a:ext cx="1604963" cy="2274887"/>
            </a:xfrm>
            <a:custGeom>
              <a:avLst/>
              <a:gdLst>
                <a:gd name="T0" fmla="*/ 2147483647 w 1011"/>
                <a:gd name="T1" fmla="*/ 2147483647 h 1433"/>
                <a:gd name="T2" fmla="*/ 2147483647 w 1011"/>
                <a:gd name="T3" fmla="*/ 2147483647 h 1433"/>
                <a:gd name="T4" fmla="*/ 2147483647 w 1011"/>
                <a:gd name="T5" fmla="*/ 2147483647 h 1433"/>
                <a:gd name="T6" fmla="*/ 2147483647 w 1011"/>
                <a:gd name="T7" fmla="*/ 2147483647 h 1433"/>
                <a:gd name="T8" fmla="*/ 2147483647 w 1011"/>
                <a:gd name="T9" fmla="*/ 2147483647 h 1433"/>
                <a:gd name="T10" fmla="*/ 2147483647 w 1011"/>
                <a:gd name="T11" fmla="*/ 0 h 1433"/>
                <a:gd name="T12" fmla="*/ 2147483647 w 1011"/>
                <a:gd name="T13" fmla="*/ 2147483647 h 1433"/>
                <a:gd name="T14" fmla="*/ 2147483647 w 1011"/>
                <a:gd name="T15" fmla="*/ 2147483647 h 1433"/>
                <a:gd name="T16" fmla="*/ 2147483647 w 1011"/>
                <a:gd name="T17" fmla="*/ 2147483647 h 1433"/>
                <a:gd name="T18" fmla="*/ 2147483647 w 1011"/>
                <a:gd name="T19" fmla="*/ 2147483647 h 1433"/>
                <a:gd name="T20" fmla="*/ 2147483647 w 1011"/>
                <a:gd name="T21" fmla="*/ 2147483647 h 1433"/>
                <a:gd name="T22" fmla="*/ 2147483647 w 1011"/>
                <a:gd name="T23" fmla="*/ 2147483647 h 1433"/>
                <a:gd name="T24" fmla="*/ 2147483647 w 1011"/>
                <a:gd name="T25" fmla="*/ 2147483647 h 1433"/>
                <a:gd name="T26" fmla="*/ 2147483647 w 1011"/>
                <a:gd name="T27" fmla="*/ 2147483647 h 1433"/>
                <a:gd name="T28" fmla="*/ 2147483647 w 1011"/>
                <a:gd name="T29" fmla="*/ 2147483647 h 1433"/>
                <a:gd name="T30" fmla="*/ 2147483647 w 1011"/>
                <a:gd name="T31" fmla="*/ 2147483647 h 1433"/>
                <a:gd name="T32" fmla="*/ 2147483647 w 1011"/>
                <a:gd name="T33" fmla="*/ 2147483647 h 1433"/>
                <a:gd name="T34" fmla="*/ 2147483647 w 1011"/>
                <a:gd name="T35" fmla="*/ 2147483647 h 1433"/>
                <a:gd name="T36" fmla="*/ 2147483647 w 1011"/>
                <a:gd name="T37" fmla="*/ 2147483647 h 1433"/>
                <a:gd name="T38" fmla="*/ 2147483647 w 1011"/>
                <a:gd name="T39" fmla="*/ 2147483647 h 1433"/>
                <a:gd name="T40" fmla="*/ 2147483647 w 1011"/>
                <a:gd name="T41" fmla="*/ 2147483647 h 1433"/>
                <a:gd name="T42" fmla="*/ 2147483647 w 1011"/>
                <a:gd name="T43" fmla="*/ 2147483647 h 1433"/>
                <a:gd name="T44" fmla="*/ 2147483647 w 1011"/>
                <a:gd name="T45" fmla="*/ 2147483647 h 1433"/>
                <a:gd name="T46" fmla="*/ 2147483647 w 1011"/>
                <a:gd name="T47" fmla="*/ 2147483647 h 1433"/>
                <a:gd name="T48" fmla="*/ 2147483647 w 1011"/>
                <a:gd name="T49" fmla="*/ 2147483647 h 1433"/>
                <a:gd name="T50" fmla="*/ 2147483647 w 1011"/>
                <a:gd name="T51" fmla="*/ 2147483647 h 1433"/>
                <a:gd name="T52" fmla="*/ 2147483647 w 1011"/>
                <a:gd name="T53" fmla="*/ 2147483647 h 1433"/>
                <a:gd name="T54" fmla="*/ 2147483647 w 1011"/>
                <a:gd name="T55" fmla="*/ 2147483647 h 1433"/>
                <a:gd name="T56" fmla="*/ 2147483647 w 1011"/>
                <a:gd name="T57" fmla="*/ 2147483647 h 1433"/>
                <a:gd name="T58" fmla="*/ 2147483647 w 1011"/>
                <a:gd name="T59" fmla="*/ 2147483647 h 1433"/>
                <a:gd name="T60" fmla="*/ 2147483647 w 1011"/>
                <a:gd name="T61" fmla="*/ 2147483647 h 1433"/>
                <a:gd name="T62" fmla="*/ 2147483647 w 1011"/>
                <a:gd name="T63" fmla="*/ 2147483647 h 1433"/>
                <a:gd name="T64" fmla="*/ 2147483647 w 1011"/>
                <a:gd name="T65" fmla="*/ 2147483647 h 1433"/>
                <a:gd name="T66" fmla="*/ 2147483647 w 1011"/>
                <a:gd name="T67" fmla="*/ 2147483647 h 1433"/>
                <a:gd name="T68" fmla="*/ 2147483647 w 1011"/>
                <a:gd name="T69" fmla="*/ 2147483647 h 1433"/>
                <a:gd name="T70" fmla="*/ 2147483647 w 1011"/>
                <a:gd name="T71" fmla="*/ 2147483647 h 1433"/>
                <a:gd name="T72" fmla="*/ 2147483647 w 1011"/>
                <a:gd name="T73" fmla="*/ 2147483647 h 1433"/>
                <a:gd name="T74" fmla="*/ 2147483647 w 1011"/>
                <a:gd name="T75" fmla="*/ 2147483647 h 1433"/>
                <a:gd name="T76" fmla="*/ 2147483647 w 1011"/>
                <a:gd name="T77" fmla="*/ 2147483647 h 1433"/>
                <a:gd name="T78" fmla="*/ 2147483647 w 1011"/>
                <a:gd name="T79" fmla="*/ 2147483647 h 1433"/>
                <a:gd name="T80" fmla="*/ 2147483647 w 1011"/>
                <a:gd name="T81" fmla="*/ 2147483647 h 1433"/>
                <a:gd name="T82" fmla="*/ 2147483647 w 1011"/>
                <a:gd name="T83" fmla="*/ 2147483647 h 1433"/>
                <a:gd name="T84" fmla="*/ 2147483647 w 1011"/>
                <a:gd name="T85" fmla="*/ 2147483647 h 1433"/>
                <a:gd name="T86" fmla="*/ 2147483647 w 1011"/>
                <a:gd name="T87" fmla="*/ 2147483647 h 1433"/>
                <a:gd name="T88" fmla="*/ 2147483647 w 1011"/>
                <a:gd name="T89" fmla="*/ 2147483647 h 1433"/>
                <a:gd name="T90" fmla="*/ 2147483647 w 1011"/>
                <a:gd name="T91" fmla="*/ 2147483647 h 1433"/>
                <a:gd name="T92" fmla="*/ 2147483647 w 1011"/>
                <a:gd name="T93" fmla="*/ 2147483647 h 1433"/>
                <a:gd name="T94" fmla="*/ 2147483647 w 1011"/>
                <a:gd name="T95" fmla="*/ 2147483647 h 1433"/>
                <a:gd name="T96" fmla="*/ 2147483647 w 1011"/>
                <a:gd name="T97" fmla="*/ 2147483647 h 1433"/>
                <a:gd name="T98" fmla="*/ 2147483647 w 1011"/>
                <a:gd name="T99" fmla="*/ 2147483647 h 1433"/>
                <a:gd name="T100" fmla="*/ 2147483647 w 1011"/>
                <a:gd name="T101" fmla="*/ 2147483647 h 1433"/>
                <a:gd name="T102" fmla="*/ 2147483647 w 1011"/>
                <a:gd name="T103" fmla="*/ 2147483647 h 1433"/>
                <a:gd name="T104" fmla="*/ 2147483647 w 1011"/>
                <a:gd name="T105" fmla="*/ 2147483647 h 1433"/>
                <a:gd name="T106" fmla="*/ 2147483647 w 1011"/>
                <a:gd name="T107" fmla="*/ 2147483647 h 1433"/>
                <a:gd name="T108" fmla="*/ 2147483647 w 1011"/>
                <a:gd name="T109" fmla="*/ 2147483647 h 1433"/>
                <a:gd name="T110" fmla="*/ 2147483647 w 1011"/>
                <a:gd name="T111" fmla="*/ 2147483647 h 1433"/>
                <a:gd name="T112" fmla="*/ 2147483647 w 1011"/>
                <a:gd name="T113" fmla="*/ 2147483647 h 1433"/>
                <a:gd name="T114" fmla="*/ 2147483647 w 1011"/>
                <a:gd name="T115" fmla="*/ 2147483647 h 1433"/>
                <a:gd name="T116" fmla="*/ 2147483647 w 1011"/>
                <a:gd name="T117" fmla="*/ 2147483647 h 1433"/>
                <a:gd name="T118" fmla="*/ 2147483647 w 1011"/>
                <a:gd name="T119" fmla="*/ 2147483647 h 1433"/>
                <a:gd name="T120" fmla="*/ 2147483647 w 1011"/>
                <a:gd name="T121" fmla="*/ 2147483647 h 143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011" h="1433">
                  <a:moveTo>
                    <a:pt x="443" y="343"/>
                  </a:moveTo>
                  <a:lnTo>
                    <a:pt x="441" y="341"/>
                  </a:lnTo>
                  <a:lnTo>
                    <a:pt x="438" y="336"/>
                  </a:lnTo>
                  <a:lnTo>
                    <a:pt x="436" y="332"/>
                  </a:lnTo>
                  <a:lnTo>
                    <a:pt x="433" y="330"/>
                  </a:lnTo>
                  <a:lnTo>
                    <a:pt x="432" y="326"/>
                  </a:lnTo>
                  <a:lnTo>
                    <a:pt x="430" y="321"/>
                  </a:lnTo>
                  <a:lnTo>
                    <a:pt x="428" y="317"/>
                  </a:lnTo>
                  <a:lnTo>
                    <a:pt x="427" y="311"/>
                  </a:lnTo>
                  <a:lnTo>
                    <a:pt x="424" y="306"/>
                  </a:lnTo>
                  <a:lnTo>
                    <a:pt x="424" y="304"/>
                  </a:lnTo>
                  <a:lnTo>
                    <a:pt x="422" y="297"/>
                  </a:lnTo>
                  <a:lnTo>
                    <a:pt x="422" y="292"/>
                  </a:lnTo>
                  <a:lnTo>
                    <a:pt x="424" y="287"/>
                  </a:lnTo>
                  <a:lnTo>
                    <a:pt x="426" y="284"/>
                  </a:lnTo>
                  <a:lnTo>
                    <a:pt x="427" y="279"/>
                  </a:lnTo>
                  <a:lnTo>
                    <a:pt x="430" y="275"/>
                  </a:lnTo>
                  <a:lnTo>
                    <a:pt x="432" y="271"/>
                  </a:lnTo>
                  <a:lnTo>
                    <a:pt x="436" y="269"/>
                  </a:lnTo>
                  <a:lnTo>
                    <a:pt x="439" y="266"/>
                  </a:lnTo>
                  <a:lnTo>
                    <a:pt x="444" y="264"/>
                  </a:lnTo>
                  <a:lnTo>
                    <a:pt x="447" y="262"/>
                  </a:lnTo>
                  <a:lnTo>
                    <a:pt x="452" y="261"/>
                  </a:lnTo>
                  <a:lnTo>
                    <a:pt x="456" y="259"/>
                  </a:lnTo>
                  <a:lnTo>
                    <a:pt x="460" y="258"/>
                  </a:lnTo>
                  <a:lnTo>
                    <a:pt x="464" y="258"/>
                  </a:lnTo>
                  <a:lnTo>
                    <a:pt x="467" y="258"/>
                  </a:lnTo>
                  <a:lnTo>
                    <a:pt x="472" y="256"/>
                  </a:lnTo>
                  <a:lnTo>
                    <a:pt x="473" y="256"/>
                  </a:lnTo>
                  <a:lnTo>
                    <a:pt x="472" y="254"/>
                  </a:lnTo>
                  <a:lnTo>
                    <a:pt x="469" y="249"/>
                  </a:lnTo>
                  <a:lnTo>
                    <a:pt x="465" y="245"/>
                  </a:lnTo>
                  <a:lnTo>
                    <a:pt x="464" y="241"/>
                  </a:lnTo>
                  <a:lnTo>
                    <a:pt x="460" y="236"/>
                  </a:lnTo>
                  <a:lnTo>
                    <a:pt x="456" y="231"/>
                  </a:lnTo>
                  <a:lnTo>
                    <a:pt x="452" y="227"/>
                  </a:lnTo>
                  <a:lnTo>
                    <a:pt x="447" y="220"/>
                  </a:lnTo>
                  <a:lnTo>
                    <a:pt x="443" y="214"/>
                  </a:lnTo>
                  <a:lnTo>
                    <a:pt x="438" y="207"/>
                  </a:lnTo>
                  <a:lnTo>
                    <a:pt x="433" y="200"/>
                  </a:lnTo>
                  <a:lnTo>
                    <a:pt x="427" y="194"/>
                  </a:lnTo>
                  <a:lnTo>
                    <a:pt x="424" y="189"/>
                  </a:lnTo>
                  <a:lnTo>
                    <a:pt x="422" y="185"/>
                  </a:lnTo>
                  <a:lnTo>
                    <a:pt x="419" y="182"/>
                  </a:lnTo>
                  <a:lnTo>
                    <a:pt x="418" y="179"/>
                  </a:lnTo>
                  <a:lnTo>
                    <a:pt x="415" y="176"/>
                  </a:lnTo>
                  <a:lnTo>
                    <a:pt x="411" y="171"/>
                  </a:lnTo>
                  <a:lnTo>
                    <a:pt x="408" y="168"/>
                  </a:lnTo>
                  <a:lnTo>
                    <a:pt x="405" y="164"/>
                  </a:lnTo>
                  <a:lnTo>
                    <a:pt x="402" y="159"/>
                  </a:lnTo>
                  <a:lnTo>
                    <a:pt x="401" y="156"/>
                  </a:lnTo>
                  <a:lnTo>
                    <a:pt x="396" y="152"/>
                  </a:lnTo>
                  <a:lnTo>
                    <a:pt x="394" y="150"/>
                  </a:lnTo>
                  <a:lnTo>
                    <a:pt x="391" y="145"/>
                  </a:lnTo>
                  <a:lnTo>
                    <a:pt x="388" y="141"/>
                  </a:lnTo>
                  <a:lnTo>
                    <a:pt x="385" y="138"/>
                  </a:lnTo>
                  <a:lnTo>
                    <a:pt x="384" y="135"/>
                  </a:lnTo>
                  <a:lnTo>
                    <a:pt x="379" y="128"/>
                  </a:lnTo>
                  <a:lnTo>
                    <a:pt x="374" y="121"/>
                  </a:lnTo>
                  <a:lnTo>
                    <a:pt x="370" y="115"/>
                  </a:lnTo>
                  <a:lnTo>
                    <a:pt x="365" y="108"/>
                  </a:lnTo>
                  <a:lnTo>
                    <a:pt x="360" y="104"/>
                  </a:lnTo>
                  <a:lnTo>
                    <a:pt x="357" y="99"/>
                  </a:lnTo>
                  <a:lnTo>
                    <a:pt x="354" y="95"/>
                  </a:lnTo>
                  <a:lnTo>
                    <a:pt x="351" y="92"/>
                  </a:lnTo>
                  <a:lnTo>
                    <a:pt x="348" y="89"/>
                  </a:lnTo>
                  <a:lnTo>
                    <a:pt x="348" y="86"/>
                  </a:lnTo>
                  <a:lnTo>
                    <a:pt x="345" y="82"/>
                  </a:lnTo>
                  <a:lnTo>
                    <a:pt x="343" y="77"/>
                  </a:lnTo>
                  <a:lnTo>
                    <a:pt x="343" y="73"/>
                  </a:lnTo>
                  <a:lnTo>
                    <a:pt x="345" y="69"/>
                  </a:lnTo>
                  <a:lnTo>
                    <a:pt x="348" y="64"/>
                  </a:lnTo>
                  <a:lnTo>
                    <a:pt x="351" y="61"/>
                  </a:lnTo>
                  <a:lnTo>
                    <a:pt x="356" y="56"/>
                  </a:lnTo>
                  <a:lnTo>
                    <a:pt x="360" y="53"/>
                  </a:lnTo>
                  <a:lnTo>
                    <a:pt x="366" y="49"/>
                  </a:lnTo>
                  <a:lnTo>
                    <a:pt x="372" y="47"/>
                  </a:lnTo>
                  <a:lnTo>
                    <a:pt x="377" y="43"/>
                  </a:lnTo>
                  <a:lnTo>
                    <a:pt x="384" y="41"/>
                  </a:lnTo>
                  <a:lnTo>
                    <a:pt x="390" y="38"/>
                  </a:lnTo>
                  <a:lnTo>
                    <a:pt x="396" y="36"/>
                  </a:lnTo>
                  <a:lnTo>
                    <a:pt x="401" y="35"/>
                  </a:lnTo>
                  <a:lnTo>
                    <a:pt x="407" y="35"/>
                  </a:lnTo>
                  <a:lnTo>
                    <a:pt x="408" y="33"/>
                  </a:lnTo>
                  <a:lnTo>
                    <a:pt x="410" y="33"/>
                  </a:lnTo>
                  <a:lnTo>
                    <a:pt x="413" y="33"/>
                  </a:lnTo>
                  <a:lnTo>
                    <a:pt x="418" y="33"/>
                  </a:lnTo>
                  <a:lnTo>
                    <a:pt x="420" y="33"/>
                  </a:lnTo>
                  <a:lnTo>
                    <a:pt x="424" y="33"/>
                  </a:lnTo>
                  <a:lnTo>
                    <a:pt x="428" y="33"/>
                  </a:lnTo>
                  <a:lnTo>
                    <a:pt x="433" y="35"/>
                  </a:lnTo>
                  <a:lnTo>
                    <a:pt x="436" y="35"/>
                  </a:lnTo>
                  <a:lnTo>
                    <a:pt x="443" y="35"/>
                  </a:lnTo>
                  <a:lnTo>
                    <a:pt x="445" y="35"/>
                  </a:lnTo>
                  <a:lnTo>
                    <a:pt x="452" y="36"/>
                  </a:lnTo>
                  <a:lnTo>
                    <a:pt x="456" y="36"/>
                  </a:lnTo>
                  <a:lnTo>
                    <a:pt x="461" y="36"/>
                  </a:lnTo>
                  <a:lnTo>
                    <a:pt x="465" y="38"/>
                  </a:lnTo>
                  <a:lnTo>
                    <a:pt x="472" y="40"/>
                  </a:lnTo>
                  <a:lnTo>
                    <a:pt x="476" y="40"/>
                  </a:lnTo>
                  <a:lnTo>
                    <a:pt x="481" y="40"/>
                  </a:lnTo>
                  <a:lnTo>
                    <a:pt x="486" y="40"/>
                  </a:lnTo>
                  <a:lnTo>
                    <a:pt x="490" y="41"/>
                  </a:lnTo>
                  <a:lnTo>
                    <a:pt x="495" y="41"/>
                  </a:lnTo>
                  <a:lnTo>
                    <a:pt x="499" y="43"/>
                  </a:lnTo>
                  <a:lnTo>
                    <a:pt x="503" y="43"/>
                  </a:lnTo>
                  <a:lnTo>
                    <a:pt x="509" y="43"/>
                  </a:lnTo>
                  <a:lnTo>
                    <a:pt x="512" y="43"/>
                  </a:lnTo>
                  <a:lnTo>
                    <a:pt x="515" y="43"/>
                  </a:lnTo>
                  <a:lnTo>
                    <a:pt x="520" y="43"/>
                  </a:lnTo>
                  <a:lnTo>
                    <a:pt x="523" y="43"/>
                  </a:lnTo>
                  <a:lnTo>
                    <a:pt x="529" y="43"/>
                  </a:lnTo>
                  <a:lnTo>
                    <a:pt x="534" y="43"/>
                  </a:lnTo>
                  <a:lnTo>
                    <a:pt x="536" y="41"/>
                  </a:lnTo>
                  <a:lnTo>
                    <a:pt x="541" y="40"/>
                  </a:lnTo>
                  <a:lnTo>
                    <a:pt x="544" y="36"/>
                  </a:lnTo>
                  <a:lnTo>
                    <a:pt x="551" y="33"/>
                  </a:lnTo>
                  <a:lnTo>
                    <a:pt x="555" y="30"/>
                  </a:lnTo>
                  <a:lnTo>
                    <a:pt x="561" y="27"/>
                  </a:lnTo>
                  <a:lnTo>
                    <a:pt x="564" y="23"/>
                  </a:lnTo>
                  <a:lnTo>
                    <a:pt x="568" y="22"/>
                  </a:lnTo>
                  <a:lnTo>
                    <a:pt x="570" y="20"/>
                  </a:lnTo>
                  <a:lnTo>
                    <a:pt x="574" y="18"/>
                  </a:lnTo>
                  <a:lnTo>
                    <a:pt x="577" y="17"/>
                  </a:lnTo>
                  <a:lnTo>
                    <a:pt x="581" y="15"/>
                  </a:lnTo>
                  <a:lnTo>
                    <a:pt x="585" y="14"/>
                  </a:lnTo>
                  <a:lnTo>
                    <a:pt x="589" y="10"/>
                  </a:lnTo>
                  <a:lnTo>
                    <a:pt x="593" y="9"/>
                  </a:lnTo>
                  <a:lnTo>
                    <a:pt x="597" y="7"/>
                  </a:lnTo>
                  <a:lnTo>
                    <a:pt x="602" y="7"/>
                  </a:lnTo>
                  <a:lnTo>
                    <a:pt x="608" y="5"/>
                  </a:lnTo>
                  <a:lnTo>
                    <a:pt x="612" y="4"/>
                  </a:lnTo>
                  <a:lnTo>
                    <a:pt x="617" y="2"/>
                  </a:lnTo>
                  <a:lnTo>
                    <a:pt x="623" y="0"/>
                  </a:lnTo>
                  <a:lnTo>
                    <a:pt x="628" y="0"/>
                  </a:lnTo>
                  <a:lnTo>
                    <a:pt x="634" y="0"/>
                  </a:lnTo>
                  <a:lnTo>
                    <a:pt x="640" y="0"/>
                  </a:lnTo>
                  <a:lnTo>
                    <a:pt x="643" y="0"/>
                  </a:lnTo>
                  <a:lnTo>
                    <a:pt x="647" y="0"/>
                  </a:lnTo>
                  <a:lnTo>
                    <a:pt x="649" y="0"/>
                  </a:lnTo>
                  <a:lnTo>
                    <a:pt x="654" y="0"/>
                  </a:lnTo>
                  <a:lnTo>
                    <a:pt x="660" y="0"/>
                  </a:lnTo>
                  <a:lnTo>
                    <a:pt x="666" y="0"/>
                  </a:lnTo>
                  <a:lnTo>
                    <a:pt x="669" y="0"/>
                  </a:lnTo>
                  <a:lnTo>
                    <a:pt x="674" y="0"/>
                  </a:lnTo>
                  <a:lnTo>
                    <a:pt x="677" y="0"/>
                  </a:lnTo>
                  <a:lnTo>
                    <a:pt x="682" y="0"/>
                  </a:lnTo>
                  <a:lnTo>
                    <a:pt x="685" y="0"/>
                  </a:lnTo>
                  <a:lnTo>
                    <a:pt x="690" y="0"/>
                  </a:lnTo>
                  <a:lnTo>
                    <a:pt x="694" y="2"/>
                  </a:lnTo>
                  <a:lnTo>
                    <a:pt x="698" y="2"/>
                  </a:lnTo>
                  <a:lnTo>
                    <a:pt x="702" y="4"/>
                  </a:lnTo>
                  <a:lnTo>
                    <a:pt x="707" y="4"/>
                  </a:lnTo>
                  <a:lnTo>
                    <a:pt x="710" y="4"/>
                  </a:lnTo>
                  <a:lnTo>
                    <a:pt x="716" y="5"/>
                  </a:lnTo>
                  <a:lnTo>
                    <a:pt x="719" y="5"/>
                  </a:lnTo>
                  <a:lnTo>
                    <a:pt x="724" y="7"/>
                  </a:lnTo>
                  <a:lnTo>
                    <a:pt x="728" y="7"/>
                  </a:lnTo>
                  <a:lnTo>
                    <a:pt x="731" y="7"/>
                  </a:lnTo>
                  <a:lnTo>
                    <a:pt x="736" y="9"/>
                  </a:lnTo>
                  <a:lnTo>
                    <a:pt x="741" y="10"/>
                  </a:lnTo>
                  <a:lnTo>
                    <a:pt x="744" y="10"/>
                  </a:lnTo>
                  <a:lnTo>
                    <a:pt x="748" y="12"/>
                  </a:lnTo>
                  <a:lnTo>
                    <a:pt x="753" y="12"/>
                  </a:lnTo>
                  <a:lnTo>
                    <a:pt x="756" y="14"/>
                  </a:lnTo>
                  <a:lnTo>
                    <a:pt x="761" y="14"/>
                  </a:lnTo>
                  <a:lnTo>
                    <a:pt x="765" y="15"/>
                  </a:lnTo>
                  <a:lnTo>
                    <a:pt x="770" y="17"/>
                  </a:lnTo>
                  <a:lnTo>
                    <a:pt x="773" y="17"/>
                  </a:lnTo>
                  <a:lnTo>
                    <a:pt x="778" y="18"/>
                  </a:lnTo>
                  <a:lnTo>
                    <a:pt x="782" y="20"/>
                  </a:lnTo>
                  <a:lnTo>
                    <a:pt x="787" y="20"/>
                  </a:lnTo>
                  <a:lnTo>
                    <a:pt x="790" y="22"/>
                  </a:lnTo>
                  <a:lnTo>
                    <a:pt x="793" y="23"/>
                  </a:lnTo>
                  <a:lnTo>
                    <a:pt x="798" y="23"/>
                  </a:lnTo>
                  <a:lnTo>
                    <a:pt x="801" y="25"/>
                  </a:lnTo>
                  <a:lnTo>
                    <a:pt x="806" y="27"/>
                  </a:lnTo>
                  <a:lnTo>
                    <a:pt x="809" y="27"/>
                  </a:lnTo>
                  <a:lnTo>
                    <a:pt x="814" y="28"/>
                  </a:lnTo>
                  <a:lnTo>
                    <a:pt x="820" y="30"/>
                  </a:lnTo>
                  <a:lnTo>
                    <a:pt x="826" y="31"/>
                  </a:lnTo>
                  <a:lnTo>
                    <a:pt x="832" y="33"/>
                  </a:lnTo>
                  <a:lnTo>
                    <a:pt x="838" y="36"/>
                  </a:lnTo>
                  <a:lnTo>
                    <a:pt x="843" y="38"/>
                  </a:lnTo>
                  <a:lnTo>
                    <a:pt x="848" y="40"/>
                  </a:lnTo>
                  <a:lnTo>
                    <a:pt x="851" y="41"/>
                  </a:lnTo>
                  <a:lnTo>
                    <a:pt x="855" y="43"/>
                  </a:lnTo>
                  <a:lnTo>
                    <a:pt x="860" y="47"/>
                  </a:lnTo>
                  <a:lnTo>
                    <a:pt x="865" y="49"/>
                  </a:lnTo>
                  <a:lnTo>
                    <a:pt x="866" y="55"/>
                  </a:lnTo>
                  <a:lnTo>
                    <a:pt x="870" y="62"/>
                  </a:lnTo>
                  <a:lnTo>
                    <a:pt x="874" y="66"/>
                  </a:lnTo>
                  <a:lnTo>
                    <a:pt x="877" y="69"/>
                  </a:lnTo>
                  <a:lnTo>
                    <a:pt x="880" y="74"/>
                  </a:lnTo>
                  <a:lnTo>
                    <a:pt x="883" y="79"/>
                  </a:lnTo>
                  <a:lnTo>
                    <a:pt x="886" y="82"/>
                  </a:lnTo>
                  <a:lnTo>
                    <a:pt x="889" y="86"/>
                  </a:lnTo>
                  <a:lnTo>
                    <a:pt x="894" y="91"/>
                  </a:lnTo>
                  <a:lnTo>
                    <a:pt x="898" y="95"/>
                  </a:lnTo>
                  <a:lnTo>
                    <a:pt x="902" y="99"/>
                  </a:lnTo>
                  <a:lnTo>
                    <a:pt x="908" y="102"/>
                  </a:lnTo>
                  <a:lnTo>
                    <a:pt x="911" y="104"/>
                  </a:lnTo>
                  <a:lnTo>
                    <a:pt x="917" y="107"/>
                  </a:lnTo>
                  <a:lnTo>
                    <a:pt x="922" y="108"/>
                  </a:lnTo>
                  <a:lnTo>
                    <a:pt x="928" y="108"/>
                  </a:lnTo>
                  <a:lnTo>
                    <a:pt x="931" y="108"/>
                  </a:lnTo>
                  <a:lnTo>
                    <a:pt x="934" y="110"/>
                  </a:lnTo>
                  <a:lnTo>
                    <a:pt x="937" y="110"/>
                  </a:lnTo>
                  <a:lnTo>
                    <a:pt x="941" y="110"/>
                  </a:lnTo>
                  <a:lnTo>
                    <a:pt x="945" y="110"/>
                  </a:lnTo>
                  <a:lnTo>
                    <a:pt x="948" y="110"/>
                  </a:lnTo>
                  <a:lnTo>
                    <a:pt x="951" y="110"/>
                  </a:lnTo>
                  <a:lnTo>
                    <a:pt x="956" y="112"/>
                  </a:lnTo>
                  <a:lnTo>
                    <a:pt x="958" y="112"/>
                  </a:lnTo>
                  <a:lnTo>
                    <a:pt x="964" y="112"/>
                  </a:lnTo>
                  <a:lnTo>
                    <a:pt x="966" y="112"/>
                  </a:lnTo>
                  <a:lnTo>
                    <a:pt x="969" y="113"/>
                  </a:lnTo>
                  <a:lnTo>
                    <a:pt x="973" y="113"/>
                  </a:lnTo>
                  <a:lnTo>
                    <a:pt x="977" y="113"/>
                  </a:lnTo>
                  <a:lnTo>
                    <a:pt x="981" y="113"/>
                  </a:lnTo>
                  <a:lnTo>
                    <a:pt x="983" y="115"/>
                  </a:lnTo>
                  <a:lnTo>
                    <a:pt x="990" y="115"/>
                  </a:lnTo>
                  <a:lnTo>
                    <a:pt x="996" y="118"/>
                  </a:lnTo>
                  <a:lnTo>
                    <a:pt x="1001" y="120"/>
                  </a:lnTo>
                  <a:lnTo>
                    <a:pt x="1005" y="124"/>
                  </a:lnTo>
                  <a:lnTo>
                    <a:pt x="1008" y="128"/>
                  </a:lnTo>
                  <a:lnTo>
                    <a:pt x="1011" y="133"/>
                  </a:lnTo>
                  <a:lnTo>
                    <a:pt x="1011" y="137"/>
                  </a:lnTo>
                  <a:lnTo>
                    <a:pt x="1011" y="141"/>
                  </a:lnTo>
                  <a:lnTo>
                    <a:pt x="1011" y="146"/>
                  </a:lnTo>
                  <a:lnTo>
                    <a:pt x="1010" y="151"/>
                  </a:lnTo>
                  <a:lnTo>
                    <a:pt x="1008" y="154"/>
                  </a:lnTo>
                  <a:lnTo>
                    <a:pt x="1005" y="159"/>
                  </a:lnTo>
                  <a:lnTo>
                    <a:pt x="1001" y="163"/>
                  </a:lnTo>
                  <a:lnTo>
                    <a:pt x="998" y="165"/>
                  </a:lnTo>
                  <a:lnTo>
                    <a:pt x="991" y="169"/>
                  </a:lnTo>
                  <a:lnTo>
                    <a:pt x="986" y="172"/>
                  </a:lnTo>
                  <a:lnTo>
                    <a:pt x="981" y="176"/>
                  </a:lnTo>
                  <a:lnTo>
                    <a:pt x="976" y="179"/>
                  </a:lnTo>
                  <a:lnTo>
                    <a:pt x="969" y="179"/>
                  </a:lnTo>
                  <a:lnTo>
                    <a:pt x="964" y="182"/>
                  </a:lnTo>
                  <a:lnTo>
                    <a:pt x="957" y="182"/>
                  </a:lnTo>
                  <a:lnTo>
                    <a:pt x="951" y="184"/>
                  </a:lnTo>
                  <a:lnTo>
                    <a:pt x="948" y="182"/>
                  </a:lnTo>
                  <a:lnTo>
                    <a:pt x="945" y="182"/>
                  </a:lnTo>
                  <a:lnTo>
                    <a:pt x="939" y="182"/>
                  </a:lnTo>
                  <a:lnTo>
                    <a:pt x="936" y="182"/>
                  </a:lnTo>
                  <a:lnTo>
                    <a:pt x="929" y="182"/>
                  </a:lnTo>
                  <a:lnTo>
                    <a:pt x="925" y="181"/>
                  </a:lnTo>
                  <a:lnTo>
                    <a:pt x="919" y="181"/>
                  </a:lnTo>
                  <a:lnTo>
                    <a:pt x="914" y="181"/>
                  </a:lnTo>
                  <a:lnTo>
                    <a:pt x="906" y="179"/>
                  </a:lnTo>
                  <a:lnTo>
                    <a:pt x="900" y="179"/>
                  </a:lnTo>
                  <a:lnTo>
                    <a:pt x="894" y="177"/>
                  </a:lnTo>
                  <a:lnTo>
                    <a:pt x="887" y="176"/>
                  </a:lnTo>
                  <a:lnTo>
                    <a:pt x="881" y="176"/>
                  </a:lnTo>
                  <a:lnTo>
                    <a:pt x="875" y="174"/>
                  </a:lnTo>
                  <a:lnTo>
                    <a:pt x="868" y="174"/>
                  </a:lnTo>
                  <a:lnTo>
                    <a:pt x="863" y="172"/>
                  </a:lnTo>
                  <a:lnTo>
                    <a:pt x="858" y="172"/>
                  </a:lnTo>
                  <a:lnTo>
                    <a:pt x="855" y="171"/>
                  </a:lnTo>
                  <a:lnTo>
                    <a:pt x="852" y="171"/>
                  </a:lnTo>
                  <a:lnTo>
                    <a:pt x="849" y="171"/>
                  </a:lnTo>
                  <a:lnTo>
                    <a:pt x="841" y="169"/>
                  </a:lnTo>
                  <a:lnTo>
                    <a:pt x="836" y="169"/>
                  </a:lnTo>
                  <a:lnTo>
                    <a:pt x="831" y="168"/>
                  </a:lnTo>
                  <a:lnTo>
                    <a:pt x="824" y="165"/>
                  </a:lnTo>
                  <a:lnTo>
                    <a:pt x="818" y="165"/>
                  </a:lnTo>
                  <a:lnTo>
                    <a:pt x="814" y="164"/>
                  </a:lnTo>
                  <a:lnTo>
                    <a:pt x="807" y="163"/>
                  </a:lnTo>
                  <a:lnTo>
                    <a:pt x="804" y="163"/>
                  </a:lnTo>
                  <a:lnTo>
                    <a:pt x="799" y="163"/>
                  </a:lnTo>
                  <a:lnTo>
                    <a:pt x="795" y="163"/>
                  </a:lnTo>
                  <a:lnTo>
                    <a:pt x="791" y="161"/>
                  </a:lnTo>
                  <a:lnTo>
                    <a:pt x="789" y="161"/>
                  </a:lnTo>
                  <a:lnTo>
                    <a:pt x="787" y="161"/>
                  </a:lnTo>
                  <a:lnTo>
                    <a:pt x="784" y="161"/>
                  </a:lnTo>
                  <a:lnTo>
                    <a:pt x="781" y="161"/>
                  </a:lnTo>
                  <a:lnTo>
                    <a:pt x="778" y="161"/>
                  </a:lnTo>
                  <a:lnTo>
                    <a:pt x="775" y="161"/>
                  </a:lnTo>
                  <a:lnTo>
                    <a:pt x="773" y="163"/>
                  </a:lnTo>
                  <a:lnTo>
                    <a:pt x="770" y="164"/>
                  </a:lnTo>
                  <a:lnTo>
                    <a:pt x="770" y="165"/>
                  </a:lnTo>
                  <a:lnTo>
                    <a:pt x="770" y="169"/>
                  </a:lnTo>
                  <a:lnTo>
                    <a:pt x="773" y="172"/>
                  </a:lnTo>
                  <a:lnTo>
                    <a:pt x="776" y="174"/>
                  </a:lnTo>
                  <a:lnTo>
                    <a:pt x="781" y="179"/>
                  </a:lnTo>
                  <a:lnTo>
                    <a:pt x="787" y="182"/>
                  </a:lnTo>
                  <a:lnTo>
                    <a:pt x="790" y="185"/>
                  </a:lnTo>
                  <a:lnTo>
                    <a:pt x="793" y="190"/>
                  </a:lnTo>
                  <a:lnTo>
                    <a:pt x="797" y="195"/>
                  </a:lnTo>
                  <a:lnTo>
                    <a:pt x="797" y="202"/>
                  </a:lnTo>
                  <a:lnTo>
                    <a:pt x="797" y="208"/>
                  </a:lnTo>
                  <a:lnTo>
                    <a:pt x="795" y="210"/>
                  </a:lnTo>
                  <a:lnTo>
                    <a:pt x="793" y="214"/>
                  </a:lnTo>
                  <a:lnTo>
                    <a:pt x="791" y="218"/>
                  </a:lnTo>
                  <a:lnTo>
                    <a:pt x="789" y="221"/>
                  </a:lnTo>
                  <a:lnTo>
                    <a:pt x="786" y="225"/>
                  </a:lnTo>
                  <a:lnTo>
                    <a:pt x="782" y="228"/>
                  </a:lnTo>
                  <a:lnTo>
                    <a:pt x="778" y="231"/>
                  </a:lnTo>
                  <a:lnTo>
                    <a:pt x="775" y="234"/>
                  </a:lnTo>
                  <a:lnTo>
                    <a:pt x="770" y="238"/>
                  </a:lnTo>
                  <a:lnTo>
                    <a:pt x="765" y="241"/>
                  </a:lnTo>
                  <a:lnTo>
                    <a:pt x="760" y="242"/>
                  </a:lnTo>
                  <a:lnTo>
                    <a:pt x="755" y="246"/>
                  </a:lnTo>
                  <a:lnTo>
                    <a:pt x="748" y="248"/>
                  </a:lnTo>
                  <a:lnTo>
                    <a:pt x="743" y="249"/>
                  </a:lnTo>
                  <a:lnTo>
                    <a:pt x="737" y="249"/>
                  </a:lnTo>
                  <a:lnTo>
                    <a:pt x="735" y="251"/>
                  </a:lnTo>
                  <a:lnTo>
                    <a:pt x="731" y="251"/>
                  </a:lnTo>
                  <a:lnTo>
                    <a:pt x="728" y="253"/>
                  </a:lnTo>
                  <a:lnTo>
                    <a:pt x="724" y="253"/>
                  </a:lnTo>
                  <a:lnTo>
                    <a:pt x="719" y="253"/>
                  </a:lnTo>
                  <a:lnTo>
                    <a:pt x="715" y="253"/>
                  </a:lnTo>
                  <a:lnTo>
                    <a:pt x="711" y="253"/>
                  </a:lnTo>
                  <a:lnTo>
                    <a:pt x="707" y="251"/>
                  </a:lnTo>
                  <a:lnTo>
                    <a:pt x="702" y="251"/>
                  </a:lnTo>
                  <a:lnTo>
                    <a:pt x="698" y="251"/>
                  </a:lnTo>
                  <a:lnTo>
                    <a:pt x="694" y="251"/>
                  </a:lnTo>
                  <a:lnTo>
                    <a:pt x="688" y="249"/>
                  </a:lnTo>
                  <a:lnTo>
                    <a:pt x="683" y="248"/>
                  </a:lnTo>
                  <a:lnTo>
                    <a:pt x="679" y="248"/>
                  </a:lnTo>
                  <a:lnTo>
                    <a:pt x="676" y="246"/>
                  </a:lnTo>
                  <a:lnTo>
                    <a:pt x="669" y="245"/>
                  </a:lnTo>
                  <a:lnTo>
                    <a:pt x="666" y="245"/>
                  </a:lnTo>
                  <a:lnTo>
                    <a:pt x="664" y="242"/>
                  </a:lnTo>
                  <a:lnTo>
                    <a:pt x="659" y="242"/>
                  </a:lnTo>
                  <a:lnTo>
                    <a:pt x="656" y="241"/>
                  </a:lnTo>
                  <a:lnTo>
                    <a:pt x="651" y="240"/>
                  </a:lnTo>
                  <a:lnTo>
                    <a:pt x="648" y="238"/>
                  </a:lnTo>
                  <a:lnTo>
                    <a:pt x="645" y="238"/>
                  </a:lnTo>
                  <a:lnTo>
                    <a:pt x="639" y="234"/>
                  </a:lnTo>
                  <a:lnTo>
                    <a:pt x="632" y="231"/>
                  </a:lnTo>
                  <a:lnTo>
                    <a:pt x="628" y="228"/>
                  </a:lnTo>
                  <a:lnTo>
                    <a:pt x="622" y="225"/>
                  </a:lnTo>
                  <a:lnTo>
                    <a:pt x="619" y="221"/>
                  </a:lnTo>
                  <a:lnTo>
                    <a:pt x="615" y="218"/>
                  </a:lnTo>
                  <a:lnTo>
                    <a:pt x="611" y="215"/>
                  </a:lnTo>
                  <a:lnTo>
                    <a:pt x="610" y="212"/>
                  </a:lnTo>
                  <a:lnTo>
                    <a:pt x="608" y="208"/>
                  </a:lnTo>
                  <a:lnTo>
                    <a:pt x="608" y="205"/>
                  </a:lnTo>
                  <a:lnTo>
                    <a:pt x="608" y="200"/>
                  </a:lnTo>
                  <a:lnTo>
                    <a:pt x="606" y="195"/>
                  </a:lnTo>
                  <a:lnTo>
                    <a:pt x="606" y="192"/>
                  </a:lnTo>
                  <a:lnTo>
                    <a:pt x="608" y="187"/>
                  </a:lnTo>
                  <a:lnTo>
                    <a:pt x="608" y="184"/>
                  </a:lnTo>
                  <a:lnTo>
                    <a:pt x="608" y="179"/>
                  </a:lnTo>
                  <a:lnTo>
                    <a:pt x="608" y="176"/>
                  </a:lnTo>
                  <a:lnTo>
                    <a:pt x="610" y="172"/>
                  </a:lnTo>
                  <a:lnTo>
                    <a:pt x="611" y="165"/>
                  </a:lnTo>
                  <a:lnTo>
                    <a:pt x="612" y="163"/>
                  </a:lnTo>
                  <a:lnTo>
                    <a:pt x="615" y="161"/>
                  </a:lnTo>
                  <a:lnTo>
                    <a:pt x="619" y="161"/>
                  </a:lnTo>
                  <a:lnTo>
                    <a:pt x="622" y="164"/>
                  </a:lnTo>
                  <a:lnTo>
                    <a:pt x="624" y="169"/>
                  </a:lnTo>
                  <a:lnTo>
                    <a:pt x="624" y="172"/>
                  </a:lnTo>
                  <a:lnTo>
                    <a:pt x="626" y="176"/>
                  </a:lnTo>
                  <a:lnTo>
                    <a:pt x="628" y="181"/>
                  </a:lnTo>
                  <a:lnTo>
                    <a:pt x="630" y="184"/>
                  </a:lnTo>
                  <a:lnTo>
                    <a:pt x="630" y="189"/>
                  </a:lnTo>
                  <a:lnTo>
                    <a:pt x="631" y="192"/>
                  </a:lnTo>
                  <a:lnTo>
                    <a:pt x="631" y="195"/>
                  </a:lnTo>
                  <a:lnTo>
                    <a:pt x="632" y="200"/>
                  </a:lnTo>
                  <a:lnTo>
                    <a:pt x="636" y="207"/>
                  </a:lnTo>
                  <a:lnTo>
                    <a:pt x="639" y="214"/>
                  </a:lnTo>
                  <a:lnTo>
                    <a:pt x="641" y="215"/>
                  </a:lnTo>
                  <a:lnTo>
                    <a:pt x="648" y="218"/>
                  </a:lnTo>
                  <a:lnTo>
                    <a:pt x="651" y="218"/>
                  </a:lnTo>
                  <a:lnTo>
                    <a:pt x="656" y="220"/>
                  </a:lnTo>
                  <a:lnTo>
                    <a:pt x="660" y="221"/>
                  </a:lnTo>
                  <a:lnTo>
                    <a:pt x="666" y="221"/>
                  </a:lnTo>
                  <a:lnTo>
                    <a:pt x="671" y="223"/>
                  </a:lnTo>
                  <a:lnTo>
                    <a:pt x="676" y="225"/>
                  </a:lnTo>
                  <a:lnTo>
                    <a:pt x="682" y="225"/>
                  </a:lnTo>
                  <a:lnTo>
                    <a:pt x="690" y="227"/>
                  </a:lnTo>
                  <a:lnTo>
                    <a:pt x="694" y="228"/>
                  </a:lnTo>
                  <a:lnTo>
                    <a:pt x="702" y="228"/>
                  </a:lnTo>
                  <a:lnTo>
                    <a:pt x="705" y="228"/>
                  </a:lnTo>
                  <a:lnTo>
                    <a:pt x="708" y="228"/>
                  </a:lnTo>
                  <a:lnTo>
                    <a:pt x="711" y="229"/>
                  </a:lnTo>
                  <a:lnTo>
                    <a:pt x="716" y="229"/>
                  </a:lnTo>
                  <a:lnTo>
                    <a:pt x="722" y="229"/>
                  </a:lnTo>
                  <a:lnTo>
                    <a:pt x="728" y="229"/>
                  </a:lnTo>
                  <a:lnTo>
                    <a:pt x="733" y="229"/>
                  </a:lnTo>
                  <a:lnTo>
                    <a:pt x="739" y="229"/>
                  </a:lnTo>
                  <a:lnTo>
                    <a:pt x="744" y="228"/>
                  </a:lnTo>
                  <a:lnTo>
                    <a:pt x="750" y="228"/>
                  </a:lnTo>
                  <a:lnTo>
                    <a:pt x="755" y="228"/>
                  </a:lnTo>
                  <a:lnTo>
                    <a:pt x="760" y="227"/>
                  </a:lnTo>
                  <a:lnTo>
                    <a:pt x="761" y="225"/>
                  </a:lnTo>
                  <a:lnTo>
                    <a:pt x="765" y="223"/>
                  </a:lnTo>
                  <a:lnTo>
                    <a:pt x="767" y="220"/>
                  </a:lnTo>
                  <a:lnTo>
                    <a:pt x="769" y="218"/>
                  </a:lnTo>
                  <a:lnTo>
                    <a:pt x="770" y="215"/>
                  </a:lnTo>
                  <a:lnTo>
                    <a:pt x="770" y="212"/>
                  </a:lnTo>
                  <a:lnTo>
                    <a:pt x="770" y="208"/>
                  </a:lnTo>
                  <a:lnTo>
                    <a:pt x="769" y="205"/>
                  </a:lnTo>
                  <a:lnTo>
                    <a:pt x="765" y="202"/>
                  </a:lnTo>
                  <a:lnTo>
                    <a:pt x="764" y="197"/>
                  </a:lnTo>
                  <a:lnTo>
                    <a:pt x="761" y="194"/>
                  </a:lnTo>
                  <a:lnTo>
                    <a:pt x="760" y="190"/>
                  </a:lnTo>
                  <a:lnTo>
                    <a:pt x="755" y="184"/>
                  </a:lnTo>
                  <a:lnTo>
                    <a:pt x="752" y="177"/>
                  </a:lnTo>
                  <a:lnTo>
                    <a:pt x="747" y="171"/>
                  </a:lnTo>
                  <a:lnTo>
                    <a:pt x="744" y="165"/>
                  </a:lnTo>
                  <a:lnTo>
                    <a:pt x="739" y="161"/>
                  </a:lnTo>
                  <a:lnTo>
                    <a:pt x="737" y="158"/>
                  </a:lnTo>
                  <a:lnTo>
                    <a:pt x="735" y="152"/>
                  </a:lnTo>
                  <a:lnTo>
                    <a:pt x="733" y="150"/>
                  </a:lnTo>
                  <a:lnTo>
                    <a:pt x="731" y="146"/>
                  </a:lnTo>
                  <a:lnTo>
                    <a:pt x="731" y="143"/>
                  </a:lnTo>
                  <a:lnTo>
                    <a:pt x="731" y="141"/>
                  </a:lnTo>
                  <a:lnTo>
                    <a:pt x="735" y="139"/>
                  </a:lnTo>
                  <a:lnTo>
                    <a:pt x="736" y="138"/>
                  </a:lnTo>
                  <a:lnTo>
                    <a:pt x="739" y="137"/>
                  </a:lnTo>
                  <a:lnTo>
                    <a:pt x="744" y="137"/>
                  </a:lnTo>
                  <a:lnTo>
                    <a:pt x="748" y="137"/>
                  </a:lnTo>
                  <a:lnTo>
                    <a:pt x="752" y="137"/>
                  </a:lnTo>
                  <a:lnTo>
                    <a:pt x="756" y="137"/>
                  </a:lnTo>
                  <a:lnTo>
                    <a:pt x="760" y="137"/>
                  </a:lnTo>
                  <a:lnTo>
                    <a:pt x="764" y="138"/>
                  </a:lnTo>
                  <a:lnTo>
                    <a:pt x="767" y="138"/>
                  </a:lnTo>
                  <a:lnTo>
                    <a:pt x="773" y="138"/>
                  </a:lnTo>
                  <a:lnTo>
                    <a:pt x="776" y="139"/>
                  </a:lnTo>
                  <a:lnTo>
                    <a:pt x="782" y="139"/>
                  </a:lnTo>
                  <a:lnTo>
                    <a:pt x="787" y="141"/>
                  </a:lnTo>
                  <a:lnTo>
                    <a:pt x="793" y="143"/>
                  </a:lnTo>
                  <a:lnTo>
                    <a:pt x="798" y="143"/>
                  </a:lnTo>
                  <a:lnTo>
                    <a:pt x="804" y="145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8"/>
                  </a:lnTo>
                  <a:lnTo>
                    <a:pt x="824" y="150"/>
                  </a:lnTo>
                  <a:lnTo>
                    <a:pt x="829" y="150"/>
                  </a:lnTo>
                  <a:lnTo>
                    <a:pt x="835" y="151"/>
                  </a:lnTo>
                  <a:lnTo>
                    <a:pt x="841" y="152"/>
                  </a:lnTo>
                  <a:lnTo>
                    <a:pt x="846" y="154"/>
                  </a:lnTo>
                  <a:lnTo>
                    <a:pt x="851" y="154"/>
                  </a:lnTo>
                  <a:lnTo>
                    <a:pt x="855" y="156"/>
                  </a:lnTo>
                  <a:lnTo>
                    <a:pt x="860" y="156"/>
                  </a:lnTo>
                  <a:lnTo>
                    <a:pt x="866" y="158"/>
                  </a:lnTo>
                  <a:lnTo>
                    <a:pt x="869" y="158"/>
                  </a:lnTo>
                  <a:lnTo>
                    <a:pt x="874" y="159"/>
                  </a:lnTo>
                  <a:lnTo>
                    <a:pt x="878" y="159"/>
                  </a:lnTo>
                  <a:lnTo>
                    <a:pt x="881" y="161"/>
                  </a:lnTo>
                  <a:lnTo>
                    <a:pt x="887" y="163"/>
                  </a:lnTo>
                  <a:lnTo>
                    <a:pt x="895" y="163"/>
                  </a:lnTo>
                  <a:lnTo>
                    <a:pt x="898" y="163"/>
                  </a:lnTo>
                  <a:lnTo>
                    <a:pt x="902" y="164"/>
                  </a:lnTo>
                  <a:lnTo>
                    <a:pt x="905" y="164"/>
                  </a:lnTo>
                  <a:lnTo>
                    <a:pt x="908" y="165"/>
                  </a:lnTo>
                  <a:lnTo>
                    <a:pt x="914" y="165"/>
                  </a:lnTo>
                  <a:lnTo>
                    <a:pt x="920" y="165"/>
                  </a:lnTo>
                  <a:lnTo>
                    <a:pt x="926" y="165"/>
                  </a:lnTo>
                  <a:lnTo>
                    <a:pt x="932" y="168"/>
                  </a:lnTo>
                  <a:lnTo>
                    <a:pt x="939" y="165"/>
                  </a:lnTo>
                  <a:lnTo>
                    <a:pt x="943" y="165"/>
                  </a:lnTo>
                  <a:lnTo>
                    <a:pt x="948" y="165"/>
                  </a:lnTo>
                  <a:lnTo>
                    <a:pt x="954" y="165"/>
                  </a:lnTo>
                  <a:lnTo>
                    <a:pt x="957" y="164"/>
                  </a:lnTo>
                  <a:lnTo>
                    <a:pt x="962" y="163"/>
                  </a:lnTo>
                  <a:lnTo>
                    <a:pt x="965" y="161"/>
                  </a:lnTo>
                  <a:lnTo>
                    <a:pt x="969" y="159"/>
                  </a:lnTo>
                  <a:lnTo>
                    <a:pt x="974" y="154"/>
                  </a:lnTo>
                  <a:lnTo>
                    <a:pt x="981" y="151"/>
                  </a:lnTo>
                  <a:lnTo>
                    <a:pt x="985" y="146"/>
                  </a:lnTo>
                  <a:lnTo>
                    <a:pt x="988" y="143"/>
                  </a:lnTo>
                  <a:lnTo>
                    <a:pt x="990" y="139"/>
                  </a:lnTo>
                  <a:lnTo>
                    <a:pt x="990" y="138"/>
                  </a:lnTo>
                  <a:lnTo>
                    <a:pt x="988" y="137"/>
                  </a:lnTo>
                  <a:lnTo>
                    <a:pt x="986" y="137"/>
                  </a:lnTo>
                  <a:lnTo>
                    <a:pt x="983" y="135"/>
                  </a:lnTo>
                  <a:lnTo>
                    <a:pt x="981" y="133"/>
                  </a:lnTo>
                  <a:lnTo>
                    <a:pt x="976" y="133"/>
                  </a:lnTo>
                  <a:lnTo>
                    <a:pt x="971" y="131"/>
                  </a:lnTo>
                  <a:lnTo>
                    <a:pt x="966" y="131"/>
                  </a:lnTo>
                  <a:lnTo>
                    <a:pt x="962" y="131"/>
                  </a:lnTo>
                  <a:lnTo>
                    <a:pt x="957" y="131"/>
                  </a:lnTo>
                  <a:lnTo>
                    <a:pt x="951" y="131"/>
                  </a:lnTo>
                  <a:lnTo>
                    <a:pt x="945" y="131"/>
                  </a:lnTo>
                  <a:lnTo>
                    <a:pt x="939" y="131"/>
                  </a:lnTo>
                  <a:lnTo>
                    <a:pt x="932" y="130"/>
                  </a:lnTo>
                  <a:lnTo>
                    <a:pt x="926" y="130"/>
                  </a:lnTo>
                  <a:lnTo>
                    <a:pt x="920" y="128"/>
                  </a:lnTo>
                  <a:lnTo>
                    <a:pt x="914" y="126"/>
                  </a:lnTo>
                  <a:lnTo>
                    <a:pt x="911" y="125"/>
                  </a:lnTo>
                  <a:lnTo>
                    <a:pt x="906" y="124"/>
                  </a:lnTo>
                  <a:lnTo>
                    <a:pt x="903" y="121"/>
                  </a:lnTo>
                  <a:lnTo>
                    <a:pt x="900" y="120"/>
                  </a:lnTo>
                  <a:lnTo>
                    <a:pt x="897" y="118"/>
                  </a:lnTo>
                  <a:lnTo>
                    <a:pt x="893" y="117"/>
                  </a:lnTo>
                  <a:lnTo>
                    <a:pt x="889" y="113"/>
                  </a:lnTo>
                  <a:lnTo>
                    <a:pt x="886" y="112"/>
                  </a:lnTo>
                  <a:lnTo>
                    <a:pt x="883" y="108"/>
                  </a:lnTo>
                  <a:lnTo>
                    <a:pt x="880" y="105"/>
                  </a:lnTo>
                  <a:lnTo>
                    <a:pt x="877" y="104"/>
                  </a:lnTo>
                  <a:lnTo>
                    <a:pt x="874" y="102"/>
                  </a:lnTo>
                  <a:lnTo>
                    <a:pt x="870" y="97"/>
                  </a:lnTo>
                  <a:lnTo>
                    <a:pt x="868" y="92"/>
                  </a:lnTo>
                  <a:lnTo>
                    <a:pt x="863" y="89"/>
                  </a:lnTo>
                  <a:lnTo>
                    <a:pt x="861" y="84"/>
                  </a:lnTo>
                  <a:lnTo>
                    <a:pt x="860" y="81"/>
                  </a:lnTo>
                  <a:lnTo>
                    <a:pt x="858" y="77"/>
                  </a:lnTo>
                  <a:lnTo>
                    <a:pt x="855" y="71"/>
                  </a:lnTo>
                  <a:lnTo>
                    <a:pt x="851" y="66"/>
                  </a:lnTo>
                  <a:lnTo>
                    <a:pt x="848" y="62"/>
                  </a:lnTo>
                  <a:lnTo>
                    <a:pt x="844" y="60"/>
                  </a:lnTo>
                  <a:lnTo>
                    <a:pt x="840" y="56"/>
                  </a:lnTo>
                  <a:lnTo>
                    <a:pt x="835" y="55"/>
                  </a:lnTo>
                  <a:lnTo>
                    <a:pt x="832" y="53"/>
                  </a:lnTo>
                  <a:lnTo>
                    <a:pt x="827" y="51"/>
                  </a:lnTo>
                  <a:lnTo>
                    <a:pt x="823" y="49"/>
                  </a:lnTo>
                  <a:lnTo>
                    <a:pt x="818" y="49"/>
                  </a:lnTo>
                  <a:lnTo>
                    <a:pt x="814" y="47"/>
                  </a:lnTo>
                  <a:lnTo>
                    <a:pt x="807" y="47"/>
                  </a:lnTo>
                  <a:lnTo>
                    <a:pt x="803" y="44"/>
                  </a:lnTo>
                  <a:lnTo>
                    <a:pt x="797" y="43"/>
                  </a:lnTo>
                  <a:lnTo>
                    <a:pt x="793" y="41"/>
                  </a:lnTo>
                  <a:lnTo>
                    <a:pt x="790" y="41"/>
                  </a:lnTo>
                  <a:lnTo>
                    <a:pt x="787" y="40"/>
                  </a:lnTo>
                  <a:lnTo>
                    <a:pt x="782" y="40"/>
                  </a:lnTo>
                  <a:lnTo>
                    <a:pt x="776" y="38"/>
                  </a:lnTo>
                  <a:lnTo>
                    <a:pt x="770" y="36"/>
                  </a:lnTo>
                  <a:lnTo>
                    <a:pt x="767" y="36"/>
                  </a:lnTo>
                  <a:lnTo>
                    <a:pt x="762" y="35"/>
                  </a:lnTo>
                  <a:lnTo>
                    <a:pt x="760" y="35"/>
                  </a:lnTo>
                  <a:lnTo>
                    <a:pt x="756" y="33"/>
                  </a:lnTo>
                  <a:lnTo>
                    <a:pt x="753" y="33"/>
                  </a:lnTo>
                  <a:lnTo>
                    <a:pt x="748" y="33"/>
                  </a:lnTo>
                  <a:lnTo>
                    <a:pt x="745" y="31"/>
                  </a:lnTo>
                  <a:lnTo>
                    <a:pt x="743" y="31"/>
                  </a:lnTo>
                  <a:lnTo>
                    <a:pt x="737" y="30"/>
                  </a:lnTo>
                  <a:lnTo>
                    <a:pt x="735" y="30"/>
                  </a:lnTo>
                  <a:lnTo>
                    <a:pt x="731" y="30"/>
                  </a:lnTo>
                  <a:lnTo>
                    <a:pt x="727" y="28"/>
                  </a:lnTo>
                  <a:lnTo>
                    <a:pt x="724" y="27"/>
                  </a:lnTo>
                  <a:lnTo>
                    <a:pt x="719" y="27"/>
                  </a:lnTo>
                  <a:lnTo>
                    <a:pt x="716" y="27"/>
                  </a:lnTo>
                  <a:lnTo>
                    <a:pt x="713" y="27"/>
                  </a:lnTo>
                  <a:lnTo>
                    <a:pt x="708" y="25"/>
                  </a:lnTo>
                  <a:lnTo>
                    <a:pt x="705" y="25"/>
                  </a:lnTo>
                  <a:lnTo>
                    <a:pt x="701" y="23"/>
                  </a:lnTo>
                  <a:lnTo>
                    <a:pt x="698" y="23"/>
                  </a:lnTo>
                  <a:lnTo>
                    <a:pt x="691" y="23"/>
                  </a:lnTo>
                  <a:lnTo>
                    <a:pt x="685" y="23"/>
                  </a:lnTo>
                  <a:lnTo>
                    <a:pt x="682" y="22"/>
                  </a:lnTo>
                  <a:lnTo>
                    <a:pt x="677" y="22"/>
                  </a:lnTo>
                  <a:lnTo>
                    <a:pt x="674" y="20"/>
                  </a:lnTo>
                  <a:lnTo>
                    <a:pt x="671" y="20"/>
                  </a:lnTo>
                  <a:lnTo>
                    <a:pt x="666" y="20"/>
                  </a:lnTo>
                  <a:lnTo>
                    <a:pt x="660" y="20"/>
                  </a:lnTo>
                  <a:lnTo>
                    <a:pt x="656" y="20"/>
                  </a:lnTo>
                  <a:lnTo>
                    <a:pt x="649" y="20"/>
                  </a:lnTo>
                  <a:lnTo>
                    <a:pt x="647" y="20"/>
                  </a:lnTo>
                  <a:lnTo>
                    <a:pt x="641" y="20"/>
                  </a:lnTo>
                  <a:lnTo>
                    <a:pt x="637" y="20"/>
                  </a:lnTo>
                  <a:lnTo>
                    <a:pt x="634" y="20"/>
                  </a:lnTo>
                  <a:lnTo>
                    <a:pt x="631" y="20"/>
                  </a:lnTo>
                  <a:lnTo>
                    <a:pt x="628" y="22"/>
                  </a:lnTo>
                  <a:lnTo>
                    <a:pt x="620" y="22"/>
                  </a:lnTo>
                  <a:lnTo>
                    <a:pt x="615" y="23"/>
                  </a:lnTo>
                  <a:lnTo>
                    <a:pt x="610" y="25"/>
                  </a:lnTo>
                  <a:lnTo>
                    <a:pt x="605" y="27"/>
                  </a:lnTo>
                  <a:lnTo>
                    <a:pt x="600" y="30"/>
                  </a:lnTo>
                  <a:lnTo>
                    <a:pt x="595" y="33"/>
                  </a:lnTo>
                  <a:lnTo>
                    <a:pt x="591" y="35"/>
                  </a:lnTo>
                  <a:lnTo>
                    <a:pt x="586" y="36"/>
                  </a:lnTo>
                  <a:lnTo>
                    <a:pt x="583" y="40"/>
                  </a:lnTo>
                  <a:lnTo>
                    <a:pt x="578" y="43"/>
                  </a:lnTo>
                  <a:lnTo>
                    <a:pt x="574" y="44"/>
                  </a:lnTo>
                  <a:lnTo>
                    <a:pt x="569" y="48"/>
                  </a:lnTo>
                  <a:lnTo>
                    <a:pt x="564" y="49"/>
                  </a:lnTo>
                  <a:lnTo>
                    <a:pt x="560" y="53"/>
                  </a:lnTo>
                  <a:lnTo>
                    <a:pt x="555" y="55"/>
                  </a:lnTo>
                  <a:lnTo>
                    <a:pt x="552" y="55"/>
                  </a:lnTo>
                  <a:lnTo>
                    <a:pt x="549" y="56"/>
                  </a:lnTo>
                  <a:lnTo>
                    <a:pt x="546" y="56"/>
                  </a:lnTo>
                  <a:lnTo>
                    <a:pt x="541" y="56"/>
                  </a:lnTo>
                  <a:lnTo>
                    <a:pt x="536" y="58"/>
                  </a:lnTo>
                  <a:lnTo>
                    <a:pt x="534" y="58"/>
                  </a:lnTo>
                  <a:lnTo>
                    <a:pt x="529" y="60"/>
                  </a:lnTo>
                  <a:lnTo>
                    <a:pt x="524" y="60"/>
                  </a:lnTo>
                  <a:lnTo>
                    <a:pt x="520" y="60"/>
                  </a:lnTo>
                  <a:lnTo>
                    <a:pt x="515" y="60"/>
                  </a:lnTo>
                  <a:lnTo>
                    <a:pt x="512" y="60"/>
                  </a:lnTo>
                  <a:lnTo>
                    <a:pt x="506" y="60"/>
                  </a:lnTo>
                  <a:lnTo>
                    <a:pt x="503" y="60"/>
                  </a:lnTo>
                  <a:lnTo>
                    <a:pt x="498" y="60"/>
                  </a:lnTo>
                  <a:lnTo>
                    <a:pt x="493" y="60"/>
                  </a:lnTo>
                  <a:lnTo>
                    <a:pt x="489" y="58"/>
                  </a:lnTo>
                  <a:lnTo>
                    <a:pt x="484" y="58"/>
                  </a:lnTo>
                  <a:lnTo>
                    <a:pt x="480" y="58"/>
                  </a:lnTo>
                  <a:lnTo>
                    <a:pt x="476" y="58"/>
                  </a:lnTo>
                  <a:lnTo>
                    <a:pt x="472" y="56"/>
                  </a:lnTo>
                  <a:lnTo>
                    <a:pt x="469" y="56"/>
                  </a:lnTo>
                  <a:lnTo>
                    <a:pt x="465" y="56"/>
                  </a:lnTo>
                  <a:lnTo>
                    <a:pt x="464" y="56"/>
                  </a:lnTo>
                  <a:lnTo>
                    <a:pt x="458" y="56"/>
                  </a:lnTo>
                  <a:lnTo>
                    <a:pt x="455" y="55"/>
                  </a:lnTo>
                  <a:lnTo>
                    <a:pt x="452" y="55"/>
                  </a:lnTo>
                  <a:lnTo>
                    <a:pt x="448" y="56"/>
                  </a:lnTo>
                  <a:lnTo>
                    <a:pt x="445" y="60"/>
                  </a:lnTo>
                  <a:lnTo>
                    <a:pt x="444" y="61"/>
                  </a:lnTo>
                  <a:lnTo>
                    <a:pt x="443" y="64"/>
                  </a:lnTo>
                  <a:lnTo>
                    <a:pt x="439" y="69"/>
                  </a:lnTo>
                  <a:lnTo>
                    <a:pt x="438" y="73"/>
                  </a:lnTo>
                  <a:lnTo>
                    <a:pt x="435" y="75"/>
                  </a:lnTo>
                  <a:lnTo>
                    <a:pt x="433" y="79"/>
                  </a:lnTo>
                  <a:lnTo>
                    <a:pt x="432" y="84"/>
                  </a:lnTo>
                  <a:lnTo>
                    <a:pt x="430" y="89"/>
                  </a:lnTo>
                  <a:lnTo>
                    <a:pt x="430" y="92"/>
                  </a:lnTo>
                  <a:lnTo>
                    <a:pt x="430" y="95"/>
                  </a:lnTo>
                  <a:lnTo>
                    <a:pt x="432" y="99"/>
                  </a:lnTo>
                  <a:lnTo>
                    <a:pt x="433" y="104"/>
                  </a:lnTo>
                  <a:lnTo>
                    <a:pt x="436" y="105"/>
                  </a:lnTo>
                  <a:lnTo>
                    <a:pt x="439" y="110"/>
                  </a:lnTo>
                  <a:lnTo>
                    <a:pt x="444" y="113"/>
                  </a:lnTo>
                  <a:lnTo>
                    <a:pt x="448" y="117"/>
                  </a:lnTo>
                  <a:lnTo>
                    <a:pt x="455" y="121"/>
                  </a:lnTo>
                  <a:lnTo>
                    <a:pt x="461" y="125"/>
                  </a:lnTo>
                  <a:lnTo>
                    <a:pt x="467" y="128"/>
                  </a:lnTo>
                  <a:lnTo>
                    <a:pt x="473" y="133"/>
                  </a:lnTo>
                  <a:lnTo>
                    <a:pt x="480" y="135"/>
                  </a:lnTo>
                  <a:lnTo>
                    <a:pt x="486" y="138"/>
                  </a:lnTo>
                  <a:lnTo>
                    <a:pt x="492" y="141"/>
                  </a:lnTo>
                  <a:lnTo>
                    <a:pt x="497" y="145"/>
                  </a:lnTo>
                  <a:lnTo>
                    <a:pt x="499" y="146"/>
                  </a:lnTo>
                  <a:lnTo>
                    <a:pt x="503" y="148"/>
                  </a:lnTo>
                  <a:lnTo>
                    <a:pt x="506" y="150"/>
                  </a:lnTo>
                  <a:lnTo>
                    <a:pt x="564" y="338"/>
                  </a:lnTo>
                  <a:lnTo>
                    <a:pt x="541" y="324"/>
                  </a:lnTo>
                  <a:lnTo>
                    <a:pt x="490" y="165"/>
                  </a:lnTo>
                  <a:lnTo>
                    <a:pt x="487" y="165"/>
                  </a:lnTo>
                  <a:lnTo>
                    <a:pt x="484" y="163"/>
                  </a:lnTo>
                  <a:lnTo>
                    <a:pt x="481" y="161"/>
                  </a:lnTo>
                  <a:lnTo>
                    <a:pt x="478" y="159"/>
                  </a:lnTo>
                  <a:lnTo>
                    <a:pt x="475" y="156"/>
                  </a:lnTo>
                  <a:lnTo>
                    <a:pt x="470" y="154"/>
                  </a:lnTo>
                  <a:lnTo>
                    <a:pt x="465" y="151"/>
                  </a:lnTo>
                  <a:lnTo>
                    <a:pt x="461" y="148"/>
                  </a:lnTo>
                  <a:lnTo>
                    <a:pt x="458" y="145"/>
                  </a:lnTo>
                  <a:lnTo>
                    <a:pt x="453" y="141"/>
                  </a:lnTo>
                  <a:lnTo>
                    <a:pt x="448" y="138"/>
                  </a:lnTo>
                  <a:lnTo>
                    <a:pt x="443" y="133"/>
                  </a:lnTo>
                  <a:lnTo>
                    <a:pt x="438" y="130"/>
                  </a:lnTo>
                  <a:lnTo>
                    <a:pt x="435" y="126"/>
                  </a:lnTo>
                  <a:lnTo>
                    <a:pt x="430" y="121"/>
                  </a:lnTo>
                  <a:lnTo>
                    <a:pt x="426" y="117"/>
                  </a:lnTo>
                  <a:lnTo>
                    <a:pt x="420" y="113"/>
                  </a:lnTo>
                  <a:lnTo>
                    <a:pt x="418" y="108"/>
                  </a:lnTo>
                  <a:lnTo>
                    <a:pt x="415" y="104"/>
                  </a:lnTo>
                  <a:lnTo>
                    <a:pt x="411" y="100"/>
                  </a:lnTo>
                  <a:lnTo>
                    <a:pt x="410" y="95"/>
                  </a:lnTo>
                  <a:lnTo>
                    <a:pt x="408" y="91"/>
                  </a:lnTo>
                  <a:lnTo>
                    <a:pt x="407" y="86"/>
                  </a:lnTo>
                  <a:lnTo>
                    <a:pt x="407" y="81"/>
                  </a:lnTo>
                  <a:lnTo>
                    <a:pt x="407" y="75"/>
                  </a:lnTo>
                  <a:lnTo>
                    <a:pt x="408" y="73"/>
                  </a:lnTo>
                  <a:lnTo>
                    <a:pt x="411" y="68"/>
                  </a:lnTo>
                  <a:lnTo>
                    <a:pt x="415" y="64"/>
                  </a:lnTo>
                  <a:lnTo>
                    <a:pt x="418" y="60"/>
                  </a:lnTo>
                  <a:lnTo>
                    <a:pt x="424" y="56"/>
                  </a:lnTo>
                  <a:lnTo>
                    <a:pt x="420" y="56"/>
                  </a:lnTo>
                  <a:lnTo>
                    <a:pt x="416" y="56"/>
                  </a:lnTo>
                  <a:lnTo>
                    <a:pt x="411" y="56"/>
                  </a:lnTo>
                  <a:lnTo>
                    <a:pt x="408" y="58"/>
                  </a:lnTo>
                  <a:lnTo>
                    <a:pt x="403" y="58"/>
                  </a:lnTo>
                  <a:lnTo>
                    <a:pt x="401" y="60"/>
                  </a:lnTo>
                  <a:lnTo>
                    <a:pt x="396" y="60"/>
                  </a:lnTo>
                  <a:lnTo>
                    <a:pt x="391" y="62"/>
                  </a:lnTo>
                  <a:lnTo>
                    <a:pt x="386" y="64"/>
                  </a:lnTo>
                  <a:lnTo>
                    <a:pt x="384" y="66"/>
                  </a:lnTo>
                  <a:lnTo>
                    <a:pt x="379" y="69"/>
                  </a:lnTo>
                  <a:lnTo>
                    <a:pt x="376" y="73"/>
                  </a:lnTo>
                  <a:lnTo>
                    <a:pt x="374" y="75"/>
                  </a:lnTo>
                  <a:lnTo>
                    <a:pt x="373" y="81"/>
                  </a:lnTo>
                  <a:lnTo>
                    <a:pt x="373" y="82"/>
                  </a:lnTo>
                  <a:lnTo>
                    <a:pt x="373" y="86"/>
                  </a:lnTo>
                  <a:lnTo>
                    <a:pt x="374" y="89"/>
                  </a:lnTo>
                  <a:lnTo>
                    <a:pt x="376" y="94"/>
                  </a:lnTo>
                  <a:lnTo>
                    <a:pt x="377" y="97"/>
                  </a:lnTo>
                  <a:lnTo>
                    <a:pt x="381" y="102"/>
                  </a:lnTo>
                  <a:lnTo>
                    <a:pt x="384" y="107"/>
                  </a:lnTo>
                  <a:lnTo>
                    <a:pt x="386" y="113"/>
                  </a:lnTo>
                  <a:lnTo>
                    <a:pt x="391" y="118"/>
                  </a:lnTo>
                  <a:lnTo>
                    <a:pt x="394" y="124"/>
                  </a:lnTo>
                  <a:lnTo>
                    <a:pt x="399" y="130"/>
                  </a:lnTo>
                  <a:lnTo>
                    <a:pt x="405" y="137"/>
                  </a:lnTo>
                  <a:lnTo>
                    <a:pt x="410" y="143"/>
                  </a:lnTo>
                  <a:lnTo>
                    <a:pt x="415" y="151"/>
                  </a:lnTo>
                  <a:lnTo>
                    <a:pt x="420" y="156"/>
                  </a:lnTo>
                  <a:lnTo>
                    <a:pt x="426" y="164"/>
                  </a:lnTo>
                  <a:lnTo>
                    <a:pt x="430" y="169"/>
                  </a:lnTo>
                  <a:lnTo>
                    <a:pt x="436" y="177"/>
                  </a:lnTo>
                  <a:lnTo>
                    <a:pt x="443" y="182"/>
                  </a:lnTo>
                  <a:lnTo>
                    <a:pt x="447" y="190"/>
                  </a:lnTo>
                  <a:lnTo>
                    <a:pt x="452" y="197"/>
                  </a:lnTo>
                  <a:lnTo>
                    <a:pt x="458" y="203"/>
                  </a:lnTo>
                  <a:lnTo>
                    <a:pt x="462" y="208"/>
                  </a:lnTo>
                  <a:lnTo>
                    <a:pt x="467" y="215"/>
                  </a:lnTo>
                  <a:lnTo>
                    <a:pt x="472" y="221"/>
                  </a:lnTo>
                  <a:lnTo>
                    <a:pt x="476" y="227"/>
                  </a:lnTo>
                  <a:lnTo>
                    <a:pt x="480" y="231"/>
                  </a:lnTo>
                  <a:lnTo>
                    <a:pt x="484" y="236"/>
                  </a:lnTo>
                  <a:lnTo>
                    <a:pt x="486" y="241"/>
                  </a:lnTo>
                  <a:lnTo>
                    <a:pt x="489" y="245"/>
                  </a:lnTo>
                  <a:lnTo>
                    <a:pt x="492" y="248"/>
                  </a:lnTo>
                  <a:lnTo>
                    <a:pt x="493" y="253"/>
                  </a:lnTo>
                  <a:lnTo>
                    <a:pt x="495" y="258"/>
                  </a:lnTo>
                  <a:lnTo>
                    <a:pt x="498" y="262"/>
                  </a:lnTo>
                  <a:lnTo>
                    <a:pt x="498" y="267"/>
                  </a:lnTo>
                  <a:lnTo>
                    <a:pt x="499" y="272"/>
                  </a:lnTo>
                  <a:lnTo>
                    <a:pt x="499" y="275"/>
                  </a:lnTo>
                  <a:lnTo>
                    <a:pt x="499" y="280"/>
                  </a:lnTo>
                  <a:lnTo>
                    <a:pt x="499" y="282"/>
                  </a:lnTo>
                  <a:lnTo>
                    <a:pt x="499" y="287"/>
                  </a:lnTo>
                  <a:lnTo>
                    <a:pt x="498" y="292"/>
                  </a:lnTo>
                  <a:lnTo>
                    <a:pt x="497" y="295"/>
                  </a:lnTo>
                  <a:lnTo>
                    <a:pt x="495" y="297"/>
                  </a:lnTo>
                  <a:lnTo>
                    <a:pt x="495" y="298"/>
                  </a:lnTo>
                  <a:lnTo>
                    <a:pt x="493" y="297"/>
                  </a:lnTo>
                  <a:lnTo>
                    <a:pt x="493" y="295"/>
                  </a:lnTo>
                  <a:lnTo>
                    <a:pt x="493" y="290"/>
                  </a:lnTo>
                  <a:lnTo>
                    <a:pt x="492" y="287"/>
                  </a:lnTo>
                  <a:lnTo>
                    <a:pt x="487" y="282"/>
                  </a:lnTo>
                  <a:lnTo>
                    <a:pt x="482" y="282"/>
                  </a:lnTo>
                  <a:lnTo>
                    <a:pt x="480" y="280"/>
                  </a:lnTo>
                  <a:lnTo>
                    <a:pt x="476" y="282"/>
                  </a:lnTo>
                  <a:lnTo>
                    <a:pt x="472" y="282"/>
                  </a:lnTo>
                  <a:lnTo>
                    <a:pt x="467" y="285"/>
                  </a:lnTo>
                  <a:lnTo>
                    <a:pt x="462" y="287"/>
                  </a:lnTo>
                  <a:lnTo>
                    <a:pt x="458" y="289"/>
                  </a:lnTo>
                  <a:lnTo>
                    <a:pt x="455" y="292"/>
                  </a:lnTo>
                  <a:lnTo>
                    <a:pt x="452" y="295"/>
                  </a:lnTo>
                  <a:lnTo>
                    <a:pt x="450" y="298"/>
                  </a:lnTo>
                  <a:lnTo>
                    <a:pt x="448" y="304"/>
                  </a:lnTo>
                  <a:lnTo>
                    <a:pt x="448" y="306"/>
                  </a:lnTo>
                  <a:lnTo>
                    <a:pt x="448" y="310"/>
                  </a:lnTo>
                  <a:lnTo>
                    <a:pt x="447" y="313"/>
                  </a:lnTo>
                  <a:lnTo>
                    <a:pt x="447" y="318"/>
                  </a:lnTo>
                  <a:lnTo>
                    <a:pt x="448" y="321"/>
                  </a:lnTo>
                  <a:lnTo>
                    <a:pt x="448" y="324"/>
                  </a:lnTo>
                  <a:lnTo>
                    <a:pt x="452" y="331"/>
                  </a:lnTo>
                  <a:lnTo>
                    <a:pt x="455" y="336"/>
                  </a:lnTo>
                  <a:lnTo>
                    <a:pt x="458" y="341"/>
                  </a:lnTo>
                  <a:lnTo>
                    <a:pt x="464" y="346"/>
                  </a:lnTo>
                  <a:lnTo>
                    <a:pt x="465" y="348"/>
                  </a:lnTo>
                  <a:lnTo>
                    <a:pt x="470" y="351"/>
                  </a:lnTo>
                  <a:lnTo>
                    <a:pt x="473" y="352"/>
                  </a:lnTo>
                  <a:lnTo>
                    <a:pt x="476" y="356"/>
                  </a:lnTo>
                  <a:lnTo>
                    <a:pt x="482" y="359"/>
                  </a:lnTo>
                  <a:lnTo>
                    <a:pt x="489" y="362"/>
                  </a:lnTo>
                  <a:lnTo>
                    <a:pt x="493" y="364"/>
                  </a:lnTo>
                  <a:lnTo>
                    <a:pt x="495" y="365"/>
                  </a:lnTo>
                  <a:lnTo>
                    <a:pt x="493" y="365"/>
                  </a:lnTo>
                  <a:lnTo>
                    <a:pt x="492" y="365"/>
                  </a:lnTo>
                  <a:lnTo>
                    <a:pt x="487" y="365"/>
                  </a:lnTo>
                  <a:lnTo>
                    <a:pt x="482" y="365"/>
                  </a:lnTo>
                  <a:lnTo>
                    <a:pt x="476" y="367"/>
                  </a:lnTo>
                  <a:lnTo>
                    <a:pt x="470" y="369"/>
                  </a:lnTo>
                  <a:lnTo>
                    <a:pt x="464" y="372"/>
                  </a:lnTo>
                  <a:lnTo>
                    <a:pt x="458" y="377"/>
                  </a:lnTo>
                  <a:lnTo>
                    <a:pt x="453" y="380"/>
                  </a:lnTo>
                  <a:lnTo>
                    <a:pt x="448" y="387"/>
                  </a:lnTo>
                  <a:lnTo>
                    <a:pt x="445" y="390"/>
                  </a:lnTo>
                  <a:lnTo>
                    <a:pt x="443" y="394"/>
                  </a:lnTo>
                  <a:lnTo>
                    <a:pt x="439" y="396"/>
                  </a:lnTo>
                  <a:lnTo>
                    <a:pt x="436" y="401"/>
                  </a:lnTo>
                  <a:lnTo>
                    <a:pt x="433" y="405"/>
                  </a:lnTo>
                  <a:lnTo>
                    <a:pt x="430" y="409"/>
                  </a:lnTo>
                  <a:lnTo>
                    <a:pt x="427" y="413"/>
                  </a:lnTo>
                  <a:lnTo>
                    <a:pt x="424" y="418"/>
                  </a:lnTo>
                  <a:lnTo>
                    <a:pt x="419" y="422"/>
                  </a:lnTo>
                  <a:lnTo>
                    <a:pt x="416" y="428"/>
                  </a:lnTo>
                  <a:lnTo>
                    <a:pt x="413" y="433"/>
                  </a:lnTo>
                  <a:lnTo>
                    <a:pt x="410" y="438"/>
                  </a:lnTo>
                  <a:lnTo>
                    <a:pt x="407" y="441"/>
                  </a:lnTo>
                  <a:lnTo>
                    <a:pt x="402" y="446"/>
                  </a:lnTo>
                  <a:lnTo>
                    <a:pt x="399" y="449"/>
                  </a:lnTo>
                  <a:lnTo>
                    <a:pt x="396" y="454"/>
                  </a:lnTo>
                  <a:lnTo>
                    <a:pt x="393" y="457"/>
                  </a:lnTo>
                  <a:lnTo>
                    <a:pt x="391" y="462"/>
                  </a:lnTo>
                  <a:lnTo>
                    <a:pt x="388" y="464"/>
                  </a:lnTo>
                  <a:lnTo>
                    <a:pt x="386" y="469"/>
                  </a:lnTo>
                  <a:lnTo>
                    <a:pt x="382" y="472"/>
                  </a:lnTo>
                  <a:lnTo>
                    <a:pt x="381" y="475"/>
                  </a:lnTo>
                  <a:lnTo>
                    <a:pt x="379" y="477"/>
                  </a:lnTo>
                  <a:lnTo>
                    <a:pt x="381" y="475"/>
                  </a:lnTo>
                  <a:lnTo>
                    <a:pt x="381" y="472"/>
                  </a:lnTo>
                  <a:lnTo>
                    <a:pt x="382" y="467"/>
                  </a:lnTo>
                  <a:lnTo>
                    <a:pt x="385" y="462"/>
                  </a:lnTo>
                  <a:lnTo>
                    <a:pt x="386" y="455"/>
                  </a:lnTo>
                  <a:lnTo>
                    <a:pt x="388" y="452"/>
                  </a:lnTo>
                  <a:lnTo>
                    <a:pt x="390" y="447"/>
                  </a:lnTo>
                  <a:lnTo>
                    <a:pt x="391" y="444"/>
                  </a:lnTo>
                  <a:lnTo>
                    <a:pt x="393" y="439"/>
                  </a:lnTo>
                  <a:lnTo>
                    <a:pt x="394" y="434"/>
                  </a:lnTo>
                  <a:lnTo>
                    <a:pt x="396" y="431"/>
                  </a:lnTo>
                  <a:lnTo>
                    <a:pt x="398" y="428"/>
                  </a:lnTo>
                  <a:lnTo>
                    <a:pt x="401" y="422"/>
                  </a:lnTo>
                  <a:lnTo>
                    <a:pt x="402" y="420"/>
                  </a:lnTo>
                  <a:lnTo>
                    <a:pt x="403" y="414"/>
                  </a:lnTo>
                  <a:lnTo>
                    <a:pt x="407" y="409"/>
                  </a:lnTo>
                  <a:lnTo>
                    <a:pt x="408" y="407"/>
                  </a:lnTo>
                  <a:lnTo>
                    <a:pt x="410" y="401"/>
                  </a:lnTo>
                  <a:lnTo>
                    <a:pt x="413" y="398"/>
                  </a:lnTo>
                  <a:lnTo>
                    <a:pt x="415" y="394"/>
                  </a:lnTo>
                  <a:lnTo>
                    <a:pt x="418" y="390"/>
                  </a:lnTo>
                  <a:lnTo>
                    <a:pt x="420" y="387"/>
                  </a:lnTo>
                  <a:lnTo>
                    <a:pt x="424" y="383"/>
                  </a:lnTo>
                  <a:lnTo>
                    <a:pt x="426" y="380"/>
                  </a:lnTo>
                  <a:lnTo>
                    <a:pt x="428" y="377"/>
                  </a:lnTo>
                  <a:lnTo>
                    <a:pt x="435" y="372"/>
                  </a:lnTo>
                  <a:lnTo>
                    <a:pt x="443" y="369"/>
                  </a:lnTo>
                  <a:lnTo>
                    <a:pt x="439" y="369"/>
                  </a:lnTo>
                  <a:lnTo>
                    <a:pt x="436" y="370"/>
                  </a:lnTo>
                  <a:lnTo>
                    <a:pt x="433" y="372"/>
                  </a:lnTo>
                  <a:lnTo>
                    <a:pt x="428" y="374"/>
                  </a:lnTo>
                  <a:lnTo>
                    <a:pt x="424" y="375"/>
                  </a:lnTo>
                  <a:lnTo>
                    <a:pt x="420" y="377"/>
                  </a:lnTo>
                  <a:lnTo>
                    <a:pt x="415" y="379"/>
                  </a:lnTo>
                  <a:lnTo>
                    <a:pt x="410" y="382"/>
                  </a:lnTo>
                  <a:lnTo>
                    <a:pt x="403" y="383"/>
                  </a:lnTo>
                  <a:lnTo>
                    <a:pt x="398" y="387"/>
                  </a:lnTo>
                  <a:lnTo>
                    <a:pt x="394" y="388"/>
                  </a:lnTo>
                  <a:lnTo>
                    <a:pt x="391" y="390"/>
                  </a:lnTo>
                  <a:lnTo>
                    <a:pt x="386" y="394"/>
                  </a:lnTo>
                  <a:lnTo>
                    <a:pt x="385" y="395"/>
                  </a:lnTo>
                  <a:lnTo>
                    <a:pt x="381" y="396"/>
                  </a:lnTo>
                  <a:lnTo>
                    <a:pt x="377" y="398"/>
                  </a:lnTo>
                  <a:lnTo>
                    <a:pt x="373" y="401"/>
                  </a:lnTo>
                  <a:lnTo>
                    <a:pt x="370" y="403"/>
                  </a:lnTo>
                  <a:lnTo>
                    <a:pt x="366" y="407"/>
                  </a:lnTo>
                  <a:lnTo>
                    <a:pt x="362" y="408"/>
                  </a:lnTo>
                  <a:lnTo>
                    <a:pt x="359" y="409"/>
                  </a:lnTo>
                  <a:lnTo>
                    <a:pt x="354" y="413"/>
                  </a:lnTo>
                  <a:lnTo>
                    <a:pt x="351" y="416"/>
                  </a:lnTo>
                  <a:lnTo>
                    <a:pt x="348" y="420"/>
                  </a:lnTo>
                  <a:lnTo>
                    <a:pt x="343" y="421"/>
                  </a:lnTo>
                  <a:lnTo>
                    <a:pt x="340" y="425"/>
                  </a:lnTo>
                  <a:lnTo>
                    <a:pt x="336" y="428"/>
                  </a:lnTo>
                  <a:lnTo>
                    <a:pt x="332" y="431"/>
                  </a:lnTo>
                  <a:lnTo>
                    <a:pt x="328" y="433"/>
                  </a:lnTo>
                  <a:lnTo>
                    <a:pt x="325" y="438"/>
                  </a:lnTo>
                  <a:lnTo>
                    <a:pt x="320" y="441"/>
                  </a:lnTo>
                  <a:lnTo>
                    <a:pt x="317" y="444"/>
                  </a:lnTo>
                  <a:lnTo>
                    <a:pt x="314" y="447"/>
                  </a:lnTo>
                  <a:lnTo>
                    <a:pt x="310" y="452"/>
                  </a:lnTo>
                  <a:lnTo>
                    <a:pt x="306" y="455"/>
                  </a:lnTo>
                  <a:lnTo>
                    <a:pt x="302" y="459"/>
                  </a:lnTo>
                  <a:lnTo>
                    <a:pt x="298" y="462"/>
                  </a:lnTo>
                  <a:lnTo>
                    <a:pt x="295" y="467"/>
                  </a:lnTo>
                  <a:lnTo>
                    <a:pt x="291" y="470"/>
                  </a:lnTo>
                  <a:lnTo>
                    <a:pt x="288" y="475"/>
                  </a:lnTo>
                  <a:lnTo>
                    <a:pt x="285" y="478"/>
                  </a:lnTo>
                  <a:lnTo>
                    <a:pt x="281" y="483"/>
                  </a:lnTo>
                  <a:lnTo>
                    <a:pt x="278" y="488"/>
                  </a:lnTo>
                  <a:lnTo>
                    <a:pt x="276" y="493"/>
                  </a:lnTo>
                  <a:lnTo>
                    <a:pt x="272" y="497"/>
                  </a:lnTo>
                  <a:lnTo>
                    <a:pt x="269" y="503"/>
                  </a:lnTo>
                  <a:lnTo>
                    <a:pt x="266" y="506"/>
                  </a:lnTo>
                  <a:lnTo>
                    <a:pt x="263" y="512"/>
                  </a:lnTo>
                  <a:lnTo>
                    <a:pt x="260" y="517"/>
                  </a:lnTo>
                  <a:lnTo>
                    <a:pt x="259" y="523"/>
                  </a:lnTo>
                  <a:lnTo>
                    <a:pt x="255" y="528"/>
                  </a:lnTo>
                  <a:lnTo>
                    <a:pt x="253" y="532"/>
                  </a:lnTo>
                  <a:lnTo>
                    <a:pt x="251" y="537"/>
                  </a:lnTo>
                  <a:lnTo>
                    <a:pt x="248" y="542"/>
                  </a:lnTo>
                  <a:lnTo>
                    <a:pt x="246" y="547"/>
                  </a:lnTo>
                  <a:lnTo>
                    <a:pt x="244" y="552"/>
                  </a:lnTo>
                  <a:lnTo>
                    <a:pt x="241" y="555"/>
                  </a:lnTo>
                  <a:lnTo>
                    <a:pt x="240" y="562"/>
                  </a:lnTo>
                  <a:lnTo>
                    <a:pt x="238" y="565"/>
                  </a:lnTo>
                  <a:lnTo>
                    <a:pt x="236" y="570"/>
                  </a:lnTo>
                  <a:lnTo>
                    <a:pt x="235" y="573"/>
                  </a:lnTo>
                  <a:lnTo>
                    <a:pt x="232" y="579"/>
                  </a:lnTo>
                  <a:lnTo>
                    <a:pt x="231" y="581"/>
                  </a:lnTo>
                  <a:lnTo>
                    <a:pt x="229" y="587"/>
                  </a:lnTo>
                  <a:lnTo>
                    <a:pt x="229" y="590"/>
                  </a:lnTo>
                  <a:lnTo>
                    <a:pt x="227" y="593"/>
                  </a:lnTo>
                  <a:lnTo>
                    <a:pt x="224" y="600"/>
                  </a:lnTo>
                  <a:lnTo>
                    <a:pt x="223" y="607"/>
                  </a:lnTo>
                  <a:lnTo>
                    <a:pt x="220" y="614"/>
                  </a:lnTo>
                  <a:lnTo>
                    <a:pt x="218" y="621"/>
                  </a:lnTo>
                  <a:lnTo>
                    <a:pt x="216" y="626"/>
                  </a:lnTo>
                  <a:lnTo>
                    <a:pt x="215" y="631"/>
                  </a:lnTo>
                  <a:lnTo>
                    <a:pt x="214" y="636"/>
                  </a:lnTo>
                  <a:lnTo>
                    <a:pt x="214" y="642"/>
                  </a:lnTo>
                  <a:lnTo>
                    <a:pt x="212" y="645"/>
                  </a:lnTo>
                  <a:lnTo>
                    <a:pt x="210" y="649"/>
                  </a:lnTo>
                  <a:lnTo>
                    <a:pt x="210" y="652"/>
                  </a:lnTo>
                  <a:lnTo>
                    <a:pt x="210" y="657"/>
                  </a:lnTo>
                  <a:lnTo>
                    <a:pt x="209" y="662"/>
                  </a:lnTo>
                  <a:lnTo>
                    <a:pt x="209" y="669"/>
                  </a:lnTo>
                  <a:lnTo>
                    <a:pt x="209" y="671"/>
                  </a:lnTo>
                  <a:lnTo>
                    <a:pt x="209" y="673"/>
                  </a:lnTo>
                  <a:lnTo>
                    <a:pt x="209" y="675"/>
                  </a:lnTo>
                  <a:lnTo>
                    <a:pt x="210" y="677"/>
                  </a:lnTo>
                  <a:lnTo>
                    <a:pt x="209" y="675"/>
                  </a:lnTo>
                  <a:lnTo>
                    <a:pt x="205" y="671"/>
                  </a:lnTo>
                  <a:lnTo>
                    <a:pt x="201" y="670"/>
                  </a:lnTo>
                  <a:lnTo>
                    <a:pt x="198" y="669"/>
                  </a:lnTo>
                  <a:lnTo>
                    <a:pt x="193" y="669"/>
                  </a:lnTo>
                  <a:lnTo>
                    <a:pt x="190" y="667"/>
                  </a:lnTo>
                  <a:lnTo>
                    <a:pt x="184" y="665"/>
                  </a:lnTo>
                  <a:lnTo>
                    <a:pt x="178" y="665"/>
                  </a:lnTo>
                  <a:lnTo>
                    <a:pt x="172" y="665"/>
                  </a:lnTo>
                  <a:lnTo>
                    <a:pt x="165" y="669"/>
                  </a:lnTo>
                  <a:lnTo>
                    <a:pt x="163" y="669"/>
                  </a:lnTo>
                  <a:lnTo>
                    <a:pt x="158" y="669"/>
                  </a:lnTo>
                  <a:lnTo>
                    <a:pt x="155" y="670"/>
                  </a:lnTo>
                  <a:lnTo>
                    <a:pt x="150" y="671"/>
                  </a:lnTo>
                  <a:lnTo>
                    <a:pt x="147" y="675"/>
                  </a:lnTo>
                  <a:lnTo>
                    <a:pt x="143" y="677"/>
                  </a:lnTo>
                  <a:lnTo>
                    <a:pt x="138" y="678"/>
                  </a:lnTo>
                  <a:lnTo>
                    <a:pt x="135" y="683"/>
                  </a:lnTo>
                  <a:lnTo>
                    <a:pt x="128" y="684"/>
                  </a:lnTo>
                  <a:lnTo>
                    <a:pt x="126" y="688"/>
                  </a:lnTo>
                  <a:lnTo>
                    <a:pt x="121" y="691"/>
                  </a:lnTo>
                  <a:lnTo>
                    <a:pt x="118" y="696"/>
                  </a:lnTo>
                  <a:lnTo>
                    <a:pt x="113" y="700"/>
                  </a:lnTo>
                  <a:lnTo>
                    <a:pt x="110" y="704"/>
                  </a:lnTo>
                  <a:lnTo>
                    <a:pt x="105" y="708"/>
                  </a:lnTo>
                  <a:lnTo>
                    <a:pt x="102" y="714"/>
                  </a:lnTo>
                  <a:lnTo>
                    <a:pt x="99" y="717"/>
                  </a:lnTo>
                  <a:lnTo>
                    <a:pt x="96" y="722"/>
                  </a:lnTo>
                  <a:lnTo>
                    <a:pt x="93" y="727"/>
                  </a:lnTo>
                  <a:lnTo>
                    <a:pt x="90" y="734"/>
                  </a:lnTo>
                  <a:lnTo>
                    <a:pt x="87" y="739"/>
                  </a:lnTo>
                  <a:lnTo>
                    <a:pt x="84" y="744"/>
                  </a:lnTo>
                  <a:lnTo>
                    <a:pt x="82" y="748"/>
                  </a:lnTo>
                  <a:lnTo>
                    <a:pt x="81" y="755"/>
                  </a:lnTo>
                  <a:lnTo>
                    <a:pt x="77" y="759"/>
                  </a:lnTo>
                  <a:lnTo>
                    <a:pt x="74" y="765"/>
                  </a:lnTo>
                  <a:lnTo>
                    <a:pt x="73" y="770"/>
                  </a:lnTo>
                  <a:lnTo>
                    <a:pt x="71" y="774"/>
                  </a:lnTo>
                  <a:lnTo>
                    <a:pt x="70" y="780"/>
                  </a:lnTo>
                  <a:lnTo>
                    <a:pt x="68" y="786"/>
                  </a:lnTo>
                  <a:lnTo>
                    <a:pt x="67" y="791"/>
                  </a:lnTo>
                  <a:lnTo>
                    <a:pt x="67" y="796"/>
                  </a:lnTo>
                  <a:lnTo>
                    <a:pt x="65" y="801"/>
                  </a:lnTo>
                  <a:lnTo>
                    <a:pt x="64" y="804"/>
                  </a:lnTo>
                  <a:lnTo>
                    <a:pt x="62" y="809"/>
                  </a:lnTo>
                  <a:lnTo>
                    <a:pt x="62" y="814"/>
                  </a:lnTo>
                  <a:lnTo>
                    <a:pt x="62" y="817"/>
                  </a:lnTo>
                  <a:lnTo>
                    <a:pt x="62" y="822"/>
                  </a:lnTo>
                  <a:lnTo>
                    <a:pt x="62" y="827"/>
                  </a:lnTo>
                  <a:lnTo>
                    <a:pt x="62" y="830"/>
                  </a:lnTo>
                  <a:lnTo>
                    <a:pt x="62" y="837"/>
                  </a:lnTo>
                  <a:lnTo>
                    <a:pt x="64" y="843"/>
                  </a:lnTo>
                  <a:lnTo>
                    <a:pt x="65" y="849"/>
                  </a:lnTo>
                  <a:lnTo>
                    <a:pt x="67" y="855"/>
                  </a:lnTo>
                  <a:lnTo>
                    <a:pt x="68" y="860"/>
                  </a:lnTo>
                  <a:lnTo>
                    <a:pt x="71" y="864"/>
                  </a:lnTo>
                  <a:lnTo>
                    <a:pt x="74" y="870"/>
                  </a:lnTo>
                  <a:lnTo>
                    <a:pt x="77" y="876"/>
                  </a:lnTo>
                  <a:lnTo>
                    <a:pt x="79" y="880"/>
                  </a:lnTo>
                  <a:lnTo>
                    <a:pt x="82" y="883"/>
                  </a:lnTo>
                  <a:lnTo>
                    <a:pt x="84" y="888"/>
                  </a:lnTo>
                  <a:lnTo>
                    <a:pt x="87" y="893"/>
                  </a:lnTo>
                  <a:lnTo>
                    <a:pt x="90" y="897"/>
                  </a:lnTo>
                  <a:lnTo>
                    <a:pt x="93" y="904"/>
                  </a:lnTo>
                  <a:lnTo>
                    <a:pt x="91" y="909"/>
                  </a:lnTo>
                  <a:lnTo>
                    <a:pt x="91" y="915"/>
                  </a:lnTo>
                  <a:lnTo>
                    <a:pt x="90" y="919"/>
                  </a:lnTo>
                  <a:lnTo>
                    <a:pt x="90" y="924"/>
                  </a:lnTo>
                  <a:lnTo>
                    <a:pt x="87" y="926"/>
                  </a:lnTo>
                  <a:lnTo>
                    <a:pt x="85" y="927"/>
                  </a:lnTo>
                  <a:lnTo>
                    <a:pt x="82" y="927"/>
                  </a:lnTo>
                  <a:lnTo>
                    <a:pt x="81" y="924"/>
                  </a:lnTo>
                  <a:lnTo>
                    <a:pt x="77" y="917"/>
                  </a:lnTo>
                  <a:lnTo>
                    <a:pt x="74" y="910"/>
                  </a:lnTo>
                  <a:lnTo>
                    <a:pt x="71" y="906"/>
                  </a:lnTo>
                  <a:lnTo>
                    <a:pt x="68" y="901"/>
                  </a:lnTo>
                  <a:lnTo>
                    <a:pt x="65" y="896"/>
                  </a:lnTo>
                  <a:lnTo>
                    <a:pt x="64" y="893"/>
                  </a:lnTo>
                  <a:lnTo>
                    <a:pt x="62" y="889"/>
                  </a:lnTo>
                  <a:lnTo>
                    <a:pt x="60" y="889"/>
                  </a:lnTo>
                  <a:lnTo>
                    <a:pt x="55" y="896"/>
                  </a:lnTo>
                  <a:lnTo>
                    <a:pt x="51" y="899"/>
                  </a:lnTo>
                  <a:lnTo>
                    <a:pt x="47" y="906"/>
                  </a:lnTo>
                  <a:lnTo>
                    <a:pt x="45" y="907"/>
                  </a:lnTo>
                  <a:lnTo>
                    <a:pt x="44" y="910"/>
                  </a:lnTo>
                  <a:lnTo>
                    <a:pt x="42" y="915"/>
                  </a:lnTo>
                  <a:lnTo>
                    <a:pt x="42" y="920"/>
                  </a:lnTo>
                  <a:lnTo>
                    <a:pt x="40" y="924"/>
                  </a:lnTo>
                  <a:lnTo>
                    <a:pt x="39" y="928"/>
                  </a:lnTo>
                  <a:lnTo>
                    <a:pt x="37" y="933"/>
                  </a:lnTo>
                  <a:lnTo>
                    <a:pt x="37" y="940"/>
                  </a:lnTo>
                  <a:lnTo>
                    <a:pt x="37" y="946"/>
                  </a:lnTo>
                  <a:lnTo>
                    <a:pt x="37" y="953"/>
                  </a:lnTo>
                  <a:lnTo>
                    <a:pt x="37" y="956"/>
                  </a:lnTo>
                  <a:lnTo>
                    <a:pt x="37" y="960"/>
                  </a:lnTo>
                  <a:lnTo>
                    <a:pt x="37" y="963"/>
                  </a:lnTo>
                  <a:lnTo>
                    <a:pt x="37" y="967"/>
                  </a:lnTo>
                  <a:lnTo>
                    <a:pt x="37" y="971"/>
                  </a:lnTo>
                  <a:lnTo>
                    <a:pt x="37" y="974"/>
                  </a:lnTo>
                  <a:lnTo>
                    <a:pt x="39" y="979"/>
                  </a:lnTo>
                  <a:lnTo>
                    <a:pt x="40" y="983"/>
                  </a:lnTo>
                  <a:lnTo>
                    <a:pt x="40" y="987"/>
                  </a:lnTo>
                  <a:lnTo>
                    <a:pt x="42" y="992"/>
                  </a:lnTo>
                  <a:lnTo>
                    <a:pt x="42" y="996"/>
                  </a:lnTo>
                  <a:lnTo>
                    <a:pt x="44" y="1002"/>
                  </a:lnTo>
                  <a:lnTo>
                    <a:pt x="45" y="1005"/>
                  </a:lnTo>
                  <a:lnTo>
                    <a:pt x="47" y="1012"/>
                  </a:lnTo>
                  <a:lnTo>
                    <a:pt x="48" y="1015"/>
                  </a:lnTo>
                  <a:lnTo>
                    <a:pt x="49" y="1022"/>
                  </a:lnTo>
                  <a:lnTo>
                    <a:pt x="53" y="1027"/>
                  </a:lnTo>
                  <a:lnTo>
                    <a:pt x="55" y="1033"/>
                  </a:lnTo>
                  <a:lnTo>
                    <a:pt x="56" y="1038"/>
                  </a:lnTo>
                  <a:lnTo>
                    <a:pt x="59" y="1044"/>
                  </a:lnTo>
                  <a:lnTo>
                    <a:pt x="57" y="1047"/>
                  </a:lnTo>
                  <a:lnTo>
                    <a:pt x="55" y="1049"/>
                  </a:lnTo>
                  <a:lnTo>
                    <a:pt x="53" y="1055"/>
                  </a:lnTo>
                  <a:lnTo>
                    <a:pt x="48" y="1060"/>
                  </a:lnTo>
                  <a:lnTo>
                    <a:pt x="45" y="1068"/>
                  </a:lnTo>
                  <a:lnTo>
                    <a:pt x="44" y="1071"/>
                  </a:lnTo>
                  <a:lnTo>
                    <a:pt x="42" y="1074"/>
                  </a:lnTo>
                  <a:lnTo>
                    <a:pt x="40" y="1079"/>
                  </a:lnTo>
                  <a:lnTo>
                    <a:pt x="39" y="1086"/>
                  </a:lnTo>
                  <a:lnTo>
                    <a:pt x="37" y="1091"/>
                  </a:lnTo>
                  <a:lnTo>
                    <a:pt x="36" y="1095"/>
                  </a:lnTo>
                  <a:lnTo>
                    <a:pt x="34" y="1100"/>
                  </a:lnTo>
                  <a:lnTo>
                    <a:pt x="32" y="1107"/>
                  </a:lnTo>
                  <a:lnTo>
                    <a:pt x="31" y="1112"/>
                  </a:lnTo>
                  <a:lnTo>
                    <a:pt x="31" y="1119"/>
                  </a:lnTo>
                  <a:lnTo>
                    <a:pt x="31" y="1121"/>
                  </a:lnTo>
                  <a:lnTo>
                    <a:pt x="31" y="1125"/>
                  </a:lnTo>
                  <a:lnTo>
                    <a:pt x="31" y="1128"/>
                  </a:lnTo>
                  <a:lnTo>
                    <a:pt x="31" y="1133"/>
                  </a:lnTo>
                  <a:lnTo>
                    <a:pt x="30" y="1137"/>
                  </a:lnTo>
                  <a:lnTo>
                    <a:pt x="30" y="1139"/>
                  </a:lnTo>
                  <a:lnTo>
                    <a:pt x="30" y="1143"/>
                  </a:lnTo>
                  <a:lnTo>
                    <a:pt x="30" y="1148"/>
                  </a:lnTo>
                  <a:lnTo>
                    <a:pt x="30" y="1151"/>
                  </a:lnTo>
                  <a:lnTo>
                    <a:pt x="31" y="1154"/>
                  </a:lnTo>
                  <a:lnTo>
                    <a:pt x="31" y="1159"/>
                  </a:lnTo>
                  <a:lnTo>
                    <a:pt x="31" y="1164"/>
                  </a:lnTo>
                  <a:lnTo>
                    <a:pt x="31" y="1168"/>
                  </a:lnTo>
                  <a:lnTo>
                    <a:pt x="32" y="1171"/>
                  </a:lnTo>
                  <a:lnTo>
                    <a:pt x="32" y="1176"/>
                  </a:lnTo>
                  <a:lnTo>
                    <a:pt x="34" y="1181"/>
                  </a:lnTo>
                  <a:lnTo>
                    <a:pt x="34" y="1184"/>
                  </a:lnTo>
                  <a:lnTo>
                    <a:pt x="36" y="1189"/>
                  </a:lnTo>
                  <a:lnTo>
                    <a:pt x="37" y="1194"/>
                  </a:lnTo>
                  <a:lnTo>
                    <a:pt x="39" y="1198"/>
                  </a:lnTo>
                  <a:lnTo>
                    <a:pt x="39" y="1203"/>
                  </a:lnTo>
                  <a:lnTo>
                    <a:pt x="40" y="1207"/>
                  </a:lnTo>
                  <a:lnTo>
                    <a:pt x="42" y="1212"/>
                  </a:lnTo>
                  <a:lnTo>
                    <a:pt x="44" y="1216"/>
                  </a:lnTo>
                  <a:lnTo>
                    <a:pt x="45" y="1220"/>
                  </a:lnTo>
                  <a:lnTo>
                    <a:pt x="47" y="1225"/>
                  </a:lnTo>
                  <a:lnTo>
                    <a:pt x="49" y="1228"/>
                  </a:lnTo>
                  <a:lnTo>
                    <a:pt x="51" y="1233"/>
                  </a:lnTo>
                  <a:lnTo>
                    <a:pt x="55" y="1240"/>
                  </a:lnTo>
                  <a:lnTo>
                    <a:pt x="59" y="1246"/>
                  </a:lnTo>
                  <a:lnTo>
                    <a:pt x="62" y="1253"/>
                  </a:lnTo>
                  <a:lnTo>
                    <a:pt x="68" y="1259"/>
                  </a:lnTo>
                  <a:lnTo>
                    <a:pt x="71" y="1264"/>
                  </a:lnTo>
                  <a:lnTo>
                    <a:pt x="77" y="1271"/>
                  </a:lnTo>
                  <a:lnTo>
                    <a:pt x="81" y="1275"/>
                  </a:lnTo>
                  <a:lnTo>
                    <a:pt x="87" y="1280"/>
                  </a:lnTo>
                  <a:lnTo>
                    <a:pt x="91" y="1285"/>
                  </a:lnTo>
                  <a:lnTo>
                    <a:pt x="96" y="1291"/>
                  </a:lnTo>
                  <a:lnTo>
                    <a:pt x="101" y="1293"/>
                  </a:lnTo>
                  <a:lnTo>
                    <a:pt x="107" y="1298"/>
                  </a:lnTo>
                  <a:lnTo>
                    <a:pt x="111" y="1300"/>
                  </a:lnTo>
                  <a:lnTo>
                    <a:pt x="116" y="1304"/>
                  </a:lnTo>
                  <a:lnTo>
                    <a:pt x="121" y="1306"/>
                  </a:lnTo>
                  <a:lnTo>
                    <a:pt x="126" y="1308"/>
                  </a:lnTo>
                  <a:lnTo>
                    <a:pt x="130" y="1310"/>
                  </a:lnTo>
                  <a:lnTo>
                    <a:pt x="135" y="1313"/>
                  </a:lnTo>
                  <a:lnTo>
                    <a:pt x="139" y="1315"/>
                  </a:lnTo>
                  <a:lnTo>
                    <a:pt x="144" y="1317"/>
                  </a:lnTo>
                  <a:lnTo>
                    <a:pt x="147" y="1317"/>
                  </a:lnTo>
                  <a:lnTo>
                    <a:pt x="150" y="1318"/>
                  </a:lnTo>
                  <a:lnTo>
                    <a:pt x="153" y="1319"/>
                  </a:lnTo>
                  <a:lnTo>
                    <a:pt x="156" y="1319"/>
                  </a:lnTo>
                  <a:lnTo>
                    <a:pt x="161" y="1321"/>
                  </a:lnTo>
                  <a:lnTo>
                    <a:pt x="165" y="1323"/>
                  </a:lnTo>
                  <a:lnTo>
                    <a:pt x="170" y="1321"/>
                  </a:lnTo>
                  <a:lnTo>
                    <a:pt x="176" y="1321"/>
                  </a:lnTo>
                  <a:lnTo>
                    <a:pt x="182" y="1319"/>
                  </a:lnTo>
                  <a:lnTo>
                    <a:pt x="189" y="1319"/>
                  </a:lnTo>
                  <a:lnTo>
                    <a:pt x="193" y="1317"/>
                  </a:lnTo>
                  <a:lnTo>
                    <a:pt x="197" y="1317"/>
                  </a:lnTo>
                  <a:lnTo>
                    <a:pt x="198" y="1318"/>
                  </a:lnTo>
                  <a:lnTo>
                    <a:pt x="197" y="1321"/>
                  </a:lnTo>
                  <a:lnTo>
                    <a:pt x="193" y="1323"/>
                  </a:lnTo>
                  <a:lnTo>
                    <a:pt x="190" y="1326"/>
                  </a:lnTo>
                  <a:lnTo>
                    <a:pt x="187" y="1330"/>
                  </a:lnTo>
                  <a:lnTo>
                    <a:pt x="184" y="1333"/>
                  </a:lnTo>
                  <a:lnTo>
                    <a:pt x="178" y="1338"/>
                  </a:lnTo>
                  <a:lnTo>
                    <a:pt x="176" y="1339"/>
                  </a:lnTo>
                  <a:lnTo>
                    <a:pt x="176" y="1341"/>
                  </a:lnTo>
                  <a:lnTo>
                    <a:pt x="180" y="1346"/>
                  </a:lnTo>
                  <a:lnTo>
                    <a:pt x="181" y="1348"/>
                  </a:lnTo>
                  <a:lnTo>
                    <a:pt x="182" y="1351"/>
                  </a:lnTo>
                  <a:lnTo>
                    <a:pt x="184" y="1356"/>
                  </a:lnTo>
                  <a:lnTo>
                    <a:pt x="187" y="1359"/>
                  </a:lnTo>
                  <a:lnTo>
                    <a:pt x="190" y="1362"/>
                  </a:lnTo>
                  <a:lnTo>
                    <a:pt x="193" y="1368"/>
                  </a:lnTo>
                  <a:lnTo>
                    <a:pt x="197" y="1370"/>
                  </a:lnTo>
                  <a:lnTo>
                    <a:pt x="199" y="1375"/>
                  </a:lnTo>
                  <a:lnTo>
                    <a:pt x="203" y="1379"/>
                  </a:lnTo>
                  <a:lnTo>
                    <a:pt x="206" y="1382"/>
                  </a:lnTo>
                  <a:lnTo>
                    <a:pt x="210" y="1385"/>
                  </a:lnTo>
                  <a:lnTo>
                    <a:pt x="214" y="1388"/>
                  </a:lnTo>
                  <a:lnTo>
                    <a:pt x="216" y="1388"/>
                  </a:lnTo>
                  <a:lnTo>
                    <a:pt x="221" y="1392"/>
                  </a:lnTo>
                  <a:lnTo>
                    <a:pt x="226" y="1394"/>
                  </a:lnTo>
                  <a:lnTo>
                    <a:pt x="232" y="1395"/>
                  </a:lnTo>
                  <a:lnTo>
                    <a:pt x="236" y="1395"/>
                  </a:lnTo>
                  <a:lnTo>
                    <a:pt x="243" y="1396"/>
                  </a:lnTo>
                  <a:lnTo>
                    <a:pt x="248" y="1398"/>
                  </a:lnTo>
                  <a:lnTo>
                    <a:pt x="253" y="1400"/>
                  </a:lnTo>
                  <a:lnTo>
                    <a:pt x="260" y="1400"/>
                  </a:lnTo>
                  <a:lnTo>
                    <a:pt x="265" y="1402"/>
                  </a:lnTo>
                  <a:lnTo>
                    <a:pt x="269" y="1402"/>
                  </a:lnTo>
                  <a:lnTo>
                    <a:pt x="274" y="1402"/>
                  </a:lnTo>
                  <a:lnTo>
                    <a:pt x="277" y="1402"/>
                  </a:lnTo>
                  <a:lnTo>
                    <a:pt x="280" y="1403"/>
                  </a:lnTo>
                  <a:lnTo>
                    <a:pt x="281" y="1403"/>
                  </a:lnTo>
                  <a:lnTo>
                    <a:pt x="283" y="1403"/>
                  </a:lnTo>
                  <a:lnTo>
                    <a:pt x="248" y="1433"/>
                  </a:lnTo>
                  <a:lnTo>
                    <a:pt x="246" y="1431"/>
                  </a:lnTo>
                  <a:lnTo>
                    <a:pt x="244" y="1431"/>
                  </a:lnTo>
                  <a:lnTo>
                    <a:pt x="240" y="1429"/>
                  </a:lnTo>
                  <a:lnTo>
                    <a:pt x="235" y="1428"/>
                  </a:lnTo>
                  <a:lnTo>
                    <a:pt x="229" y="1426"/>
                  </a:lnTo>
                  <a:lnTo>
                    <a:pt x="223" y="1422"/>
                  </a:lnTo>
                  <a:lnTo>
                    <a:pt x="220" y="1421"/>
                  </a:lnTo>
                  <a:lnTo>
                    <a:pt x="215" y="1420"/>
                  </a:lnTo>
                  <a:lnTo>
                    <a:pt x="212" y="1418"/>
                  </a:lnTo>
                  <a:lnTo>
                    <a:pt x="209" y="1416"/>
                  </a:lnTo>
                  <a:lnTo>
                    <a:pt x="205" y="1415"/>
                  </a:lnTo>
                  <a:lnTo>
                    <a:pt x="201" y="1411"/>
                  </a:lnTo>
                  <a:lnTo>
                    <a:pt x="197" y="1408"/>
                  </a:lnTo>
                  <a:lnTo>
                    <a:pt x="193" y="1407"/>
                  </a:lnTo>
                  <a:lnTo>
                    <a:pt x="189" y="1402"/>
                  </a:lnTo>
                  <a:lnTo>
                    <a:pt x="186" y="1398"/>
                  </a:lnTo>
                  <a:lnTo>
                    <a:pt x="181" y="1395"/>
                  </a:lnTo>
                  <a:lnTo>
                    <a:pt x="178" y="1392"/>
                  </a:lnTo>
                  <a:lnTo>
                    <a:pt x="175" y="1387"/>
                  </a:lnTo>
                  <a:lnTo>
                    <a:pt x="172" y="1383"/>
                  </a:lnTo>
                  <a:lnTo>
                    <a:pt x="169" y="1379"/>
                  </a:lnTo>
                  <a:lnTo>
                    <a:pt x="165" y="1374"/>
                  </a:lnTo>
                  <a:lnTo>
                    <a:pt x="163" y="1369"/>
                  </a:lnTo>
                  <a:lnTo>
                    <a:pt x="161" y="1362"/>
                  </a:lnTo>
                  <a:lnTo>
                    <a:pt x="160" y="1357"/>
                  </a:lnTo>
                  <a:lnTo>
                    <a:pt x="158" y="1352"/>
                  </a:lnTo>
                  <a:lnTo>
                    <a:pt x="156" y="1351"/>
                  </a:lnTo>
                  <a:lnTo>
                    <a:pt x="153" y="1351"/>
                  </a:lnTo>
                  <a:lnTo>
                    <a:pt x="150" y="1351"/>
                  </a:lnTo>
                  <a:lnTo>
                    <a:pt x="147" y="1349"/>
                  </a:lnTo>
                  <a:lnTo>
                    <a:pt x="144" y="1349"/>
                  </a:lnTo>
                  <a:lnTo>
                    <a:pt x="141" y="1349"/>
                  </a:lnTo>
                  <a:lnTo>
                    <a:pt x="136" y="1348"/>
                  </a:lnTo>
                  <a:lnTo>
                    <a:pt x="131" y="1346"/>
                  </a:lnTo>
                  <a:lnTo>
                    <a:pt x="127" y="1346"/>
                  </a:lnTo>
                  <a:lnTo>
                    <a:pt x="122" y="1344"/>
                  </a:lnTo>
                  <a:lnTo>
                    <a:pt x="118" y="1341"/>
                  </a:lnTo>
                  <a:lnTo>
                    <a:pt x="111" y="1339"/>
                  </a:lnTo>
                  <a:lnTo>
                    <a:pt x="105" y="1336"/>
                  </a:lnTo>
                  <a:lnTo>
                    <a:pt x="101" y="1335"/>
                  </a:lnTo>
                  <a:lnTo>
                    <a:pt x="94" y="1331"/>
                  </a:lnTo>
                  <a:lnTo>
                    <a:pt x="88" y="1328"/>
                  </a:lnTo>
                  <a:lnTo>
                    <a:pt x="82" y="1323"/>
                  </a:lnTo>
                  <a:lnTo>
                    <a:pt x="76" y="1319"/>
                  </a:lnTo>
                  <a:lnTo>
                    <a:pt x="70" y="1315"/>
                  </a:lnTo>
                  <a:lnTo>
                    <a:pt x="64" y="1310"/>
                  </a:lnTo>
                  <a:lnTo>
                    <a:pt x="59" y="1304"/>
                  </a:lnTo>
                  <a:lnTo>
                    <a:pt x="53" y="1298"/>
                  </a:lnTo>
                  <a:lnTo>
                    <a:pt x="49" y="1293"/>
                  </a:lnTo>
                  <a:lnTo>
                    <a:pt x="47" y="1291"/>
                  </a:lnTo>
                  <a:lnTo>
                    <a:pt x="44" y="1287"/>
                  </a:lnTo>
                  <a:lnTo>
                    <a:pt x="40" y="1284"/>
                  </a:lnTo>
                  <a:lnTo>
                    <a:pt x="37" y="1279"/>
                  </a:lnTo>
                  <a:lnTo>
                    <a:pt x="36" y="1275"/>
                  </a:lnTo>
                  <a:lnTo>
                    <a:pt x="32" y="1271"/>
                  </a:lnTo>
                  <a:lnTo>
                    <a:pt x="31" y="1267"/>
                  </a:lnTo>
                  <a:lnTo>
                    <a:pt x="28" y="1262"/>
                  </a:lnTo>
                  <a:lnTo>
                    <a:pt x="27" y="1258"/>
                  </a:lnTo>
                  <a:lnTo>
                    <a:pt x="23" y="1253"/>
                  </a:lnTo>
                  <a:lnTo>
                    <a:pt x="22" y="1248"/>
                  </a:lnTo>
                  <a:lnTo>
                    <a:pt x="20" y="1243"/>
                  </a:lnTo>
                  <a:lnTo>
                    <a:pt x="17" y="1236"/>
                  </a:lnTo>
                  <a:lnTo>
                    <a:pt x="15" y="1231"/>
                  </a:lnTo>
                  <a:lnTo>
                    <a:pt x="14" y="1227"/>
                  </a:lnTo>
                  <a:lnTo>
                    <a:pt x="13" y="1220"/>
                  </a:lnTo>
                  <a:lnTo>
                    <a:pt x="11" y="1215"/>
                  </a:lnTo>
                  <a:lnTo>
                    <a:pt x="10" y="1209"/>
                  </a:lnTo>
                  <a:lnTo>
                    <a:pt x="8" y="1203"/>
                  </a:lnTo>
                  <a:lnTo>
                    <a:pt x="6" y="1197"/>
                  </a:lnTo>
                  <a:lnTo>
                    <a:pt x="5" y="1192"/>
                  </a:lnTo>
                  <a:lnTo>
                    <a:pt x="5" y="1187"/>
                  </a:lnTo>
                  <a:lnTo>
                    <a:pt x="5" y="1182"/>
                  </a:lnTo>
                  <a:lnTo>
                    <a:pt x="3" y="1176"/>
                  </a:lnTo>
                  <a:lnTo>
                    <a:pt x="2" y="1171"/>
                  </a:lnTo>
                  <a:lnTo>
                    <a:pt x="2" y="1166"/>
                  </a:lnTo>
                  <a:lnTo>
                    <a:pt x="2" y="1163"/>
                  </a:lnTo>
                  <a:lnTo>
                    <a:pt x="0" y="1158"/>
                  </a:lnTo>
                  <a:lnTo>
                    <a:pt x="0" y="1153"/>
                  </a:lnTo>
                  <a:lnTo>
                    <a:pt x="0" y="1148"/>
                  </a:lnTo>
                  <a:lnTo>
                    <a:pt x="0" y="1145"/>
                  </a:lnTo>
                  <a:lnTo>
                    <a:pt x="0" y="1139"/>
                  </a:lnTo>
                  <a:lnTo>
                    <a:pt x="0" y="1135"/>
                  </a:lnTo>
                  <a:lnTo>
                    <a:pt x="0" y="1132"/>
                  </a:lnTo>
                  <a:lnTo>
                    <a:pt x="0" y="1128"/>
                  </a:lnTo>
                  <a:lnTo>
                    <a:pt x="0" y="1124"/>
                  </a:lnTo>
                  <a:lnTo>
                    <a:pt x="0" y="1120"/>
                  </a:lnTo>
                  <a:lnTo>
                    <a:pt x="2" y="1117"/>
                  </a:lnTo>
                  <a:lnTo>
                    <a:pt x="3" y="1113"/>
                  </a:lnTo>
                  <a:lnTo>
                    <a:pt x="3" y="1105"/>
                  </a:lnTo>
                  <a:lnTo>
                    <a:pt x="5" y="1099"/>
                  </a:lnTo>
                  <a:lnTo>
                    <a:pt x="6" y="1094"/>
                  </a:lnTo>
                  <a:lnTo>
                    <a:pt x="8" y="1089"/>
                  </a:lnTo>
                  <a:lnTo>
                    <a:pt x="10" y="1082"/>
                  </a:lnTo>
                  <a:lnTo>
                    <a:pt x="11" y="1077"/>
                  </a:lnTo>
                  <a:lnTo>
                    <a:pt x="14" y="1073"/>
                  </a:lnTo>
                  <a:lnTo>
                    <a:pt x="15" y="1069"/>
                  </a:lnTo>
                  <a:lnTo>
                    <a:pt x="17" y="1064"/>
                  </a:lnTo>
                  <a:lnTo>
                    <a:pt x="19" y="1061"/>
                  </a:lnTo>
                  <a:lnTo>
                    <a:pt x="20" y="1058"/>
                  </a:lnTo>
                  <a:lnTo>
                    <a:pt x="22" y="1055"/>
                  </a:lnTo>
                  <a:lnTo>
                    <a:pt x="25" y="1049"/>
                  </a:lnTo>
                  <a:lnTo>
                    <a:pt x="28" y="1047"/>
                  </a:lnTo>
                  <a:lnTo>
                    <a:pt x="30" y="1044"/>
                  </a:lnTo>
                  <a:lnTo>
                    <a:pt x="31" y="1044"/>
                  </a:lnTo>
                  <a:lnTo>
                    <a:pt x="30" y="1043"/>
                  </a:lnTo>
                  <a:lnTo>
                    <a:pt x="28" y="1042"/>
                  </a:lnTo>
                  <a:lnTo>
                    <a:pt x="27" y="1038"/>
                  </a:lnTo>
                  <a:lnTo>
                    <a:pt x="25" y="1035"/>
                  </a:lnTo>
                  <a:lnTo>
                    <a:pt x="22" y="1030"/>
                  </a:lnTo>
                  <a:lnTo>
                    <a:pt x="20" y="1025"/>
                  </a:lnTo>
                  <a:lnTo>
                    <a:pt x="17" y="1018"/>
                  </a:lnTo>
                  <a:lnTo>
                    <a:pt x="15" y="1012"/>
                  </a:lnTo>
                  <a:lnTo>
                    <a:pt x="14" y="1007"/>
                  </a:lnTo>
                  <a:lnTo>
                    <a:pt x="13" y="1004"/>
                  </a:lnTo>
                  <a:lnTo>
                    <a:pt x="11" y="999"/>
                  </a:lnTo>
                  <a:lnTo>
                    <a:pt x="10" y="996"/>
                  </a:lnTo>
                  <a:lnTo>
                    <a:pt x="8" y="991"/>
                  </a:lnTo>
                  <a:lnTo>
                    <a:pt x="6" y="987"/>
                  </a:lnTo>
                  <a:lnTo>
                    <a:pt x="6" y="983"/>
                  </a:lnTo>
                  <a:lnTo>
                    <a:pt x="6" y="979"/>
                  </a:lnTo>
                  <a:lnTo>
                    <a:pt x="5" y="973"/>
                  </a:lnTo>
                  <a:lnTo>
                    <a:pt x="5" y="970"/>
                  </a:lnTo>
                  <a:lnTo>
                    <a:pt x="5" y="965"/>
                  </a:lnTo>
                  <a:lnTo>
                    <a:pt x="5" y="960"/>
                  </a:lnTo>
                  <a:lnTo>
                    <a:pt x="5" y="954"/>
                  </a:lnTo>
                  <a:lnTo>
                    <a:pt x="5" y="952"/>
                  </a:lnTo>
                  <a:lnTo>
                    <a:pt x="5" y="946"/>
                  </a:lnTo>
                  <a:lnTo>
                    <a:pt x="6" y="941"/>
                  </a:lnTo>
                  <a:lnTo>
                    <a:pt x="6" y="937"/>
                  </a:lnTo>
                  <a:lnTo>
                    <a:pt x="8" y="932"/>
                  </a:lnTo>
                  <a:lnTo>
                    <a:pt x="8" y="928"/>
                  </a:lnTo>
                  <a:lnTo>
                    <a:pt x="10" y="924"/>
                  </a:lnTo>
                  <a:lnTo>
                    <a:pt x="11" y="919"/>
                  </a:lnTo>
                  <a:lnTo>
                    <a:pt x="13" y="915"/>
                  </a:lnTo>
                  <a:lnTo>
                    <a:pt x="14" y="910"/>
                  </a:lnTo>
                  <a:lnTo>
                    <a:pt x="15" y="909"/>
                  </a:lnTo>
                  <a:lnTo>
                    <a:pt x="17" y="904"/>
                  </a:lnTo>
                  <a:lnTo>
                    <a:pt x="19" y="901"/>
                  </a:lnTo>
                  <a:lnTo>
                    <a:pt x="20" y="897"/>
                  </a:lnTo>
                  <a:lnTo>
                    <a:pt x="22" y="894"/>
                  </a:lnTo>
                  <a:lnTo>
                    <a:pt x="27" y="889"/>
                  </a:lnTo>
                  <a:lnTo>
                    <a:pt x="30" y="884"/>
                  </a:lnTo>
                  <a:lnTo>
                    <a:pt x="32" y="880"/>
                  </a:lnTo>
                  <a:lnTo>
                    <a:pt x="36" y="875"/>
                  </a:lnTo>
                  <a:lnTo>
                    <a:pt x="37" y="871"/>
                  </a:lnTo>
                  <a:lnTo>
                    <a:pt x="40" y="870"/>
                  </a:lnTo>
                  <a:lnTo>
                    <a:pt x="45" y="864"/>
                  </a:lnTo>
                  <a:lnTo>
                    <a:pt x="47" y="864"/>
                  </a:lnTo>
                  <a:lnTo>
                    <a:pt x="47" y="863"/>
                  </a:lnTo>
                  <a:lnTo>
                    <a:pt x="45" y="862"/>
                  </a:lnTo>
                  <a:lnTo>
                    <a:pt x="44" y="856"/>
                  </a:lnTo>
                  <a:lnTo>
                    <a:pt x="42" y="851"/>
                  </a:lnTo>
                  <a:lnTo>
                    <a:pt x="40" y="849"/>
                  </a:lnTo>
                  <a:lnTo>
                    <a:pt x="40" y="845"/>
                  </a:lnTo>
                  <a:lnTo>
                    <a:pt x="39" y="840"/>
                  </a:lnTo>
                  <a:lnTo>
                    <a:pt x="37" y="837"/>
                  </a:lnTo>
                  <a:lnTo>
                    <a:pt x="37" y="834"/>
                  </a:lnTo>
                  <a:lnTo>
                    <a:pt x="36" y="829"/>
                  </a:lnTo>
                  <a:lnTo>
                    <a:pt x="34" y="824"/>
                  </a:lnTo>
                  <a:lnTo>
                    <a:pt x="34" y="820"/>
                  </a:lnTo>
                  <a:lnTo>
                    <a:pt x="34" y="816"/>
                  </a:lnTo>
                  <a:lnTo>
                    <a:pt x="32" y="811"/>
                  </a:lnTo>
                  <a:lnTo>
                    <a:pt x="32" y="804"/>
                  </a:lnTo>
                  <a:lnTo>
                    <a:pt x="32" y="801"/>
                  </a:lnTo>
                  <a:lnTo>
                    <a:pt x="32" y="794"/>
                  </a:lnTo>
                  <a:lnTo>
                    <a:pt x="32" y="790"/>
                  </a:lnTo>
                  <a:lnTo>
                    <a:pt x="32" y="785"/>
                  </a:lnTo>
                  <a:lnTo>
                    <a:pt x="34" y="780"/>
                  </a:lnTo>
                  <a:lnTo>
                    <a:pt x="34" y="773"/>
                  </a:lnTo>
                  <a:lnTo>
                    <a:pt x="34" y="768"/>
                  </a:lnTo>
                  <a:lnTo>
                    <a:pt x="36" y="763"/>
                  </a:lnTo>
                  <a:lnTo>
                    <a:pt x="37" y="757"/>
                  </a:lnTo>
                  <a:lnTo>
                    <a:pt x="40" y="752"/>
                  </a:lnTo>
                  <a:lnTo>
                    <a:pt x="42" y="747"/>
                  </a:lnTo>
                  <a:lnTo>
                    <a:pt x="45" y="740"/>
                  </a:lnTo>
                  <a:lnTo>
                    <a:pt x="48" y="737"/>
                  </a:lnTo>
                  <a:lnTo>
                    <a:pt x="51" y="730"/>
                  </a:lnTo>
                  <a:lnTo>
                    <a:pt x="55" y="726"/>
                  </a:lnTo>
                  <a:lnTo>
                    <a:pt x="59" y="721"/>
                  </a:lnTo>
                  <a:lnTo>
                    <a:pt x="62" y="716"/>
                  </a:lnTo>
                  <a:lnTo>
                    <a:pt x="67" y="711"/>
                  </a:lnTo>
                  <a:lnTo>
                    <a:pt x="71" y="706"/>
                  </a:lnTo>
                  <a:lnTo>
                    <a:pt x="76" y="701"/>
                  </a:lnTo>
                  <a:lnTo>
                    <a:pt x="82" y="697"/>
                  </a:lnTo>
                  <a:lnTo>
                    <a:pt x="87" y="693"/>
                  </a:lnTo>
                  <a:lnTo>
                    <a:pt x="93" y="688"/>
                  </a:lnTo>
                  <a:lnTo>
                    <a:pt x="98" y="684"/>
                  </a:lnTo>
                  <a:lnTo>
                    <a:pt x="103" y="682"/>
                  </a:lnTo>
                  <a:lnTo>
                    <a:pt x="109" y="678"/>
                  </a:lnTo>
                  <a:lnTo>
                    <a:pt x="115" y="673"/>
                  </a:lnTo>
                  <a:lnTo>
                    <a:pt x="119" y="670"/>
                  </a:lnTo>
                  <a:lnTo>
                    <a:pt x="126" y="669"/>
                  </a:lnTo>
                  <a:lnTo>
                    <a:pt x="131" y="663"/>
                  </a:lnTo>
                  <a:lnTo>
                    <a:pt x="136" y="662"/>
                  </a:lnTo>
                  <a:lnTo>
                    <a:pt x="141" y="658"/>
                  </a:lnTo>
                  <a:lnTo>
                    <a:pt x="147" y="656"/>
                  </a:lnTo>
                  <a:lnTo>
                    <a:pt x="150" y="652"/>
                  </a:lnTo>
                  <a:lnTo>
                    <a:pt x="155" y="650"/>
                  </a:lnTo>
                  <a:lnTo>
                    <a:pt x="160" y="649"/>
                  </a:lnTo>
                  <a:lnTo>
                    <a:pt x="164" y="647"/>
                  </a:lnTo>
                  <a:lnTo>
                    <a:pt x="167" y="645"/>
                  </a:lnTo>
                  <a:lnTo>
                    <a:pt x="170" y="644"/>
                  </a:lnTo>
                  <a:lnTo>
                    <a:pt x="173" y="642"/>
                  </a:lnTo>
                  <a:lnTo>
                    <a:pt x="176" y="642"/>
                  </a:lnTo>
                  <a:lnTo>
                    <a:pt x="180" y="640"/>
                  </a:lnTo>
                  <a:lnTo>
                    <a:pt x="181" y="640"/>
                  </a:lnTo>
                  <a:lnTo>
                    <a:pt x="181" y="639"/>
                  </a:lnTo>
                  <a:lnTo>
                    <a:pt x="181" y="636"/>
                  </a:lnTo>
                  <a:lnTo>
                    <a:pt x="181" y="632"/>
                  </a:lnTo>
                  <a:lnTo>
                    <a:pt x="181" y="629"/>
                  </a:lnTo>
                  <a:lnTo>
                    <a:pt x="181" y="624"/>
                  </a:lnTo>
                  <a:lnTo>
                    <a:pt x="182" y="621"/>
                  </a:lnTo>
                  <a:lnTo>
                    <a:pt x="184" y="616"/>
                  </a:lnTo>
                  <a:lnTo>
                    <a:pt x="184" y="611"/>
                  </a:lnTo>
                  <a:lnTo>
                    <a:pt x="186" y="605"/>
                  </a:lnTo>
                  <a:lnTo>
                    <a:pt x="187" y="598"/>
                  </a:lnTo>
                  <a:lnTo>
                    <a:pt x="189" y="592"/>
                  </a:lnTo>
                  <a:lnTo>
                    <a:pt x="190" y="585"/>
                  </a:lnTo>
                  <a:lnTo>
                    <a:pt x="193" y="579"/>
                  </a:lnTo>
                  <a:lnTo>
                    <a:pt x="197" y="572"/>
                  </a:lnTo>
                  <a:lnTo>
                    <a:pt x="197" y="567"/>
                  </a:lnTo>
                  <a:lnTo>
                    <a:pt x="198" y="563"/>
                  </a:lnTo>
                  <a:lnTo>
                    <a:pt x="198" y="559"/>
                  </a:lnTo>
                  <a:lnTo>
                    <a:pt x="201" y="555"/>
                  </a:lnTo>
                  <a:lnTo>
                    <a:pt x="203" y="552"/>
                  </a:lnTo>
                  <a:lnTo>
                    <a:pt x="205" y="547"/>
                  </a:lnTo>
                  <a:lnTo>
                    <a:pt x="206" y="544"/>
                  </a:lnTo>
                  <a:lnTo>
                    <a:pt x="209" y="539"/>
                  </a:lnTo>
                  <a:lnTo>
                    <a:pt x="210" y="536"/>
                  </a:lnTo>
                  <a:lnTo>
                    <a:pt x="212" y="531"/>
                  </a:lnTo>
                  <a:lnTo>
                    <a:pt x="214" y="526"/>
                  </a:lnTo>
                  <a:lnTo>
                    <a:pt x="216" y="523"/>
                  </a:lnTo>
                  <a:lnTo>
                    <a:pt x="218" y="517"/>
                  </a:lnTo>
                  <a:lnTo>
                    <a:pt x="221" y="515"/>
                  </a:lnTo>
                  <a:lnTo>
                    <a:pt x="224" y="510"/>
                  </a:lnTo>
                  <a:lnTo>
                    <a:pt x="227" y="506"/>
                  </a:lnTo>
                  <a:lnTo>
                    <a:pt x="229" y="502"/>
                  </a:lnTo>
                  <a:lnTo>
                    <a:pt x="232" y="497"/>
                  </a:lnTo>
                  <a:lnTo>
                    <a:pt x="235" y="491"/>
                  </a:lnTo>
                  <a:lnTo>
                    <a:pt x="238" y="488"/>
                  </a:lnTo>
                  <a:lnTo>
                    <a:pt x="241" y="483"/>
                  </a:lnTo>
                  <a:lnTo>
                    <a:pt x="244" y="478"/>
                  </a:lnTo>
                  <a:lnTo>
                    <a:pt x="249" y="475"/>
                  </a:lnTo>
                  <a:lnTo>
                    <a:pt x="252" y="470"/>
                  </a:lnTo>
                  <a:lnTo>
                    <a:pt x="257" y="467"/>
                  </a:lnTo>
                  <a:lnTo>
                    <a:pt x="260" y="462"/>
                  </a:lnTo>
                  <a:lnTo>
                    <a:pt x="263" y="457"/>
                  </a:lnTo>
                  <a:lnTo>
                    <a:pt x="268" y="454"/>
                  </a:lnTo>
                  <a:lnTo>
                    <a:pt x="272" y="449"/>
                  </a:lnTo>
                  <a:lnTo>
                    <a:pt x="277" y="446"/>
                  </a:lnTo>
                  <a:lnTo>
                    <a:pt x="281" y="441"/>
                  </a:lnTo>
                  <a:lnTo>
                    <a:pt x="286" y="438"/>
                  </a:lnTo>
                  <a:lnTo>
                    <a:pt x="291" y="433"/>
                  </a:lnTo>
                  <a:lnTo>
                    <a:pt x="295" y="429"/>
                  </a:lnTo>
                  <a:lnTo>
                    <a:pt x="300" y="426"/>
                  </a:lnTo>
                  <a:lnTo>
                    <a:pt x="305" y="421"/>
                  </a:lnTo>
                  <a:lnTo>
                    <a:pt x="308" y="418"/>
                  </a:lnTo>
                  <a:lnTo>
                    <a:pt x="312" y="414"/>
                  </a:lnTo>
                  <a:lnTo>
                    <a:pt x="317" y="411"/>
                  </a:lnTo>
                  <a:lnTo>
                    <a:pt x="320" y="408"/>
                  </a:lnTo>
                  <a:lnTo>
                    <a:pt x="325" y="403"/>
                  </a:lnTo>
                  <a:lnTo>
                    <a:pt x="330" y="401"/>
                  </a:lnTo>
                  <a:lnTo>
                    <a:pt x="332" y="398"/>
                  </a:lnTo>
                  <a:lnTo>
                    <a:pt x="337" y="395"/>
                  </a:lnTo>
                  <a:lnTo>
                    <a:pt x="340" y="394"/>
                  </a:lnTo>
                  <a:lnTo>
                    <a:pt x="345" y="390"/>
                  </a:lnTo>
                  <a:lnTo>
                    <a:pt x="348" y="387"/>
                  </a:lnTo>
                  <a:lnTo>
                    <a:pt x="353" y="385"/>
                  </a:lnTo>
                  <a:lnTo>
                    <a:pt x="356" y="383"/>
                  </a:lnTo>
                  <a:lnTo>
                    <a:pt x="359" y="380"/>
                  </a:lnTo>
                  <a:lnTo>
                    <a:pt x="362" y="377"/>
                  </a:lnTo>
                  <a:lnTo>
                    <a:pt x="366" y="375"/>
                  </a:lnTo>
                  <a:lnTo>
                    <a:pt x="373" y="372"/>
                  </a:lnTo>
                  <a:lnTo>
                    <a:pt x="379" y="369"/>
                  </a:lnTo>
                  <a:lnTo>
                    <a:pt x="385" y="364"/>
                  </a:lnTo>
                  <a:lnTo>
                    <a:pt x="390" y="362"/>
                  </a:lnTo>
                  <a:lnTo>
                    <a:pt x="396" y="359"/>
                  </a:lnTo>
                  <a:lnTo>
                    <a:pt x="401" y="357"/>
                  </a:lnTo>
                  <a:lnTo>
                    <a:pt x="405" y="354"/>
                  </a:lnTo>
                  <a:lnTo>
                    <a:pt x="410" y="352"/>
                  </a:lnTo>
                  <a:lnTo>
                    <a:pt x="415" y="351"/>
                  </a:lnTo>
                  <a:lnTo>
                    <a:pt x="418" y="349"/>
                  </a:lnTo>
                  <a:lnTo>
                    <a:pt x="420" y="348"/>
                  </a:lnTo>
                  <a:lnTo>
                    <a:pt x="426" y="346"/>
                  </a:lnTo>
                  <a:lnTo>
                    <a:pt x="428" y="344"/>
                  </a:lnTo>
                  <a:lnTo>
                    <a:pt x="432" y="344"/>
                  </a:lnTo>
                  <a:lnTo>
                    <a:pt x="435" y="343"/>
                  </a:lnTo>
                  <a:lnTo>
                    <a:pt x="439" y="343"/>
                  </a:lnTo>
                  <a:lnTo>
                    <a:pt x="441" y="343"/>
                  </a:lnTo>
                  <a:lnTo>
                    <a:pt x="443" y="3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1" name="Freeform 7"/>
            <p:cNvSpPr>
              <a:spLocks/>
            </p:cNvSpPr>
            <p:nvPr/>
          </p:nvSpPr>
          <p:spPr bwMode="auto">
            <a:xfrm>
              <a:off x="2572817" y="4372371"/>
              <a:ext cx="236538" cy="242887"/>
            </a:xfrm>
            <a:custGeom>
              <a:avLst/>
              <a:gdLst>
                <a:gd name="T0" fmla="*/ 2147483647 w 149"/>
                <a:gd name="T1" fmla="*/ 2147483647 h 153"/>
                <a:gd name="T2" fmla="*/ 0 w 149"/>
                <a:gd name="T3" fmla="*/ 2147483647 h 153"/>
                <a:gd name="T4" fmla="*/ 2147483647 w 149"/>
                <a:gd name="T5" fmla="*/ 2147483647 h 153"/>
                <a:gd name="T6" fmla="*/ 2147483647 w 149"/>
                <a:gd name="T7" fmla="*/ 0 h 153"/>
                <a:gd name="T8" fmla="*/ 2147483647 w 149"/>
                <a:gd name="T9" fmla="*/ 2147483647 h 153"/>
                <a:gd name="T10" fmla="*/ 2147483647 w 149"/>
                <a:gd name="T11" fmla="*/ 2147483647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9" h="153">
                  <a:moveTo>
                    <a:pt x="2" y="153"/>
                  </a:moveTo>
                  <a:lnTo>
                    <a:pt x="0" y="115"/>
                  </a:lnTo>
                  <a:lnTo>
                    <a:pt x="27" y="38"/>
                  </a:lnTo>
                  <a:lnTo>
                    <a:pt x="149" y="0"/>
                  </a:lnTo>
                  <a:lnTo>
                    <a:pt x="143" y="31"/>
                  </a:lnTo>
                  <a:lnTo>
                    <a:pt x="2" y="1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2" name="Freeform 8"/>
            <p:cNvSpPr>
              <a:spLocks/>
            </p:cNvSpPr>
            <p:nvPr/>
          </p:nvSpPr>
          <p:spPr bwMode="auto">
            <a:xfrm>
              <a:off x="1591742" y="2724547"/>
              <a:ext cx="488950" cy="177800"/>
            </a:xfrm>
            <a:custGeom>
              <a:avLst/>
              <a:gdLst>
                <a:gd name="T0" fmla="*/ 2147483647 w 308"/>
                <a:gd name="T1" fmla="*/ 2147483647 h 112"/>
                <a:gd name="T2" fmla="*/ 2147483647 w 308"/>
                <a:gd name="T3" fmla="*/ 2147483647 h 112"/>
                <a:gd name="T4" fmla="*/ 2147483647 w 308"/>
                <a:gd name="T5" fmla="*/ 2147483647 h 112"/>
                <a:gd name="T6" fmla="*/ 2147483647 w 308"/>
                <a:gd name="T7" fmla="*/ 2147483647 h 112"/>
                <a:gd name="T8" fmla="*/ 2147483647 w 308"/>
                <a:gd name="T9" fmla="*/ 2147483647 h 112"/>
                <a:gd name="T10" fmla="*/ 2147483647 w 308"/>
                <a:gd name="T11" fmla="*/ 2147483647 h 112"/>
                <a:gd name="T12" fmla="*/ 2147483647 w 308"/>
                <a:gd name="T13" fmla="*/ 2147483647 h 112"/>
                <a:gd name="T14" fmla="*/ 2147483647 w 308"/>
                <a:gd name="T15" fmla="*/ 2147483647 h 112"/>
                <a:gd name="T16" fmla="*/ 2147483647 w 308"/>
                <a:gd name="T17" fmla="*/ 2147483647 h 112"/>
                <a:gd name="T18" fmla="*/ 2147483647 w 308"/>
                <a:gd name="T19" fmla="*/ 2147483647 h 112"/>
                <a:gd name="T20" fmla="*/ 2147483647 w 308"/>
                <a:gd name="T21" fmla="*/ 2147483647 h 112"/>
                <a:gd name="T22" fmla="*/ 2147483647 w 308"/>
                <a:gd name="T23" fmla="*/ 2147483647 h 112"/>
                <a:gd name="T24" fmla="*/ 2147483647 w 308"/>
                <a:gd name="T25" fmla="*/ 2147483647 h 112"/>
                <a:gd name="T26" fmla="*/ 2147483647 w 308"/>
                <a:gd name="T27" fmla="*/ 2147483647 h 112"/>
                <a:gd name="T28" fmla="*/ 2147483647 w 308"/>
                <a:gd name="T29" fmla="*/ 2147483647 h 112"/>
                <a:gd name="T30" fmla="*/ 2147483647 w 308"/>
                <a:gd name="T31" fmla="*/ 2147483647 h 112"/>
                <a:gd name="T32" fmla="*/ 2147483647 w 308"/>
                <a:gd name="T33" fmla="*/ 2147483647 h 112"/>
                <a:gd name="T34" fmla="*/ 2147483647 w 308"/>
                <a:gd name="T35" fmla="*/ 2147483647 h 112"/>
                <a:gd name="T36" fmla="*/ 2147483647 w 308"/>
                <a:gd name="T37" fmla="*/ 2147483647 h 112"/>
                <a:gd name="T38" fmla="*/ 2147483647 w 308"/>
                <a:gd name="T39" fmla="*/ 2147483647 h 112"/>
                <a:gd name="T40" fmla="*/ 2147483647 w 308"/>
                <a:gd name="T41" fmla="*/ 2147483647 h 112"/>
                <a:gd name="T42" fmla="*/ 2147483647 w 308"/>
                <a:gd name="T43" fmla="*/ 2147483647 h 112"/>
                <a:gd name="T44" fmla="*/ 2147483647 w 308"/>
                <a:gd name="T45" fmla="*/ 2147483647 h 112"/>
                <a:gd name="T46" fmla="*/ 2147483647 w 308"/>
                <a:gd name="T47" fmla="*/ 2147483647 h 112"/>
                <a:gd name="T48" fmla="*/ 2147483647 w 308"/>
                <a:gd name="T49" fmla="*/ 2147483647 h 112"/>
                <a:gd name="T50" fmla="*/ 2147483647 w 308"/>
                <a:gd name="T51" fmla="*/ 2147483647 h 112"/>
                <a:gd name="T52" fmla="*/ 2147483647 w 308"/>
                <a:gd name="T53" fmla="*/ 2147483647 h 112"/>
                <a:gd name="T54" fmla="*/ 2147483647 w 308"/>
                <a:gd name="T55" fmla="*/ 2147483647 h 112"/>
                <a:gd name="T56" fmla="*/ 2147483647 w 308"/>
                <a:gd name="T57" fmla="*/ 2147483647 h 112"/>
                <a:gd name="T58" fmla="*/ 2147483647 w 308"/>
                <a:gd name="T59" fmla="*/ 2147483647 h 112"/>
                <a:gd name="T60" fmla="*/ 2147483647 w 308"/>
                <a:gd name="T61" fmla="*/ 2147483647 h 112"/>
                <a:gd name="T62" fmla="*/ 2147483647 w 308"/>
                <a:gd name="T63" fmla="*/ 2147483647 h 112"/>
                <a:gd name="T64" fmla="*/ 2147483647 w 308"/>
                <a:gd name="T65" fmla="*/ 2147483647 h 112"/>
                <a:gd name="T66" fmla="*/ 2147483647 w 308"/>
                <a:gd name="T67" fmla="*/ 2147483647 h 112"/>
                <a:gd name="T68" fmla="*/ 2147483647 w 308"/>
                <a:gd name="T69" fmla="*/ 2147483647 h 112"/>
                <a:gd name="T70" fmla="*/ 2147483647 w 308"/>
                <a:gd name="T71" fmla="*/ 2147483647 h 112"/>
                <a:gd name="T72" fmla="*/ 2147483647 w 308"/>
                <a:gd name="T73" fmla="*/ 2147483647 h 112"/>
                <a:gd name="T74" fmla="*/ 2147483647 w 308"/>
                <a:gd name="T75" fmla="*/ 2147483647 h 112"/>
                <a:gd name="T76" fmla="*/ 2147483647 w 308"/>
                <a:gd name="T77" fmla="*/ 2147483647 h 112"/>
                <a:gd name="T78" fmla="*/ 2147483647 w 308"/>
                <a:gd name="T79" fmla="*/ 2147483647 h 112"/>
                <a:gd name="T80" fmla="*/ 2147483647 w 308"/>
                <a:gd name="T81" fmla="*/ 2147483647 h 112"/>
                <a:gd name="T82" fmla="*/ 2147483647 w 308"/>
                <a:gd name="T83" fmla="*/ 2147483647 h 112"/>
                <a:gd name="T84" fmla="*/ 2147483647 w 308"/>
                <a:gd name="T85" fmla="*/ 2147483647 h 112"/>
                <a:gd name="T86" fmla="*/ 2147483647 w 308"/>
                <a:gd name="T87" fmla="*/ 2147483647 h 112"/>
                <a:gd name="T88" fmla="*/ 2147483647 w 308"/>
                <a:gd name="T89" fmla="*/ 2147483647 h 112"/>
                <a:gd name="T90" fmla="*/ 2147483647 w 308"/>
                <a:gd name="T91" fmla="*/ 2147483647 h 112"/>
                <a:gd name="T92" fmla="*/ 2147483647 w 308"/>
                <a:gd name="T93" fmla="*/ 2147483647 h 112"/>
                <a:gd name="T94" fmla="*/ 2147483647 w 308"/>
                <a:gd name="T95" fmla="*/ 2147483647 h 112"/>
                <a:gd name="T96" fmla="*/ 2147483647 w 308"/>
                <a:gd name="T97" fmla="*/ 2147483647 h 112"/>
                <a:gd name="T98" fmla="*/ 2147483647 w 308"/>
                <a:gd name="T99" fmla="*/ 2147483647 h 112"/>
                <a:gd name="T100" fmla="*/ 2147483647 w 308"/>
                <a:gd name="T101" fmla="*/ 2147483647 h 112"/>
                <a:gd name="T102" fmla="*/ 2147483647 w 308"/>
                <a:gd name="T103" fmla="*/ 2147483647 h 112"/>
                <a:gd name="T104" fmla="*/ 0 w 308"/>
                <a:gd name="T105" fmla="*/ 0 h 1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08" h="112">
                  <a:moveTo>
                    <a:pt x="23" y="1"/>
                  </a:moveTo>
                  <a:lnTo>
                    <a:pt x="25" y="2"/>
                  </a:lnTo>
                  <a:lnTo>
                    <a:pt x="28" y="8"/>
                  </a:lnTo>
                  <a:lnTo>
                    <a:pt x="30" y="9"/>
                  </a:lnTo>
                  <a:lnTo>
                    <a:pt x="32" y="13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5" y="24"/>
                  </a:lnTo>
                  <a:lnTo>
                    <a:pt x="50" y="29"/>
                  </a:lnTo>
                  <a:lnTo>
                    <a:pt x="55" y="32"/>
                  </a:lnTo>
                  <a:lnTo>
                    <a:pt x="61" y="37"/>
                  </a:lnTo>
                  <a:lnTo>
                    <a:pt x="68" y="40"/>
                  </a:lnTo>
                  <a:lnTo>
                    <a:pt x="72" y="43"/>
                  </a:lnTo>
                  <a:lnTo>
                    <a:pt x="78" y="47"/>
                  </a:lnTo>
                  <a:lnTo>
                    <a:pt x="85" y="52"/>
                  </a:lnTo>
                  <a:lnTo>
                    <a:pt x="86" y="53"/>
                  </a:lnTo>
                  <a:lnTo>
                    <a:pt x="91" y="53"/>
                  </a:lnTo>
                  <a:lnTo>
                    <a:pt x="94" y="55"/>
                  </a:lnTo>
                  <a:lnTo>
                    <a:pt x="99" y="56"/>
                  </a:lnTo>
                  <a:lnTo>
                    <a:pt x="103" y="58"/>
                  </a:lnTo>
                  <a:lnTo>
                    <a:pt x="108" y="60"/>
                  </a:lnTo>
                  <a:lnTo>
                    <a:pt x="113" y="61"/>
                  </a:lnTo>
                  <a:lnTo>
                    <a:pt x="119" y="63"/>
                  </a:lnTo>
                  <a:lnTo>
                    <a:pt x="124" y="65"/>
                  </a:lnTo>
                  <a:lnTo>
                    <a:pt x="129" y="66"/>
                  </a:lnTo>
                  <a:lnTo>
                    <a:pt x="135" y="66"/>
                  </a:lnTo>
                  <a:lnTo>
                    <a:pt x="141" y="68"/>
                  </a:lnTo>
                  <a:lnTo>
                    <a:pt x="147" y="69"/>
                  </a:lnTo>
                  <a:lnTo>
                    <a:pt x="153" y="71"/>
                  </a:lnTo>
                  <a:lnTo>
                    <a:pt x="159" y="73"/>
                  </a:lnTo>
                  <a:lnTo>
                    <a:pt x="165" y="74"/>
                  </a:lnTo>
                  <a:lnTo>
                    <a:pt x="170" y="74"/>
                  </a:lnTo>
                  <a:lnTo>
                    <a:pt x="174" y="76"/>
                  </a:lnTo>
                  <a:lnTo>
                    <a:pt x="179" y="76"/>
                  </a:lnTo>
                  <a:lnTo>
                    <a:pt x="185" y="78"/>
                  </a:lnTo>
                  <a:lnTo>
                    <a:pt x="190" y="79"/>
                  </a:lnTo>
                  <a:lnTo>
                    <a:pt x="195" y="79"/>
                  </a:lnTo>
                  <a:lnTo>
                    <a:pt x="198" y="81"/>
                  </a:lnTo>
                  <a:lnTo>
                    <a:pt x="204" y="83"/>
                  </a:lnTo>
                  <a:lnTo>
                    <a:pt x="206" y="83"/>
                  </a:lnTo>
                  <a:lnTo>
                    <a:pt x="210" y="83"/>
                  </a:lnTo>
                  <a:lnTo>
                    <a:pt x="212" y="84"/>
                  </a:lnTo>
                  <a:lnTo>
                    <a:pt x="215" y="84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0" y="84"/>
                  </a:lnTo>
                  <a:lnTo>
                    <a:pt x="222" y="79"/>
                  </a:lnTo>
                  <a:lnTo>
                    <a:pt x="222" y="76"/>
                  </a:lnTo>
                  <a:lnTo>
                    <a:pt x="223" y="73"/>
                  </a:lnTo>
                  <a:lnTo>
                    <a:pt x="225" y="69"/>
                  </a:lnTo>
                  <a:lnTo>
                    <a:pt x="226" y="66"/>
                  </a:lnTo>
                  <a:lnTo>
                    <a:pt x="228" y="63"/>
                  </a:lnTo>
                  <a:lnTo>
                    <a:pt x="230" y="58"/>
                  </a:lnTo>
                  <a:lnTo>
                    <a:pt x="231" y="55"/>
                  </a:lnTo>
                  <a:lnTo>
                    <a:pt x="234" y="53"/>
                  </a:lnTo>
                  <a:lnTo>
                    <a:pt x="235" y="50"/>
                  </a:lnTo>
                  <a:lnTo>
                    <a:pt x="239" y="47"/>
                  </a:lnTo>
                  <a:lnTo>
                    <a:pt x="243" y="47"/>
                  </a:lnTo>
                  <a:lnTo>
                    <a:pt x="247" y="47"/>
                  </a:lnTo>
                  <a:lnTo>
                    <a:pt x="250" y="45"/>
                  </a:lnTo>
                  <a:lnTo>
                    <a:pt x="255" y="45"/>
                  </a:lnTo>
                  <a:lnTo>
                    <a:pt x="259" y="45"/>
                  </a:lnTo>
                  <a:lnTo>
                    <a:pt x="265" y="45"/>
                  </a:lnTo>
                  <a:lnTo>
                    <a:pt x="270" y="45"/>
                  </a:lnTo>
                  <a:lnTo>
                    <a:pt x="275" y="47"/>
                  </a:lnTo>
                  <a:lnTo>
                    <a:pt x="280" y="47"/>
                  </a:lnTo>
                  <a:lnTo>
                    <a:pt x="286" y="48"/>
                  </a:lnTo>
                  <a:lnTo>
                    <a:pt x="291" y="50"/>
                  </a:lnTo>
                  <a:lnTo>
                    <a:pt x="295" y="52"/>
                  </a:lnTo>
                  <a:lnTo>
                    <a:pt x="299" y="53"/>
                  </a:lnTo>
                  <a:lnTo>
                    <a:pt x="303" y="55"/>
                  </a:lnTo>
                  <a:lnTo>
                    <a:pt x="305" y="56"/>
                  </a:lnTo>
                  <a:lnTo>
                    <a:pt x="306" y="60"/>
                  </a:lnTo>
                  <a:lnTo>
                    <a:pt x="308" y="65"/>
                  </a:lnTo>
                  <a:lnTo>
                    <a:pt x="308" y="68"/>
                  </a:lnTo>
                  <a:lnTo>
                    <a:pt x="306" y="71"/>
                  </a:lnTo>
                  <a:lnTo>
                    <a:pt x="305" y="74"/>
                  </a:lnTo>
                  <a:lnTo>
                    <a:pt x="305" y="78"/>
                  </a:lnTo>
                  <a:lnTo>
                    <a:pt x="303" y="81"/>
                  </a:lnTo>
                  <a:lnTo>
                    <a:pt x="302" y="84"/>
                  </a:lnTo>
                  <a:lnTo>
                    <a:pt x="299" y="87"/>
                  </a:lnTo>
                  <a:lnTo>
                    <a:pt x="294" y="89"/>
                  </a:lnTo>
                  <a:lnTo>
                    <a:pt x="291" y="87"/>
                  </a:lnTo>
                  <a:lnTo>
                    <a:pt x="286" y="84"/>
                  </a:lnTo>
                  <a:lnTo>
                    <a:pt x="281" y="83"/>
                  </a:lnTo>
                  <a:lnTo>
                    <a:pt x="278" y="83"/>
                  </a:lnTo>
                  <a:lnTo>
                    <a:pt x="275" y="83"/>
                  </a:lnTo>
                  <a:lnTo>
                    <a:pt x="272" y="83"/>
                  </a:lnTo>
                  <a:lnTo>
                    <a:pt x="269" y="83"/>
                  </a:lnTo>
                  <a:lnTo>
                    <a:pt x="264" y="81"/>
                  </a:lnTo>
                  <a:lnTo>
                    <a:pt x="261" y="81"/>
                  </a:lnTo>
                  <a:lnTo>
                    <a:pt x="257" y="81"/>
                  </a:lnTo>
                  <a:lnTo>
                    <a:pt x="256" y="81"/>
                  </a:lnTo>
                  <a:lnTo>
                    <a:pt x="251" y="81"/>
                  </a:lnTo>
                  <a:lnTo>
                    <a:pt x="250" y="83"/>
                  </a:lnTo>
                  <a:lnTo>
                    <a:pt x="253" y="86"/>
                  </a:lnTo>
                  <a:lnTo>
                    <a:pt x="255" y="89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6" y="105"/>
                  </a:lnTo>
                  <a:lnTo>
                    <a:pt x="253" y="109"/>
                  </a:lnTo>
                  <a:lnTo>
                    <a:pt x="248" y="112"/>
                  </a:lnTo>
                  <a:lnTo>
                    <a:pt x="245" y="111"/>
                  </a:lnTo>
                  <a:lnTo>
                    <a:pt x="240" y="111"/>
                  </a:lnTo>
                  <a:lnTo>
                    <a:pt x="237" y="111"/>
                  </a:lnTo>
                  <a:lnTo>
                    <a:pt x="235" y="109"/>
                  </a:lnTo>
                  <a:lnTo>
                    <a:pt x="230" y="107"/>
                  </a:lnTo>
                  <a:lnTo>
                    <a:pt x="225" y="104"/>
                  </a:lnTo>
                  <a:lnTo>
                    <a:pt x="222" y="100"/>
                  </a:lnTo>
                  <a:lnTo>
                    <a:pt x="218" y="98"/>
                  </a:lnTo>
                  <a:lnTo>
                    <a:pt x="217" y="96"/>
                  </a:lnTo>
                  <a:lnTo>
                    <a:pt x="215" y="99"/>
                  </a:lnTo>
                  <a:lnTo>
                    <a:pt x="212" y="99"/>
                  </a:lnTo>
                  <a:lnTo>
                    <a:pt x="209" y="99"/>
                  </a:lnTo>
                  <a:lnTo>
                    <a:pt x="206" y="99"/>
                  </a:lnTo>
                  <a:lnTo>
                    <a:pt x="201" y="99"/>
                  </a:lnTo>
                  <a:lnTo>
                    <a:pt x="198" y="99"/>
                  </a:lnTo>
                  <a:lnTo>
                    <a:pt x="192" y="99"/>
                  </a:lnTo>
                  <a:lnTo>
                    <a:pt x="185" y="99"/>
                  </a:lnTo>
                  <a:lnTo>
                    <a:pt x="182" y="99"/>
                  </a:lnTo>
                  <a:lnTo>
                    <a:pt x="177" y="98"/>
                  </a:lnTo>
                  <a:lnTo>
                    <a:pt x="172" y="96"/>
                  </a:lnTo>
                  <a:lnTo>
                    <a:pt x="168" y="96"/>
                  </a:lnTo>
                  <a:lnTo>
                    <a:pt x="163" y="94"/>
                  </a:lnTo>
                  <a:lnTo>
                    <a:pt x="157" y="92"/>
                  </a:lnTo>
                  <a:lnTo>
                    <a:pt x="151" y="92"/>
                  </a:lnTo>
                  <a:lnTo>
                    <a:pt x="146" y="91"/>
                  </a:lnTo>
                  <a:lnTo>
                    <a:pt x="140" y="89"/>
                  </a:lnTo>
                  <a:lnTo>
                    <a:pt x="133" y="86"/>
                  </a:lnTo>
                  <a:lnTo>
                    <a:pt x="127" y="84"/>
                  </a:lnTo>
                  <a:lnTo>
                    <a:pt x="121" y="83"/>
                  </a:lnTo>
                  <a:lnTo>
                    <a:pt x="113" y="81"/>
                  </a:lnTo>
                  <a:lnTo>
                    <a:pt x="108" y="79"/>
                  </a:lnTo>
                  <a:lnTo>
                    <a:pt x="102" y="76"/>
                  </a:lnTo>
                  <a:lnTo>
                    <a:pt x="95" y="74"/>
                  </a:lnTo>
                  <a:lnTo>
                    <a:pt x="88" y="71"/>
                  </a:lnTo>
                  <a:lnTo>
                    <a:pt x="82" y="69"/>
                  </a:lnTo>
                  <a:lnTo>
                    <a:pt x="75" y="66"/>
                  </a:lnTo>
                  <a:lnTo>
                    <a:pt x="69" y="63"/>
                  </a:lnTo>
                  <a:lnTo>
                    <a:pt x="62" y="60"/>
                  </a:lnTo>
                  <a:lnTo>
                    <a:pt x="56" y="58"/>
                  </a:lnTo>
                  <a:lnTo>
                    <a:pt x="52" y="55"/>
                  </a:lnTo>
                  <a:lnTo>
                    <a:pt x="45" y="53"/>
                  </a:lnTo>
                  <a:lnTo>
                    <a:pt x="40" y="50"/>
                  </a:lnTo>
                  <a:lnTo>
                    <a:pt x="36" y="47"/>
                  </a:lnTo>
                  <a:lnTo>
                    <a:pt x="31" y="45"/>
                  </a:lnTo>
                  <a:lnTo>
                    <a:pt x="28" y="42"/>
                  </a:lnTo>
                  <a:lnTo>
                    <a:pt x="25" y="40"/>
                  </a:lnTo>
                  <a:lnTo>
                    <a:pt x="20" y="37"/>
                  </a:lnTo>
                  <a:lnTo>
                    <a:pt x="19" y="35"/>
                  </a:lnTo>
                  <a:lnTo>
                    <a:pt x="17" y="32"/>
                  </a:lnTo>
                  <a:lnTo>
                    <a:pt x="13" y="27"/>
                  </a:lnTo>
                  <a:lnTo>
                    <a:pt x="9" y="24"/>
                  </a:lnTo>
                  <a:lnTo>
                    <a:pt x="6" y="19"/>
                  </a:lnTo>
                  <a:lnTo>
                    <a:pt x="5" y="15"/>
                  </a:lnTo>
                  <a:lnTo>
                    <a:pt x="3" y="9"/>
                  </a:lnTo>
                  <a:lnTo>
                    <a:pt x="1" y="6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3" name="Freeform 9"/>
            <p:cNvSpPr>
              <a:spLocks/>
            </p:cNvSpPr>
            <p:nvPr/>
          </p:nvSpPr>
          <p:spPr bwMode="auto">
            <a:xfrm>
              <a:off x="1563167" y="2815034"/>
              <a:ext cx="608013" cy="196850"/>
            </a:xfrm>
            <a:custGeom>
              <a:avLst/>
              <a:gdLst>
                <a:gd name="T0" fmla="*/ 2147483647 w 383"/>
                <a:gd name="T1" fmla="*/ 2147483647 h 124"/>
                <a:gd name="T2" fmla="*/ 2147483647 w 383"/>
                <a:gd name="T3" fmla="*/ 2147483647 h 124"/>
                <a:gd name="T4" fmla="*/ 2147483647 w 383"/>
                <a:gd name="T5" fmla="*/ 2147483647 h 124"/>
                <a:gd name="T6" fmla="*/ 2147483647 w 383"/>
                <a:gd name="T7" fmla="*/ 2147483647 h 124"/>
                <a:gd name="T8" fmla="*/ 2147483647 w 383"/>
                <a:gd name="T9" fmla="*/ 2147483647 h 124"/>
                <a:gd name="T10" fmla="*/ 2147483647 w 383"/>
                <a:gd name="T11" fmla="*/ 2147483647 h 124"/>
                <a:gd name="T12" fmla="*/ 2147483647 w 383"/>
                <a:gd name="T13" fmla="*/ 2147483647 h 124"/>
                <a:gd name="T14" fmla="*/ 2147483647 w 383"/>
                <a:gd name="T15" fmla="*/ 2147483647 h 124"/>
                <a:gd name="T16" fmla="*/ 2147483647 w 383"/>
                <a:gd name="T17" fmla="*/ 2147483647 h 124"/>
                <a:gd name="T18" fmla="*/ 2147483647 w 383"/>
                <a:gd name="T19" fmla="*/ 2147483647 h 124"/>
                <a:gd name="T20" fmla="*/ 2147483647 w 383"/>
                <a:gd name="T21" fmla="*/ 2147483647 h 124"/>
                <a:gd name="T22" fmla="*/ 2147483647 w 383"/>
                <a:gd name="T23" fmla="*/ 2147483647 h 124"/>
                <a:gd name="T24" fmla="*/ 2147483647 w 383"/>
                <a:gd name="T25" fmla="*/ 2147483647 h 124"/>
                <a:gd name="T26" fmla="*/ 2147483647 w 383"/>
                <a:gd name="T27" fmla="*/ 2147483647 h 124"/>
                <a:gd name="T28" fmla="*/ 2147483647 w 383"/>
                <a:gd name="T29" fmla="*/ 2147483647 h 124"/>
                <a:gd name="T30" fmla="*/ 2147483647 w 383"/>
                <a:gd name="T31" fmla="*/ 2147483647 h 124"/>
                <a:gd name="T32" fmla="*/ 2147483647 w 383"/>
                <a:gd name="T33" fmla="*/ 2147483647 h 124"/>
                <a:gd name="T34" fmla="*/ 2147483647 w 383"/>
                <a:gd name="T35" fmla="*/ 2147483647 h 124"/>
                <a:gd name="T36" fmla="*/ 2147483647 w 383"/>
                <a:gd name="T37" fmla="*/ 2147483647 h 124"/>
                <a:gd name="T38" fmla="*/ 2147483647 w 383"/>
                <a:gd name="T39" fmla="*/ 2147483647 h 124"/>
                <a:gd name="T40" fmla="*/ 2147483647 w 383"/>
                <a:gd name="T41" fmla="*/ 2147483647 h 124"/>
                <a:gd name="T42" fmla="*/ 2147483647 w 383"/>
                <a:gd name="T43" fmla="*/ 2147483647 h 124"/>
                <a:gd name="T44" fmla="*/ 2147483647 w 383"/>
                <a:gd name="T45" fmla="*/ 2147483647 h 124"/>
                <a:gd name="T46" fmla="*/ 2147483647 w 383"/>
                <a:gd name="T47" fmla="*/ 2147483647 h 124"/>
                <a:gd name="T48" fmla="*/ 2147483647 w 383"/>
                <a:gd name="T49" fmla="*/ 2147483647 h 124"/>
                <a:gd name="T50" fmla="*/ 2147483647 w 383"/>
                <a:gd name="T51" fmla="*/ 2147483647 h 124"/>
                <a:gd name="T52" fmla="*/ 2147483647 w 383"/>
                <a:gd name="T53" fmla="*/ 2147483647 h 124"/>
                <a:gd name="T54" fmla="*/ 2147483647 w 383"/>
                <a:gd name="T55" fmla="*/ 2147483647 h 124"/>
                <a:gd name="T56" fmla="*/ 2147483647 w 383"/>
                <a:gd name="T57" fmla="*/ 2147483647 h 124"/>
                <a:gd name="T58" fmla="*/ 2147483647 w 383"/>
                <a:gd name="T59" fmla="*/ 2147483647 h 124"/>
                <a:gd name="T60" fmla="*/ 2147483647 w 383"/>
                <a:gd name="T61" fmla="*/ 2147483647 h 124"/>
                <a:gd name="T62" fmla="*/ 2147483647 w 383"/>
                <a:gd name="T63" fmla="*/ 2147483647 h 124"/>
                <a:gd name="T64" fmla="*/ 2147483647 w 383"/>
                <a:gd name="T65" fmla="*/ 2147483647 h 124"/>
                <a:gd name="T66" fmla="*/ 2147483647 w 383"/>
                <a:gd name="T67" fmla="*/ 2147483647 h 124"/>
                <a:gd name="T68" fmla="*/ 2147483647 w 383"/>
                <a:gd name="T69" fmla="*/ 2147483647 h 124"/>
                <a:gd name="T70" fmla="*/ 2147483647 w 383"/>
                <a:gd name="T71" fmla="*/ 2147483647 h 124"/>
                <a:gd name="T72" fmla="*/ 2147483647 w 383"/>
                <a:gd name="T73" fmla="*/ 2147483647 h 124"/>
                <a:gd name="T74" fmla="*/ 2147483647 w 383"/>
                <a:gd name="T75" fmla="*/ 2147483647 h 124"/>
                <a:gd name="T76" fmla="*/ 2147483647 w 383"/>
                <a:gd name="T77" fmla="*/ 2147483647 h 124"/>
                <a:gd name="T78" fmla="*/ 2147483647 w 383"/>
                <a:gd name="T79" fmla="*/ 2147483647 h 124"/>
                <a:gd name="T80" fmla="*/ 2147483647 w 383"/>
                <a:gd name="T81" fmla="*/ 2147483647 h 124"/>
                <a:gd name="T82" fmla="*/ 2147483647 w 383"/>
                <a:gd name="T83" fmla="*/ 2147483647 h 124"/>
                <a:gd name="T84" fmla="*/ 2147483647 w 383"/>
                <a:gd name="T85" fmla="*/ 2147483647 h 124"/>
                <a:gd name="T86" fmla="*/ 2147483647 w 383"/>
                <a:gd name="T87" fmla="*/ 2147483647 h 124"/>
                <a:gd name="T88" fmla="*/ 2147483647 w 383"/>
                <a:gd name="T89" fmla="*/ 2147483647 h 124"/>
                <a:gd name="T90" fmla="*/ 2147483647 w 383"/>
                <a:gd name="T91" fmla="*/ 2147483647 h 124"/>
                <a:gd name="T92" fmla="*/ 2147483647 w 383"/>
                <a:gd name="T93" fmla="*/ 2147483647 h 124"/>
                <a:gd name="T94" fmla="*/ 2147483647 w 383"/>
                <a:gd name="T95" fmla="*/ 2147483647 h 124"/>
                <a:gd name="T96" fmla="*/ 2147483647 w 383"/>
                <a:gd name="T97" fmla="*/ 2147483647 h 124"/>
                <a:gd name="T98" fmla="*/ 2147483647 w 383"/>
                <a:gd name="T99" fmla="*/ 2147483647 h 124"/>
                <a:gd name="T100" fmla="*/ 2147483647 w 383"/>
                <a:gd name="T101" fmla="*/ 2147483647 h 124"/>
                <a:gd name="T102" fmla="*/ 2147483647 w 383"/>
                <a:gd name="T103" fmla="*/ 2147483647 h 124"/>
                <a:gd name="T104" fmla="*/ 2147483647 w 383"/>
                <a:gd name="T105" fmla="*/ 2147483647 h 124"/>
                <a:gd name="T106" fmla="*/ 2147483647 w 383"/>
                <a:gd name="T107" fmla="*/ 2147483647 h 124"/>
                <a:gd name="T108" fmla="*/ 2147483647 w 383"/>
                <a:gd name="T109" fmla="*/ 2147483647 h 124"/>
                <a:gd name="T110" fmla="*/ 2147483647 w 383"/>
                <a:gd name="T111" fmla="*/ 2147483647 h 124"/>
                <a:gd name="T112" fmla="*/ 2147483647 w 383"/>
                <a:gd name="T113" fmla="*/ 2147483647 h 124"/>
                <a:gd name="T114" fmla="*/ 2147483647 w 383"/>
                <a:gd name="T115" fmla="*/ 2147483647 h 12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83" h="124">
                  <a:moveTo>
                    <a:pt x="238" y="31"/>
                  </a:moveTo>
                  <a:lnTo>
                    <a:pt x="238" y="31"/>
                  </a:lnTo>
                  <a:lnTo>
                    <a:pt x="238" y="34"/>
                  </a:lnTo>
                  <a:lnTo>
                    <a:pt x="237" y="37"/>
                  </a:lnTo>
                  <a:lnTo>
                    <a:pt x="238" y="42"/>
                  </a:lnTo>
                  <a:lnTo>
                    <a:pt x="238" y="47"/>
                  </a:lnTo>
                  <a:lnTo>
                    <a:pt x="240" y="54"/>
                  </a:lnTo>
                  <a:lnTo>
                    <a:pt x="244" y="59"/>
                  </a:lnTo>
                  <a:lnTo>
                    <a:pt x="250" y="65"/>
                  </a:lnTo>
                  <a:lnTo>
                    <a:pt x="254" y="69"/>
                  </a:lnTo>
                  <a:lnTo>
                    <a:pt x="259" y="72"/>
                  </a:lnTo>
                  <a:lnTo>
                    <a:pt x="262" y="72"/>
                  </a:lnTo>
                  <a:lnTo>
                    <a:pt x="267" y="72"/>
                  </a:lnTo>
                  <a:lnTo>
                    <a:pt x="271" y="70"/>
                  </a:lnTo>
                  <a:lnTo>
                    <a:pt x="275" y="69"/>
                  </a:lnTo>
                  <a:lnTo>
                    <a:pt x="316" y="20"/>
                  </a:lnTo>
                  <a:lnTo>
                    <a:pt x="326" y="0"/>
                  </a:lnTo>
                  <a:lnTo>
                    <a:pt x="328" y="0"/>
                  </a:lnTo>
                  <a:lnTo>
                    <a:pt x="330" y="3"/>
                  </a:lnTo>
                  <a:lnTo>
                    <a:pt x="331" y="6"/>
                  </a:lnTo>
                  <a:lnTo>
                    <a:pt x="333" y="9"/>
                  </a:lnTo>
                  <a:lnTo>
                    <a:pt x="333" y="13"/>
                  </a:lnTo>
                  <a:lnTo>
                    <a:pt x="333" y="14"/>
                  </a:lnTo>
                  <a:lnTo>
                    <a:pt x="333" y="18"/>
                  </a:lnTo>
                  <a:lnTo>
                    <a:pt x="333" y="22"/>
                  </a:lnTo>
                  <a:lnTo>
                    <a:pt x="331" y="26"/>
                  </a:lnTo>
                  <a:lnTo>
                    <a:pt x="330" y="29"/>
                  </a:lnTo>
                  <a:lnTo>
                    <a:pt x="328" y="33"/>
                  </a:lnTo>
                  <a:lnTo>
                    <a:pt x="325" y="37"/>
                  </a:lnTo>
                  <a:lnTo>
                    <a:pt x="322" y="41"/>
                  </a:lnTo>
                  <a:lnTo>
                    <a:pt x="317" y="46"/>
                  </a:lnTo>
                  <a:lnTo>
                    <a:pt x="314" y="48"/>
                  </a:lnTo>
                  <a:lnTo>
                    <a:pt x="311" y="54"/>
                  </a:lnTo>
                  <a:lnTo>
                    <a:pt x="306" y="57"/>
                  </a:lnTo>
                  <a:lnTo>
                    <a:pt x="303" y="60"/>
                  </a:lnTo>
                  <a:lnTo>
                    <a:pt x="300" y="64"/>
                  </a:lnTo>
                  <a:lnTo>
                    <a:pt x="297" y="67"/>
                  </a:lnTo>
                  <a:lnTo>
                    <a:pt x="292" y="70"/>
                  </a:lnTo>
                  <a:lnTo>
                    <a:pt x="291" y="72"/>
                  </a:lnTo>
                  <a:lnTo>
                    <a:pt x="306" y="90"/>
                  </a:lnTo>
                  <a:lnTo>
                    <a:pt x="306" y="88"/>
                  </a:lnTo>
                  <a:lnTo>
                    <a:pt x="309" y="88"/>
                  </a:lnTo>
                  <a:lnTo>
                    <a:pt x="311" y="86"/>
                  </a:lnTo>
                  <a:lnTo>
                    <a:pt x="314" y="85"/>
                  </a:lnTo>
                  <a:lnTo>
                    <a:pt x="317" y="83"/>
                  </a:lnTo>
                  <a:lnTo>
                    <a:pt x="322" y="82"/>
                  </a:lnTo>
                  <a:lnTo>
                    <a:pt x="326" y="78"/>
                  </a:lnTo>
                  <a:lnTo>
                    <a:pt x="333" y="77"/>
                  </a:lnTo>
                  <a:lnTo>
                    <a:pt x="338" y="73"/>
                  </a:lnTo>
                  <a:lnTo>
                    <a:pt x="342" y="72"/>
                  </a:lnTo>
                  <a:lnTo>
                    <a:pt x="346" y="69"/>
                  </a:lnTo>
                  <a:lnTo>
                    <a:pt x="352" y="65"/>
                  </a:lnTo>
                  <a:lnTo>
                    <a:pt x="355" y="62"/>
                  </a:lnTo>
                  <a:lnTo>
                    <a:pt x="358" y="59"/>
                  </a:lnTo>
                  <a:lnTo>
                    <a:pt x="361" y="55"/>
                  </a:lnTo>
                  <a:lnTo>
                    <a:pt x="364" y="52"/>
                  </a:lnTo>
                  <a:lnTo>
                    <a:pt x="364" y="47"/>
                  </a:lnTo>
                  <a:lnTo>
                    <a:pt x="366" y="44"/>
                  </a:lnTo>
                  <a:lnTo>
                    <a:pt x="364" y="39"/>
                  </a:lnTo>
                  <a:lnTo>
                    <a:pt x="364" y="35"/>
                  </a:lnTo>
                  <a:lnTo>
                    <a:pt x="363" y="29"/>
                  </a:lnTo>
                  <a:lnTo>
                    <a:pt x="361" y="22"/>
                  </a:lnTo>
                  <a:lnTo>
                    <a:pt x="356" y="18"/>
                  </a:lnTo>
                  <a:lnTo>
                    <a:pt x="354" y="13"/>
                  </a:lnTo>
                  <a:lnTo>
                    <a:pt x="352" y="11"/>
                  </a:lnTo>
                  <a:lnTo>
                    <a:pt x="352" y="9"/>
                  </a:lnTo>
                  <a:lnTo>
                    <a:pt x="371" y="3"/>
                  </a:lnTo>
                  <a:lnTo>
                    <a:pt x="372" y="6"/>
                  </a:lnTo>
                  <a:lnTo>
                    <a:pt x="373" y="11"/>
                  </a:lnTo>
                  <a:lnTo>
                    <a:pt x="377" y="18"/>
                  </a:lnTo>
                  <a:lnTo>
                    <a:pt x="378" y="21"/>
                  </a:lnTo>
                  <a:lnTo>
                    <a:pt x="380" y="24"/>
                  </a:lnTo>
                  <a:lnTo>
                    <a:pt x="380" y="29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3" y="42"/>
                  </a:lnTo>
                  <a:lnTo>
                    <a:pt x="383" y="47"/>
                  </a:lnTo>
                  <a:lnTo>
                    <a:pt x="383" y="52"/>
                  </a:lnTo>
                  <a:lnTo>
                    <a:pt x="381" y="57"/>
                  </a:lnTo>
                  <a:lnTo>
                    <a:pt x="380" y="62"/>
                  </a:lnTo>
                  <a:lnTo>
                    <a:pt x="378" y="67"/>
                  </a:lnTo>
                  <a:lnTo>
                    <a:pt x="377" y="72"/>
                  </a:lnTo>
                  <a:lnTo>
                    <a:pt x="373" y="75"/>
                  </a:lnTo>
                  <a:lnTo>
                    <a:pt x="371" y="78"/>
                  </a:lnTo>
                  <a:lnTo>
                    <a:pt x="367" y="82"/>
                  </a:lnTo>
                  <a:lnTo>
                    <a:pt x="364" y="85"/>
                  </a:lnTo>
                  <a:lnTo>
                    <a:pt x="361" y="88"/>
                  </a:lnTo>
                  <a:lnTo>
                    <a:pt x="356" y="91"/>
                  </a:lnTo>
                  <a:lnTo>
                    <a:pt x="352" y="93"/>
                  </a:lnTo>
                  <a:lnTo>
                    <a:pt x="348" y="95"/>
                  </a:lnTo>
                  <a:lnTo>
                    <a:pt x="344" y="97"/>
                  </a:lnTo>
                  <a:lnTo>
                    <a:pt x="339" y="99"/>
                  </a:lnTo>
                  <a:lnTo>
                    <a:pt x="334" y="102"/>
                  </a:lnTo>
                  <a:lnTo>
                    <a:pt x="330" y="103"/>
                  </a:lnTo>
                  <a:lnTo>
                    <a:pt x="324" y="103"/>
                  </a:lnTo>
                  <a:lnTo>
                    <a:pt x="318" y="104"/>
                  </a:lnTo>
                  <a:lnTo>
                    <a:pt x="312" y="104"/>
                  </a:lnTo>
                  <a:lnTo>
                    <a:pt x="308" y="106"/>
                  </a:lnTo>
                  <a:lnTo>
                    <a:pt x="303" y="104"/>
                  </a:lnTo>
                  <a:lnTo>
                    <a:pt x="297" y="104"/>
                  </a:lnTo>
                  <a:lnTo>
                    <a:pt x="292" y="104"/>
                  </a:lnTo>
                  <a:lnTo>
                    <a:pt x="287" y="104"/>
                  </a:lnTo>
                  <a:lnTo>
                    <a:pt x="281" y="103"/>
                  </a:lnTo>
                  <a:lnTo>
                    <a:pt x="276" y="103"/>
                  </a:lnTo>
                  <a:lnTo>
                    <a:pt x="271" y="102"/>
                  </a:lnTo>
                  <a:lnTo>
                    <a:pt x="267" y="102"/>
                  </a:lnTo>
                  <a:lnTo>
                    <a:pt x="262" y="99"/>
                  </a:lnTo>
                  <a:lnTo>
                    <a:pt x="257" y="98"/>
                  </a:lnTo>
                  <a:lnTo>
                    <a:pt x="254" y="97"/>
                  </a:lnTo>
                  <a:lnTo>
                    <a:pt x="251" y="97"/>
                  </a:lnTo>
                  <a:lnTo>
                    <a:pt x="246" y="95"/>
                  </a:lnTo>
                  <a:lnTo>
                    <a:pt x="244" y="93"/>
                  </a:lnTo>
                  <a:lnTo>
                    <a:pt x="240" y="91"/>
                  </a:lnTo>
                  <a:lnTo>
                    <a:pt x="237" y="91"/>
                  </a:lnTo>
                  <a:lnTo>
                    <a:pt x="234" y="88"/>
                  </a:lnTo>
                  <a:lnTo>
                    <a:pt x="231" y="88"/>
                  </a:lnTo>
                  <a:lnTo>
                    <a:pt x="224" y="85"/>
                  </a:lnTo>
                  <a:lnTo>
                    <a:pt x="223" y="83"/>
                  </a:lnTo>
                  <a:lnTo>
                    <a:pt x="220" y="83"/>
                  </a:lnTo>
                  <a:lnTo>
                    <a:pt x="215" y="83"/>
                  </a:lnTo>
                  <a:lnTo>
                    <a:pt x="210" y="83"/>
                  </a:lnTo>
                  <a:lnTo>
                    <a:pt x="206" y="82"/>
                  </a:lnTo>
                  <a:lnTo>
                    <a:pt x="201" y="82"/>
                  </a:lnTo>
                  <a:lnTo>
                    <a:pt x="198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4" y="82"/>
                  </a:lnTo>
                  <a:lnTo>
                    <a:pt x="179" y="80"/>
                  </a:lnTo>
                  <a:lnTo>
                    <a:pt x="176" y="80"/>
                  </a:lnTo>
                  <a:lnTo>
                    <a:pt x="169" y="80"/>
                  </a:lnTo>
                  <a:lnTo>
                    <a:pt x="165" y="78"/>
                  </a:lnTo>
                  <a:lnTo>
                    <a:pt x="160" y="78"/>
                  </a:lnTo>
                  <a:lnTo>
                    <a:pt x="153" y="78"/>
                  </a:lnTo>
                  <a:lnTo>
                    <a:pt x="149" y="77"/>
                  </a:lnTo>
                  <a:lnTo>
                    <a:pt x="144" y="77"/>
                  </a:lnTo>
                  <a:lnTo>
                    <a:pt x="140" y="75"/>
                  </a:lnTo>
                  <a:lnTo>
                    <a:pt x="136" y="75"/>
                  </a:lnTo>
                  <a:lnTo>
                    <a:pt x="130" y="75"/>
                  </a:lnTo>
                  <a:lnTo>
                    <a:pt x="127" y="73"/>
                  </a:lnTo>
                  <a:lnTo>
                    <a:pt x="122" y="72"/>
                  </a:lnTo>
                  <a:lnTo>
                    <a:pt x="118" y="72"/>
                  </a:lnTo>
                  <a:lnTo>
                    <a:pt x="114" y="70"/>
                  </a:lnTo>
                  <a:lnTo>
                    <a:pt x="111" y="70"/>
                  </a:lnTo>
                  <a:lnTo>
                    <a:pt x="108" y="69"/>
                  </a:lnTo>
                  <a:lnTo>
                    <a:pt x="106" y="69"/>
                  </a:lnTo>
                  <a:lnTo>
                    <a:pt x="105" y="69"/>
                  </a:lnTo>
                  <a:lnTo>
                    <a:pt x="104" y="72"/>
                  </a:lnTo>
                  <a:lnTo>
                    <a:pt x="102" y="75"/>
                  </a:lnTo>
                  <a:lnTo>
                    <a:pt x="98" y="78"/>
                  </a:lnTo>
                  <a:lnTo>
                    <a:pt x="96" y="83"/>
                  </a:lnTo>
                  <a:lnTo>
                    <a:pt x="92" y="90"/>
                  </a:lnTo>
                  <a:lnTo>
                    <a:pt x="89" y="95"/>
                  </a:lnTo>
                  <a:lnTo>
                    <a:pt x="84" y="102"/>
                  </a:lnTo>
                  <a:lnTo>
                    <a:pt x="81" y="108"/>
                  </a:lnTo>
                  <a:lnTo>
                    <a:pt x="77" y="113"/>
                  </a:lnTo>
                  <a:lnTo>
                    <a:pt x="74" y="116"/>
                  </a:lnTo>
                  <a:lnTo>
                    <a:pt x="71" y="121"/>
                  </a:lnTo>
                  <a:lnTo>
                    <a:pt x="67" y="124"/>
                  </a:lnTo>
                  <a:lnTo>
                    <a:pt x="67" y="121"/>
                  </a:lnTo>
                  <a:lnTo>
                    <a:pt x="67" y="116"/>
                  </a:lnTo>
                  <a:lnTo>
                    <a:pt x="67" y="113"/>
                  </a:lnTo>
                  <a:lnTo>
                    <a:pt x="69" y="108"/>
                  </a:lnTo>
                  <a:lnTo>
                    <a:pt x="71" y="104"/>
                  </a:lnTo>
                  <a:lnTo>
                    <a:pt x="71" y="99"/>
                  </a:lnTo>
                  <a:lnTo>
                    <a:pt x="72" y="95"/>
                  </a:lnTo>
                  <a:lnTo>
                    <a:pt x="74" y="90"/>
                  </a:lnTo>
                  <a:lnTo>
                    <a:pt x="75" y="85"/>
                  </a:lnTo>
                  <a:lnTo>
                    <a:pt x="77" y="80"/>
                  </a:lnTo>
                  <a:lnTo>
                    <a:pt x="79" y="77"/>
                  </a:lnTo>
                  <a:lnTo>
                    <a:pt x="80" y="72"/>
                  </a:lnTo>
                  <a:lnTo>
                    <a:pt x="80" y="69"/>
                  </a:lnTo>
                  <a:lnTo>
                    <a:pt x="81" y="65"/>
                  </a:lnTo>
                  <a:lnTo>
                    <a:pt x="83" y="64"/>
                  </a:lnTo>
                  <a:lnTo>
                    <a:pt x="12" y="37"/>
                  </a:lnTo>
                  <a:lnTo>
                    <a:pt x="0" y="9"/>
                  </a:lnTo>
                  <a:lnTo>
                    <a:pt x="3" y="11"/>
                  </a:lnTo>
                  <a:lnTo>
                    <a:pt x="6" y="13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6" y="18"/>
                  </a:lnTo>
                  <a:lnTo>
                    <a:pt x="20" y="20"/>
                  </a:lnTo>
                  <a:lnTo>
                    <a:pt x="24" y="21"/>
                  </a:lnTo>
                  <a:lnTo>
                    <a:pt x="28" y="22"/>
                  </a:lnTo>
                  <a:lnTo>
                    <a:pt x="31" y="24"/>
                  </a:lnTo>
                  <a:lnTo>
                    <a:pt x="36" y="26"/>
                  </a:lnTo>
                  <a:lnTo>
                    <a:pt x="39" y="29"/>
                  </a:lnTo>
                  <a:lnTo>
                    <a:pt x="44" y="29"/>
                  </a:lnTo>
                  <a:lnTo>
                    <a:pt x="49" y="33"/>
                  </a:lnTo>
                  <a:lnTo>
                    <a:pt x="51" y="34"/>
                  </a:lnTo>
                  <a:lnTo>
                    <a:pt x="58" y="35"/>
                  </a:lnTo>
                  <a:lnTo>
                    <a:pt x="61" y="37"/>
                  </a:lnTo>
                  <a:lnTo>
                    <a:pt x="67" y="39"/>
                  </a:lnTo>
                  <a:lnTo>
                    <a:pt x="71" y="41"/>
                  </a:lnTo>
                  <a:lnTo>
                    <a:pt x="77" y="42"/>
                  </a:lnTo>
                  <a:lnTo>
                    <a:pt x="80" y="44"/>
                  </a:lnTo>
                  <a:lnTo>
                    <a:pt x="84" y="46"/>
                  </a:lnTo>
                  <a:lnTo>
                    <a:pt x="89" y="47"/>
                  </a:lnTo>
                  <a:lnTo>
                    <a:pt x="94" y="48"/>
                  </a:lnTo>
                  <a:lnTo>
                    <a:pt x="98" y="48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11" y="52"/>
                  </a:lnTo>
                  <a:lnTo>
                    <a:pt x="114" y="52"/>
                  </a:lnTo>
                  <a:lnTo>
                    <a:pt x="118" y="54"/>
                  </a:lnTo>
                  <a:lnTo>
                    <a:pt x="122" y="54"/>
                  </a:lnTo>
                  <a:lnTo>
                    <a:pt x="127" y="55"/>
                  </a:lnTo>
                  <a:lnTo>
                    <a:pt x="130" y="55"/>
                  </a:lnTo>
                  <a:lnTo>
                    <a:pt x="135" y="55"/>
                  </a:lnTo>
                  <a:lnTo>
                    <a:pt x="140" y="55"/>
                  </a:lnTo>
                  <a:lnTo>
                    <a:pt x="144" y="57"/>
                  </a:lnTo>
                  <a:lnTo>
                    <a:pt x="149" y="57"/>
                  </a:lnTo>
                  <a:lnTo>
                    <a:pt x="153" y="59"/>
                  </a:lnTo>
                  <a:lnTo>
                    <a:pt x="159" y="59"/>
                  </a:lnTo>
                  <a:lnTo>
                    <a:pt x="163" y="59"/>
                  </a:lnTo>
                  <a:lnTo>
                    <a:pt x="168" y="59"/>
                  </a:lnTo>
                  <a:lnTo>
                    <a:pt x="173" y="60"/>
                  </a:lnTo>
                  <a:lnTo>
                    <a:pt x="177" y="60"/>
                  </a:lnTo>
                  <a:lnTo>
                    <a:pt x="182" y="62"/>
                  </a:lnTo>
                  <a:lnTo>
                    <a:pt x="187" y="62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199" y="64"/>
                  </a:lnTo>
                  <a:lnTo>
                    <a:pt x="202" y="64"/>
                  </a:lnTo>
                  <a:lnTo>
                    <a:pt x="206" y="64"/>
                  </a:lnTo>
                  <a:lnTo>
                    <a:pt x="208" y="65"/>
                  </a:lnTo>
                  <a:lnTo>
                    <a:pt x="214" y="65"/>
                  </a:lnTo>
                  <a:lnTo>
                    <a:pt x="218" y="65"/>
                  </a:lnTo>
                  <a:lnTo>
                    <a:pt x="223" y="65"/>
                  </a:lnTo>
                  <a:lnTo>
                    <a:pt x="224" y="65"/>
                  </a:lnTo>
                  <a:lnTo>
                    <a:pt x="226" y="67"/>
                  </a:lnTo>
                  <a:lnTo>
                    <a:pt x="216" y="41"/>
                  </a:lnTo>
                  <a:lnTo>
                    <a:pt x="238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4" name="Freeform 10"/>
            <p:cNvSpPr>
              <a:spLocks/>
            </p:cNvSpPr>
            <p:nvPr/>
          </p:nvSpPr>
          <p:spPr bwMode="auto">
            <a:xfrm>
              <a:off x="1961630" y="2824559"/>
              <a:ext cx="187325" cy="298450"/>
            </a:xfrm>
            <a:custGeom>
              <a:avLst/>
              <a:gdLst>
                <a:gd name="T0" fmla="*/ 2147483647 w 118"/>
                <a:gd name="T1" fmla="*/ 2147483647 h 188"/>
                <a:gd name="T2" fmla="*/ 2147483647 w 118"/>
                <a:gd name="T3" fmla="*/ 2147483647 h 188"/>
                <a:gd name="T4" fmla="*/ 2147483647 w 118"/>
                <a:gd name="T5" fmla="*/ 2147483647 h 188"/>
                <a:gd name="T6" fmla="*/ 2147483647 w 118"/>
                <a:gd name="T7" fmla="*/ 2147483647 h 188"/>
                <a:gd name="T8" fmla="*/ 2147483647 w 118"/>
                <a:gd name="T9" fmla="*/ 2147483647 h 188"/>
                <a:gd name="T10" fmla="*/ 2147483647 w 118"/>
                <a:gd name="T11" fmla="*/ 2147483647 h 188"/>
                <a:gd name="T12" fmla="*/ 2147483647 w 118"/>
                <a:gd name="T13" fmla="*/ 2147483647 h 188"/>
                <a:gd name="T14" fmla="*/ 2147483647 w 118"/>
                <a:gd name="T15" fmla="*/ 2147483647 h 188"/>
                <a:gd name="T16" fmla="*/ 2147483647 w 118"/>
                <a:gd name="T17" fmla="*/ 2147483647 h 188"/>
                <a:gd name="T18" fmla="*/ 2147483647 w 118"/>
                <a:gd name="T19" fmla="*/ 2147483647 h 188"/>
                <a:gd name="T20" fmla="*/ 2147483647 w 118"/>
                <a:gd name="T21" fmla="*/ 2147483647 h 188"/>
                <a:gd name="T22" fmla="*/ 2147483647 w 118"/>
                <a:gd name="T23" fmla="*/ 2147483647 h 188"/>
                <a:gd name="T24" fmla="*/ 2147483647 w 118"/>
                <a:gd name="T25" fmla="*/ 2147483647 h 188"/>
                <a:gd name="T26" fmla="*/ 2147483647 w 118"/>
                <a:gd name="T27" fmla="*/ 2147483647 h 188"/>
                <a:gd name="T28" fmla="*/ 2147483647 w 118"/>
                <a:gd name="T29" fmla="*/ 2147483647 h 188"/>
                <a:gd name="T30" fmla="*/ 2147483647 w 118"/>
                <a:gd name="T31" fmla="*/ 2147483647 h 188"/>
                <a:gd name="T32" fmla="*/ 2147483647 w 118"/>
                <a:gd name="T33" fmla="*/ 2147483647 h 188"/>
                <a:gd name="T34" fmla="*/ 2147483647 w 118"/>
                <a:gd name="T35" fmla="*/ 2147483647 h 188"/>
                <a:gd name="T36" fmla="*/ 2147483647 w 118"/>
                <a:gd name="T37" fmla="*/ 2147483647 h 188"/>
                <a:gd name="T38" fmla="*/ 2147483647 w 118"/>
                <a:gd name="T39" fmla="*/ 2147483647 h 188"/>
                <a:gd name="T40" fmla="*/ 0 w 118"/>
                <a:gd name="T41" fmla="*/ 2147483647 h 188"/>
                <a:gd name="T42" fmla="*/ 2147483647 w 118"/>
                <a:gd name="T43" fmla="*/ 2147483647 h 188"/>
                <a:gd name="T44" fmla="*/ 2147483647 w 118"/>
                <a:gd name="T45" fmla="*/ 2147483647 h 188"/>
                <a:gd name="T46" fmla="*/ 2147483647 w 118"/>
                <a:gd name="T47" fmla="*/ 2147483647 h 188"/>
                <a:gd name="T48" fmla="*/ 2147483647 w 118"/>
                <a:gd name="T49" fmla="*/ 2147483647 h 188"/>
                <a:gd name="T50" fmla="*/ 2147483647 w 118"/>
                <a:gd name="T51" fmla="*/ 2147483647 h 188"/>
                <a:gd name="T52" fmla="*/ 2147483647 w 118"/>
                <a:gd name="T53" fmla="*/ 2147483647 h 188"/>
                <a:gd name="T54" fmla="*/ 2147483647 w 118"/>
                <a:gd name="T55" fmla="*/ 2147483647 h 188"/>
                <a:gd name="T56" fmla="*/ 2147483647 w 118"/>
                <a:gd name="T57" fmla="*/ 2147483647 h 188"/>
                <a:gd name="T58" fmla="*/ 2147483647 w 118"/>
                <a:gd name="T59" fmla="*/ 2147483647 h 188"/>
                <a:gd name="T60" fmla="*/ 2147483647 w 118"/>
                <a:gd name="T61" fmla="*/ 2147483647 h 188"/>
                <a:gd name="T62" fmla="*/ 2147483647 w 118"/>
                <a:gd name="T63" fmla="*/ 2147483647 h 188"/>
                <a:gd name="T64" fmla="*/ 2147483647 w 118"/>
                <a:gd name="T65" fmla="*/ 2147483647 h 188"/>
                <a:gd name="T66" fmla="*/ 2147483647 w 118"/>
                <a:gd name="T67" fmla="*/ 2147483647 h 188"/>
                <a:gd name="T68" fmla="*/ 2147483647 w 118"/>
                <a:gd name="T69" fmla="*/ 2147483647 h 188"/>
                <a:gd name="T70" fmla="*/ 2147483647 w 118"/>
                <a:gd name="T71" fmla="*/ 2147483647 h 188"/>
                <a:gd name="T72" fmla="*/ 2147483647 w 118"/>
                <a:gd name="T73" fmla="*/ 2147483647 h 188"/>
                <a:gd name="T74" fmla="*/ 2147483647 w 118"/>
                <a:gd name="T75" fmla="*/ 2147483647 h 188"/>
                <a:gd name="T76" fmla="*/ 2147483647 w 118"/>
                <a:gd name="T77" fmla="*/ 2147483647 h 188"/>
                <a:gd name="T78" fmla="*/ 2147483647 w 118"/>
                <a:gd name="T79" fmla="*/ 2147483647 h 188"/>
                <a:gd name="T80" fmla="*/ 2147483647 w 118"/>
                <a:gd name="T81" fmla="*/ 2147483647 h 188"/>
                <a:gd name="T82" fmla="*/ 2147483647 w 118"/>
                <a:gd name="T83" fmla="*/ 2147483647 h 188"/>
                <a:gd name="T84" fmla="*/ 2147483647 w 118"/>
                <a:gd name="T85" fmla="*/ 2147483647 h 188"/>
                <a:gd name="T86" fmla="*/ 2147483647 w 118"/>
                <a:gd name="T87" fmla="*/ 2147483647 h 188"/>
                <a:gd name="T88" fmla="*/ 2147483647 w 118"/>
                <a:gd name="T89" fmla="*/ 2147483647 h 188"/>
                <a:gd name="T90" fmla="*/ 2147483647 w 118"/>
                <a:gd name="T91" fmla="*/ 2147483647 h 188"/>
                <a:gd name="T92" fmla="*/ 2147483647 w 118"/>
                <a:gd name="T93" fmla="*/ 2147483647 h 188"/>
                <a:gd name="T94" fmla="*/ 2147483647 w 118"/>
                <a:gd name="T95" fmla="*/ 2147483647 h 188"/>
                <a:gd name="T96" fmla="*/ 2147483647 w 118"/>
                <a:gd name="T97" fmla="*/ 2147483647 h 188"/>
                <a:gd name="T98" fmla="*/ 2147483647 w 118"/>
                <a:gd name="T99" fmla="*/ 2147483647 h 188"/>
                <a:gd name="T100" fmla="*/ 2147483647 w 118"/>
                <a:gd name="T101" fmla="*/ 2147483647 h 188"/>
                <a:gd name="T102" fmla="*/ 2147483647 w 118"/>
                <a:gd name="T103" fmla="*/ 2147483647 h 188"/>
                <a:gd name="T104" fmla="*/ 2147483647 w 118"/>
                <a:gd name="T105" fmla="*/ 2147483647 h 188"/>
                <a:gd name="T106" fmla="*/ 2147483647 w 118"/>
                <a:gd name="T107" fmla="*/ 2147483647 h 188"/>
                <a:gd name="T108" fmla="*/ 2147483647 w 118"/>
                <a:gd name="T109" fmla="*/ 2147483647 h 188"/>
                <a:gd name="T110" fmla="*/ 2147483647 w 118"/>
                <a:gd name="T111" fmla="*/ 2147483647 h 1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8" h="188">
                  <a:moveTo>
                    <a:pt x="28" y="2"/>
                  </a:moveTo>
                  <a:lnTo>
                    <a:pt x="31" y="3"/>
                  </a:lnTo>
                  <a:lnTo>
                    <a:pt x="33" y="3"/>
                  </a:lnTo>
                  <a:lnTo>
                    <a:pt x="37" y="5"/>
                  </a:lnTo>
                  <a:lnTo>
                    <a:pt x="39" y="6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5" y="9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13"/>
                  </a:lnTo>
                  <a:lnTo>
                    <a:pt x="55" y="15"/>
                  </a:lnTo>
                  <a:lnTo>
                    <a:pt x="57" y="17"/>
                  </a:lnTo>
                  <a:lnTo>
                    <a:pt x="59" y="18"/>
                  </a:lnTo>
                  <a:lnTo>
                    <a:pt x="59" y="19"/>
                  </a:lnTo>
                  <a:lnTo>
                    <a:pt x="61" y="20"/>
                  </a:lnTo>
                  <a:lnTo>
                    <a:pt x="61" y="21"/>
                  </a:lnTo>
                  <a:lnTo>
                    <a:pt x="63" y="22"/>
                  </a:lnTo>
                  <a:lnTo>
                    <a:pt x="63" y="23"/>
                  </a:lnTo>
                  <a:lnTo>
                    <a:pt x="63" y="24"/>
                  </a:lnTo>
                  <a:lnTo>
                    <a:pt x="63" y="25"/>
                  </a:lnTo>
                  <a:lnTo>
                    <a:pt x="65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7" y="31"/>
                  </a:lnTo>
                  <a:lnTo>
                    <a:pt x="65" y="33"/>
                  </a:lnTo>
                  <a:lnTo>
                    <a:pt x="65" y="34"/>
                  </a:lnTo>
                  <a:lnTo>
                    <a:pt x="65" y="35"/>
                  </a:lnTo>
                  <a:lnTo>
                    <a:pt x="65" y="37"/>
                  </a:lnTo>
                  <a:lnTo>
                    <a:pt x="65" y="38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5" y="43"/>
                  </a:lnTo>
                  <a:lnTo>
                    <a:pt x="63" y="44"/>
                  </a:lnTo>
                  <a:lnTo>
                    <a:pt x="61" y="46"/>
                  </a:lnTo>
                  <a:lnTo>
                    <a:pt x="61" y="47"/>
                  </a:lnTo>
                  <a:lnTo>
                    <a:pt x="61" y="49"/>
                  </a:lnTo>
                  <a:lnTo>
                    <a:pt x="59" y="51"/>
                  </a:lnTo>
                  <a:lnTo>
                    <a:pt x="57" y="53"/>
                  </a:lnTo>
                  <a:lnTo>
                    <a:pt x="57" y="54"/>
                  </a:lnTo>
                  <a:lnTo>
                    <a:pt x="55" y="56"/>
                  </a:lnTo>
                  <a:lnTo>
                    <a:pt x="53" y="58"/>
                  </a:lnTo>
                  <a:lnTo>
                    <a:pt x="51" y="59"/>
                  </a:lnTo>
                  <a:lnTo>
                    <a:pt x="49" y="61"/>
                  </a:lnTo>
                  <a:lnTo>
                    <a:pt x="49" y="63"/>
                  </a:lnTo>
                  <a:lnTo>
                    <a:pt x="45" y="65"/>
                  </a:lnTo>
                  <a:lnTo>
                    <a:pt x="45" y="67"/>
                  </a:lnTo>
                  <a:lnTo>
                    <a:pt x="43" y="68"/>
                  </a:lnTo>
                  <a:lnTo>
                    <a:pt x="41" y="70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5" y="75"/>
                  </a:lnTo>
                  <a:lnTo>
                    <a:pt x="35" y="77"/>
                  </a:lnTo>
                  <a:lnTo>
                    <a:pt x="33" y="78"/>
                  </a:lnTo>
                  <a:lnTo>
                    <a:pt x="33" y="80"/>
                  </a:lnTo>
                  <a:lnTo>
                    <a:pt x="31" y="82"/>
                  </a:lnTo>
                  <a:lnTo>
                    <a:pt x="31" y="84"/>
                  </a:lnTo>
                  <a:lnTo>
                    <a:pt x="27" y="85"/>
                  </a:lnTo>
                  <a:lnTo>
                    <a:pt x="27" y="87"/>
                  </a:lnTo>
                  <a:lnTo>
                    <a:pt x="25" y="88"/>
                  </a:lnTo>
                  <a:lnTo>
                    <a:pt x="25" y="89"/>
                  </a:lnTo>
                  <a:lnTo>
                    <a:pt x="22" y="91"/>
                  </a:lnTo>
                  <a:lnTo>
                    <a:pt x="22" y="93"/>
                  </a:lnTo>
                  <a:lnTo>
                    <a:pt x="21" y="94"/>
                  </a:lnTo>
                  <a:lnTo>
                    <a:pt x="21" y="96"/>
                  </a:lnTo>
                  <a:lnTo>
                    <a:pt x="19" y="97"/>
                  </a:lnTo>
                  <a:lnTo>
                    <a:pt x="16" y="98"/>
                  </a:lnTo>
                  <a:lnTo>
                    <a:pt x="16" y="100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5" y="105"/>
                  </a:lnTo>
                  <a:lnTo>
                    <a:pt x="12" y="106"/>
                  </a:lnTo>
                  <a:lnTo>
                    <a:pt x="12" y="108"/>
                  </a:lnTo>
                  <a:lnTo>
                    <a:pt x="10" y="109"/>
                  </a:lnTo>
                  <a:lnTo>
                    <a:pt x="10" y="111"/>
                  </a:lnTo>
                  <a:lnTo>
                    <a:pt x="9" y="112"/>
                  </a:lnTo>
                  <a:lnTo>
                    <a:pt x="9" y="114"/>
                  </a:lnTo>
                  <a:lnTo>
                    <a:pt x="9" y="115"/>
                  </a:lnTo>
                  <a:lnTo>
                    <a:pt x="6" y="116"/>
                  </a:lnTo>
                  <a:lnTo>
                    <a:pt x="6" y="117"/>
                  </a:lnTo>
                  <a:lnTo>
                    <a:pt x="6" y="119"/>
                  </a:lnTo>
                  <a:lnTo>
                    <a:pt x="4" y="121"/>
                  </a:lnTo>
                  <a:lnTo>
                    <a:pt x="4" y="122"/>
                  </a:lnTo>
                  <a:lnTo>
                    <a:pt x="4" y="123"/>
                  </a:lnTo>
                  <a:lnTo>
                    <a:pt x="4" y="124"/>
                  </a:lnTo>
                  <a:lnTo>
                    <a:pt x="3" y="126"/>
                  </a:lnTo>
                  <a:lnTo>
                    <a:pt x="3" y="127"/>
                  </a:lnTo>
                  <a:lnTo>
                    <a:pt x="3" y="129"/>
                  </a:lnTo>
                  <a:lnTo>
                    <a:pt x="3" y="130"/>
                  </a:lnTo>
                  <a:lnTo>
                    <a:pt x="3" y="131"/>
                  </a:lnTo>
                  <a:lnTo>
                    <a:pt x="3" y="133"/>
                  </a:lnTo>
                  <a:lnTo>
                    <a:pt x="3" y="134"/>
                  </a:lnTo>
                  <a:lnTo>
                    <a:pt x="3" y="135"/>
                  </a:lnTo>
                  <a:lnTo>
                    <a:pt x="3" y="136"/>
                  </a:lnTo>
                  <a:lnTo>
                    <a:pt x="3" y="138"/>
                  </a:lnTo>
                  <a:lnTo>
                    <a:pt x="3" y="139"/>
                  </a:lnTo>
                  <a:lnTo>
                    <a:pt x="3" y="140"/>
                  </a:lnTo>
                  <a:lnTo>
                    <a:pt x="0" y="142"/>
                  </a:lnTo>
                  <a:lnTo>
                    <a:pt x="0" y="143"/>
                  </a:lnTo>
                  <a:lnTo>
                    <a:pt x="0" y="144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3" y="148"/>
                  </a:lnTo>
                  <a:lnTo>
                    <a:pt x="3" y="149"/>
                  </a:lnTo>
                  <a:lnTo>
                    <a:pt x="3" y="151"/>
                  </a:lnTo>
                  <a:lnTo>
                    <a:pt x="3" y="152"/>
                  </a:lnTo>
                  <a:lnTo>
                    <a:pt x="3" y="153"/>
                  </a:lnTo>
                  <a:lnTo>
                    <a:pt x="3" y="154"/>
                  </a:lnTo>
                  <a:lnTo>
                    <a:pt x="3" y="155"/>
                  </a:lnTo>
                  <a:lnTo>
                    <a:pt x="3" y="157"/>
                  </a:lnTo>
                  <a:lnTo>
                    <a:pt x="4" y="158"/>
                  </a:lnTo>
                  <a:lnTo>
                    <a:pt x="4" y="159"/>
                  </a:lnTo>
                  <a:lnTo>
                    <a:pt x="6" y="160"/>
                  </a:lnTo>
                  <a:lnTo>
                    <a:pt x="6" y="161"/>
                  </a:lnTo>
                  <a:lnTo>
                    <a:pt x="9" y="162"/>
                  </a:lnTo>
                  <a:lnTo>
                    <a:pt x="9" y="163"/>
                  </a:lnTo>
                  <a:lnTo>
                    <a:pt x="10" y="164"/>
                  </a:lnTo>
                  <a:lnTo>
                    <a:pt x="12" y="165"/>
                  </a:lnTo>
                  <a:lnTo>
                    <a:pt x="15" y="166"/>
                  </a:lnTo>
                  <a:lnTo>
                    <a:pt x="16" y="167"/>
                  </a:lnTo>
                  <a:lnTo>
                    <a:pt x="19" y="168"/>
                  </a:lnTo>
                  <a:lnTo>
                    <a:pt x="22" y="169"/>
                  </a:lnTo>
                  <a:lnTo>
                    <a:pt x="25" y="171"/>
                  </a:lnTo>
                  <a:lnTo>
                    <a:pt x="28" y="172"/>
                  </a:lnTo>
                  <a:lnTo>
                    <a:pt x="33" y="174"/>
                  </a:lnTo>
                  <a:lnTo>
                    <a:pt x="37" y="176"/>
                  </a:lnTo>
                  <a:lnTo>
                    <a:pt x="43" y="177"/>
                  </a:lnTo>
                  <a:lnTo>
                    <a:pt x="47" y="178"/>
                  </a:lnTo>
                  <a:lnTo>
                    <a:pt x="53" y="180"/>
                  </a:lnTo>
                  <a:lnTo>
                    <a:pt x="57" y="180"/>
                  </a:lnTo>
                  <a:lnTo>
                    <a:pt x="61" y="182"/>
                  </a:lnTo>
                  <a:lnTo>
                    <a:pt x="65" y="182"/>
                  </a:lnTo>
                  <a:lnTo>
                    <a:pt x="69" y="183"/>
                  </a:lnTo>
                  <a:lnTo>
                    <a:pt x="77" y="185"/>
                  </a:lnTo>
                  <a:lnTo>
                    <a:pt x="85" y="186"/>
                  </a:lnTo>
                  <a:lnTo>
                    <a:pt x="90" y="187"/>
                  </a:lnTo>
                  <a:lnTo>
                    <a:pt x="96" y="188"/>
                  </a:lnTo>
                  <a:lnTo>
                    <a:pt x="97" y="188"/>
                  </a:lnTo>
                  <a:lnTo>
                    <a:pt x="99" y="188"/>
                  </a:lnTo>
                  <a:lnTo>
                    <a:pt x="118" y="186"/>
                  </a:lnTo>
                  <a:lnTo>
                    <a:pt x="115" y="186"/>
                  </a:lnTo>
                  <a:lnTo>
                    <a:pt x="112" y="185"/>
                  </a:lnTo>
                  <a:lnTo>
                    <a:pt x="108" y="184"/>
                  </a:lnTo>
                  <a:lnTo>
                    <a:pt x="102" y="183"/>
                  </a:lnTo>
                  <a:lnTo>
                    <a:pt x="93" y="182"/>
                  </a:lnTo>
                  <a:lnTo>
                    <a:pt x="87" y="180"/>
                  </a:lnTo>
                  <a:lnTo>
                    <a:pt x="81" y="179"/>
                  </a:lnTo>
                  <a:lnTo>
                    <a:pt x="77" y="178"/>
                  </a:lnTo>
                  <a:lnTo>
                    <a:pt x="74" y="177"/>
                  </a:lnTo>
                  <a:lnTo>
                    <a:pt x="69" y="176"/>
                  </a:lnTo>
                  <a:lnTo>
                    <a:pt x="65" y="175"/>
                  </a:lnTo>
                  <a:lnTo>
                    <a:pt x="61" y="173"/>
                  </a:lnTo>
                  <a:lnTo>
                    <a:pt x="57" y="172"/>
                  </a:lnTo>
                  <a:lnTo>
                    <a:pt x="53" y="171"/>
                  </a:lnTo>
                  <a:lnTo>
                    <a:pt x="47" y="169"/>
                  </a:lnTo>
                  <a:lnTo>
                    <a:pt x="45" y="168"/>
                  </a:lnTo>
                  <a:lnTo>
                    <a:pt x="41" y="166"/>
                  </a:lnTo>
                  <a:lnTo>
                    <a:pt x="37" y="165"/>
                  </a:lnTo>
                  <a:lnTo>
                    <a:pt x="33" y="163"/>
                  </a:lnTo>
                  <a:lnTo>
                    <a:pt x="31" y="161"/>
                  </a:lnTo>
                  <a:lnTo>
                    <a:pt x="28" y="159"/>
                  </a:lnTo>
                  <a:lnTo>
                    <a:pt x="27" y="158"/>
                  </a:lnTo>
                  <a:lnTo>
                    <a:pt x="25" y="157"/>
                  </a:lnTo>
                  <a:lnTo>
                    <a:pt x="25" y="156"/>
                  </a:lnTo>
                  <a:lnTo>
                    <a:pt x="22" y="155"/>
                  </a:lnTo>
                  <a:lnTo>
                    <a:pt x="22" y="154"/>
                  </a:lnTo>
                  <a:lnTo>
                    <a:pt x="22" y="153"/>
                  </a:lnTo>
                  <a:lnTo>
                    <a:pt x="22" y="152"/>
                  </a:lnTo>
                  <a:lnTo>
                    <a:pt x="22" y="151"/>
                  </a:lnTo>
                  <a:lnTo>
                    <a:pt x="22" y="150"/>
                  </a:lnTo>
                  <a:lnTo>
                    <a:pt x="22" y="149"/>
                  </a:lnTo>
                  <a:lnTo>
                    <a:pt x="22" y="148"/>
                  </a:lnTo>
                  <a:lnTo>
                    <a:pt x="22" y="146"/>
                  </a:lnTo>
                  <a:lnTo>
                    <a:pt x="22" y="145"/>
                  </a:lnTo>
                  <a:lnTo>
                    <a:pt x="22" y="144"/>
                  </a:lnTo>
                  <a:lnTo>
                    <a:pt x="22" y="143"/>
                  </a:lnTo>
                  <a:lnTo>
                    <a:pt x="22" y="142"/>
                  </a:lnTo>
                  <a:lnTo>
                    <a:pt x="22" y="141"/>
                  </a:lnTo>
                  <a:lnTo>
                    <a:pt x="22" y="139"/>
                  </a:lnTo>
                  <a:lnTo>
                    <a:pt x="22" y="138"/>
                  </a:lnTo>
                  <a:lnTo>
                    <a:pt x="22" y="137"/>
                  </a:lnTo>
                  <a:lnTo>
                    <a:pt x="25" y="136"/>
                  </a:lnTo>
                  <a:lnTo>
                    <a:pt x="25" y="134"/>
                  </a:lnTo>
                  <a:lnTo>
                    <a:pt x="25" y="133"/>
                  </a:lnTo>
                  <a:lnTo>
                    <a:pt x="25" y="132"/>
                  </a:lnTo>
                  <a:lnTo>
                    <a:pt x="27" y="131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8" y="125"/>
                  </a:lnTo>
                  <a:lnTo>
                    <a:pt x="28" y="124"/>
                  </a:lnTo>
                  <a:lnTo>
                    <a:pt x="28" y="122"/>
                  </a:lnTo>
                  <a:lnTo>
                    <a:pt x="31" y="121"/>
                  </a:lnTo>
                  <a:lnTo>
                    <a:pt x="31" y="120"/>
                  </a:lnTo>
                  <a:lnTo>
                    <a:pt x="31" y="118"/>
                  </a:lnTo>
                  <a:lnTo>
                    <a:pt x="31" y="117"/>
                  </a:lnTo>
                  <a:lnTo>
                    <a:pt x="33" y="115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7" y="108"/>
                  </a:lnTo>
                  <a:lnTo>
                    <a:pt x="37" y="106"/>
                  </a:lnTo>
                  <a:lnTo>
                    <a:pt x="37" y="105"/>
                  </a:lnTo>
                  <a:lnTo>
                    <a:pt x="39" y="103"/>
                  </a:lnTo>
                  <a:lnTo>
                    <a:pt x="39" y="102"/>
                  </a:lnTo>
                  <a:lnTo>
                    <a:pt x="41" y="100"/>
                  </a:lnTo>
                  <a:lnTo>
                    <a:pt x="41" y="98"/>
                  </a:lnTo>
                  <a:lnTo>
                    <a:pt x="41" y="97"/>
                  </a:lnTo>
                  <a:lnTo>
                    <a:pt x="43" y="95"/>
                  </a:lnTo>
                  <a:lnTo>
                    <a:pt x="45" y="94"/>
                  </a:lnTo>
                  <a:lnTo>
                    <a:pt x="45" y="92"/>
                  </a:lnTo>
                  <a:lnTo>
                    <a:pt x="47" y="90"/>
                  </a:lnTo>
                  <a:lnTo>
                    <a:pt x="49" y="89"/>
                  </a:lnTo>
                  <a:lnTo>
                    <a:pt x="49" y="87"/>
                  </a:lnTo>
                  <a:lnTo>
                    <a:pt x="51" y="86"/>
                  </a:lnTo>
                  <a:lnTo>
                    <a:pt x="51" y="84"/>
                  </a:lnTo>
                  <a:lnTo>
                    <a:pt x="53" y="83"/>
                  </a:lnTo>
                  <a:lnTo>
                    <a:pt x="53" y="81"/>
                  </a:lnTo>
                  <a:lnTo>
                    <a:pt x="55" y="79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1" y="71"/>
                  </a:lnTo>
                  <a:lnTo>
                    <a:pt x="63" y="70"/>
                  </a:lnTo>
                  <a:lnTo>
                    <a:pt x="65" y="68"/>
                  </a:lnTo>
                  <a:lnTo>
                    <a:pt x="65" y="66"/>
                  </a:lnTo>
                  <a:lnTo>
                    <a:pt x="67" y="65"/>
                  </a:lnTo>
                  <a:lnTo>
                    <a:pt x="69" y="63"/>
                  </a:lnTo>
                  <a:lnTo>
                    <a:pt x="71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7" y="57"/>
                  </a:lnTo>
                  <a:lnTo>
                    <a:pt x="77" y="55"/>
                  </a:lnTo>
                  <a:lnTo>
                    <a:pt x="79" y="54"/>
                  </a:lnTo>
                  <a:lnTo>
                    <a:pt x="79" y="52"/>
                  </a:lnTo>
                  <a:lnTo>
                    <a:pt x="81" y="51"/>
                  </a:lnTo>
                  <a:lnTo>
                    <a:pt x="81" y="49"/>
                  </a:lnTo>
                  <a:lnTo>
                    <a:pt x="83" y="48"/>
                  </a:lnTo>
                  <a:lnTo>
                    <a:pt x="83" y="46"/>
                  </a:lnTo>
                  <a:lnTo>
                    <a:pt x="85" y="45"/>
                  </a:lnTo>
                  <a:lnTo>
                    <a:pt x="85" y="44"/>
                  </a:lnTo>
                  <a:lnTo>
                    <a:pt x="85" y="42"/>
                  </a:lnTo>
                  <a:lnTo>
                    <a:pt x="87" y="41"/>
                  </a:lnTo>
                  <a:lnTo>
                    <a:pt x="87" y="39"/>
                  </a:lnTo>
                  <a:lnTo>
                    <a:pt x="87" y="38"/>
                  </a:lnTo>
                  <a:lnTo>
                    <a:pt x="90" y="37"/>
                  </a:lnTo>
                  <a:lnTo>
                    <a:pt x="90" y="35"/>
                  </a:lnTo>
                  <a:lnTo>
                    <a:pt x="90" y="33"/>
                  </a:lnTo>
                  <a:lnTo>
                    <a:pt x="90" y="32"/>
                  </a:lnTo>
                  <a:lnTo>
                    <a:pt x="90" y="31"/>
                  </a:lnTo>
                  <a:lnTo>
                    <a:pt x="90" y="29"/>
                  </a:lnTo>
                  <a:lnTo>
                    <a:pt x="87" y="28"/>
                  </a:lnTo>
                  <a:lnTo>
                    <a:pt x="87" y="27"/>
                  </a:lnTo>
                  <a:lnTo>
                    <a:pt x="87" y="26"/>
                  </a:lnTo>
                  <a:lnTo>
                    <a:pt x="87" y="25"/>
                  </a:lnTo>
                  <a:lnTo>
                    <a:pt x="87" y="24"/>
                  </a:lnTo>
                  <a:lnTo>
                    <a:pt x="85" y="23"/>
                  </a:lnTo>
                  <a:lnTo>
                    <a:pt x="85" y="22"/>
                  </a:lnTo>
                  <a:lnTo>
                    <a:pt x="85" y="21"/>
                  </a:lnTo>
                  <a:lnTo>
                    <a:pt x="85" y="19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79" y="14"/>
                  </a:lnTo>
                  <a:lnTo>
                    <a:pt x="79" y="13"/>
                  </a:lnTo>
                  <a:lnTo>
                    <a:pt x="77" y="12"/>
                  </a:lnTo>
                  <a:lnTo>
                    <a:pt x="75" y="10"/>
                  </a:lnTo>
                  <a:lnTo>
                    <a:pt x="74" y="9"/>
                  </a:lnTo>
                  <a:lnTo>
                    <a:pt x="69" y="7"/>
                  </a:lnTo>
                  <a:lnTo>
                    <a:pt x="67" y="7"/>
                  </a:lnTo>
                  <a:lnTo>
                    <a:pt x="65" y="5"/>
                  </a:lnTo>
                  <a:lnTo>
                    <a:pt x="63" y="4"/>
                  </a:lnTo>
                  <a:lnTo>
                    <a:pt x="61" y="3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5" name="Freeform 11"/>
            <p:cNvSpPr>
              <a:spLocks/>
            </p:cNvSpPr>
            <p:nvPr/>
          </p:nvSpPr>
          <p:spPr bwMode="auto">
            <a:xfrm>
              <a:off x="2118792" y="2343547"/>
              <a:ext cx="458788" cy="512762"/>
            </a:xfrm>
            <a:custGeom>
              <a:avLst/>
              <a:gdLst>
                <a:gd name="T0" fmla="*/ 2147483647 w 289"/>
                <a:gd name="T1" fmla="*/ 2147483647 h 323"/>
                <a:gd name="T2" fmla="*/ 2147483647 w 289"/>
                <a:gd name="T3" fmla="*/ 2147483647 h 323"/>
                <a:gd name="T4" fmla="*/ 2147483647 w 289"/>
                <a:gd name="T5" fmla="*/ 2147483647 h 323"/>
                <a:gd name="T6" fmla="*/ 2147483647 w 289"/>
                <a:gd name="T7" fmla="*/ 2147483647 h 323"/>
                <a:gd name="T8" fmla="*/ 2147483647 w 289"/>
                <a:gd name="T9" fmla="*/ 2147483647 h 323"/>
                <a:gd name="T10" fmla="*/ 2147483647 w 289"/>
                <a:gd name="T11" fmla="*/ 2147483647 h 323"/>
                <a:gd name="T12" fmla="*/ 2147483647 w 289"/>
                <a:gd name="T13" fmla="*/ 2147483647 h 323"/>
                <a:gd name="T14" fmla="*/ 2147483647 w 289"/>
                <a:gd name="T15" fmla="*/ 2147483647 h 323"/>
                <a:gd name="T16" fmla="*/ 2147483647 w 289"/>
                <a:gd name="T17" fmla="*/ 2147483647 h 323"/>
                <a:gd name="T18" fmla="*/ 2147483647 w 289"/>
                <a:gd name="T19" fmla="*/ 2147483647 h 323"/>
                <a:gd name="T20" fmla="*/ 2147483647 w 289"/>
                <a:gd name="T21" fmla="*/ 2147483647 h 323"/>
                <a:gd name="T22" fmla="*/ 2147483647 w 289"/>
                <a:gd name="T23" fmla="*/ 2147483647 h 323"/>
                <a:gd name="T24" fmla="*/ 2147483647 w 289"/>
                <a:gd name="T25" fmla="*/ 2147483647 h 323"/>
                <a:gd name="T26" fmla="*/ 2147483647 w 289"/>
                <a:gd name="T27" fmla="*/ 2147483647 h 323"/>
                <a:gd name="T28" fmla="*/ 2147483647 w 289"/>
                <a:gd name="T29" fmla="*/ 2147483647 h 323"/>
                <a:gd name="T30" fmla="*/ 2147483647 w 289"/>
                <a:gd name="T31" fmla="*/ 2147483647 h 323"/>
                <a:gd name="T32" fmla="*/ 2147483647 w 289"/>
                <a:gd name="T33" fmla="*/ 2147483647 h 323"/>
                <a:gd name="T34" fmla="*/ 2147483647 w 289"/>
                <a:gd name="T35" fmla="*/ 2147483647 h 323"/>
                <a:gd name="T36" fmla="*/ 2147483647 w 289"/>
                <a:gd name="T37" fmla="*/ 2147483647 h 323"/>
                <a:gd name="T38" fmla="*/ 2147483647 w 289"/>
                <a:gd name="T39" fmla="*/ 2147483647 h 323"/>
                <a:gd name="T40" fmla="*/ 2147483647 w 289"/>
                <a:gd name="T41" fmla="*/ 2147483647 h 323"/>
                <a:gd name="T42" fmla="*/ 2147483647 w 289"/>
                <a:gd name="T43" fmla="*/ 2147483647 h 323"/>
                <a:gd name="T44" fmla="*/ 2147483647 w 289"/>
                <a:gd name="T45" fmla="*/ 2147483647 h 323"/>
                <a:gd name="T46" fmla="*/ 2147483647 w 289"/>
                <a:gd name="T47" fmla="*/ 2147483647 h 323"/>
                <a:gd name="T48" fmla="*/ 2147483647 w 289"/>
                <a:gd name="T49" fmla="*/ 2147483647 h 323"/>
                <a:gd name="T50" fmla="*/ 2147483647 w 289"/>
                <a:gd name="T51" fmla="*/ 2147483647 h 323"/>
                <a:gd name="T52" fmla="*/ 2147483647 w 289"/>
                <a:gd name="T53" fmla="*/ 2147483647 h 323"/>
                <a:gd name="T54" fmla="*/ 2147483647 w 289"/>
                <a:gd name="T55" fmla="*/ 2147483647 h 323"/>
                <a:gd name="T56" fmla="*/ 2147483647 w 289"/>
                <a:gd name="T57" fmla="*/ 2147483647 h 323"/>
                <a:gd name="T58" fmla="*/ 2147483647 w 289"/>
                <a:gd name="T59" fmla="*/ 2147483647 h 323"/>
                <a:gd name="T60" fmla="*/ 2147483647 w 289"/>
                <a:gd name="T61" fmla="*/ 0 h 323"/>
                <a:gd name="T62" fmla="*/ 2147483647 w 289"/>
                <a:gd name="T63" fmla="*/ 2147483647 h 323"/>
                <a:gd name="T64" fmla="*/ 2147483647 w 289"/>
                <a:gd name="T65" fmla="*/ 2147483647 h 323"/>
                <a:gd name="T66" fmla="*/ 2147483647 w 289"/>
                <a:gd name="T67" fmla="*/ 2147483647 h 323"/>
                <a:gd name="T68" fmla="*/ 2147483647 w 289"/>
                <a:gd name="T69" fmla="*/ 2147483647 h 323"/>
                <a:gd name="T70" fmla="*/ 2147483647 w 289"/>
                <a:gd name="T71" fmla="*/ 2147483647 h 323"/>
                <a:gd name="T72" fmla="*/ 2147483647 w 289"/>
                <a:gd name="T73" fmla="*/ 2147483647 h 323"/>
                <a:gd name="T74" fmla="*/ 2147483647 w 289"/>
                <a:gd name="T75" fmla="*/ 2147483647 h 323"/>
                <a:gd name="T76" fmla="*/ 2147483647 w 289"/>
                <a:gd name="T77" fmla="*/ 2147483647 h 323"/>
                <a:gd name="T78" fmla="*/ 2147483647 w 289"/>
                <a:gd name="T79" fmla="*/ 2147483647 h 323"/>
                <a:gd name="T80" fmla="*/ 2147483647 w 289"/>
                <a:gd name="T81" fmla="*/ 2147483647 h 323"/>
                <a:gd name="T82" fmla="*/ 2147483647 w 289"/>
                <a:gd name="T83" fmla="*/ 2147483647 h 323"/>
                <a:gd name="T84" fmla="*/ 2147483647 w 289"/>
                <a:gd name="T85" fmla="*/ 2147483647 h 323"/>
                <a:gd name="T86" fmla="*/ 2147483647 w 289"/>
                <a:gd name="T87" fmla="*/ 2147483647 h 323"/>
                <a:gd name="T88" fmla="*/ 2147483647 w 289"/>
                <a:gd name="T89" fmla="*/ 2147483647 h 323"/>
                <a:gd name="T90" fmla="*/ 2147483647 w 289"/>
                <a:gd name="T91" fmla="*/ 2147483647 h 323"/>
                <a:gd name="T92" fmla="*/ 2147483647 w 289"/>
                <a:gd name="T93" fmla="*/ 2147483647 h 323"/>
                <a:gd name="T94" fmla="*/ 2147483647 w 289"/>
                <a:gd name="T95" fmla="*/ 2147483647 h 323"/>
                <a:gd name="T96" fmla="*/ 2147483647 w 289"/>
                <a:gd name="T97" fmla="*/ 2147483647 h 323"/>
                <a:gd name="T98" fmla="*/ 2147483647 w 289"/>
                <a:gd name="T99" fmla="*/ 2147483647 h 323"/>
                <a:gd name="T100" fmla="*/ 2147483647 w 289"/>
                <a:gd name="T101" fmla="*/ 2147483647 h 323"/>
                <a:gd name="T102" fmla="*/ 2147483647 w 289"/>
                <a:gd name="T103" fmla="*/ 2147483647 h 323"/>
                <a:gd name="T104" fmla="*/ 2147483647 w 289"/>
                <a:gd name="T105" fmla="*/ 2147483647 h 323"/>
                <a:gd name="T106" fmla="*/ 2147483647 w 289"/>
                <a:gd name="T107" fmla="*/ 2147483647 h 323"/>
                <a:gd name="T108" fmla="*/ 2147483647 w 289"/>
                <a:gd name="T109" fmla="*/ 2147483647 h 323"/>
                <a:gd name="T110" fmla="*/ 2147483647 w 289"/>
                <a:gd name="T111" fmla="*/ 2147483647 h 323"/>
                <a:gd name="T112" fmla="*/ 2147483647 w 289"/>
                <a:gd name="T113" fmla="*/ 2147483647 h 32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89" h="323">
                  <a:moveTo>
                    <a:pt x="16" y="323"/>
                  </a:moveTo>
                  <a:lnTo>
                    <a:pt x="17" y="321"/>
                  </a:lnTo>
                  <a:lnTo>
                    <a:pt x="22" y="319"/>
                  </a:lnTo>
                  <a:lnTo>
                    <a:pt x="24" y="319"/>
                  </a:lnTo>
                  <a:lnTo>
                    <a:pt x="28" y="318"/>
                  </a:lnTo>
                  <a:lnTo>
                    <a:pt x="32" y="317"/>
                  </a:lnTo>
                  <a:lnTo>
                    <a:pt x="36" y="317"/>
                  </a:lnTo>
                  <a:lnTo>
                    <a:pt x="41" y="313"/>
                  </a:lnTo>
                  <a:lnTo>
                    <a:pt x="47" y="311"/>
                  </a:lnTo>
                  <a:lnTo>
                    <a:pt x="52" y="310"/>
                  </a:lnTo>
                  <a:lnTo>
                    <a:pt x="58" y="308"/>
                  </a:lnTo>
                  <a:lnTo>
                    <a:pt x="65" y="306"/>
                  </a:lnTo>
                  <a:lnTo>
                    <a:pt x="71" y="305"/>
                  </a:lnTo>
                  <a:lnTo>
                    <a:pt x="74" y="303"/>
                  </a:lnTo>
                  <a:lnTo>
                    <a:pt x="77" y="303"/>
                  </a:lnTo>
                  <a:lnTo>
                    <a:pt x="82" y="301"/>
                  </a:lnTo>
                  <a:lnTo>
                    <a:pt x="85" y="301"/>
                  </a:lnTo>
                  <a:lnTo>
                    <a:pt x="91" y="298"/>
                  </a:lnTo>
                  <a:lnTo>
                    <a:pt x="97" y="297"/>
                  </a:lnTo>
                  <a:lnTo>
                    <a:pt x="104" y="293"/>
                  </a:lnTo>
                  <a:lnTo>
                    <a:pt x="112" y="292"/>
                  </a:lnTo>
                  <a:lnTo>
                    <a:pt x="118" y="290"/>
                  </a:lnTo>
                  <a:lnTo>
                    <a:pt x="124" y="287"/>
                  </a:lnTo>
                  <a:lnTo>
                    <a:pt x="130" y="285"/>
                  </a:lnTo>
                  <a:lnTo>
                    <a:pt x="137" y="284"/>
                  </a:lnTo>
                  <a:lnTo>
                    <a:pt x="142" y="280"/>
                  </a:lnTo>
                  <a:lnTo>
                    <a:pt x="146" y="279"/>
                  </a:lnTo>
                  <a:lnTo>
                    <a:pt x="151" y="275"/>
                  </a:lnTo>
                  <a:lnTo>
                    <a:pt x="156" y="274"/>
                  </a:lnTo>
                  <a:lnTo>
                    <a:pt x="159" y="272"/>
                  </a:lnTo>
                  <a:lnTo>
                    <a:pt x="163" y="270"/>
                  </a:lnTo>
                  <a:lnTo>
                    <a:pt x="165" y="269"/>
                  </a:lnTo>
                  <a:lnTo>
                    <a:pt x="168" y="267"/>
                  </a:lnTo>
                  <a:lnTo>
                    <a:pt x="169" y="264"/>
                  </a:lnTo>
                  <a:lnTo>
                    <a:pt x="173" y="259"/>
                  </a:lnTo>
                  <a:lnTo>
                    <a:pt x="174" y="254"/>
                  </a:lnTo>
                  <a:lnTo>
                    <a:pt x="177" y="249"/>
                  </a:lnTo>
                  <a:lnTo>
                    <a:pt x="179" y="244"/>
                  </a:lnTo>
                  <a:lnTo>
                    <a:pt x="181" y="239"/>
                  </a:lnTo>
                  <a:lnTo>
                    <a:pt x="182" y="235"/>
                  </a:lnTo>
                  <a:lnTo>
                    <a:pt x="184" y="229"/>
                  </a:lnTo>
                  <a:lnTo>
                    <a:pt x="184" y="224"/>
                  </a:lnTo>
                  <a:lnTo>
                    <a:pt x="184" y="221"/>
                  </a:lnTo>
                  <a:lnTo>
                    <a:pt x="184" y="216"/>
                  </a:lnTo>
                  <a:lnTo>
                    <a:pt x="185" y="215"/>
                  </a:lnTo>
                  <a:lnTo>
                    <a:pt x="184" y="211"/>
                  </a:lnTo>
                  <a:lnTo>
                    <a:pt x="182" y="213"/>
                  </a:lnTo>
                  <a:lnTo>
                    <a:pt x="179" y="216"/>
                  </a:lnTo>
                  <a:lnTo>
                    <a:pt x="174" y="221"/>
                  </a:lnTo>
                  <a:lnTo>
                    <a:pt x="171" y="226"/>
                  </a:lnTo>
                  <a:lnTo>
                    <a:pt x="168" y="233"/>
                  </a:lnTo>
                  <a:lnTo>
                    <a:pt x="163" y="239"/>
                  </a:lnTo>
                  <a:lnTo>
                    <a:pt x="160" y="244"/>
                  </a:lnTo>
                  <a:lnTo>
                    <a:pt x="157" y="249"/>
                  </a:lnTo>
                  <a:lnTo>
                    <a:pt x="152" y="253"/>
                  </a:lnTo>
                  <a:lnTo>
                    <a:pt x="150" y="254"/>
                  </a:lnTo>
                  <a:lnTo>
                    <a:pt x="146" y="254"/>
                  </a:lnTo>
                  <a:lnTo>
                    <a:pt x="143" y="254"/>
                  </a:lnTo>
                  <a:lnTo>
                    <a:pt x="142" y="255"/>
                  </a:lnTo>
                  <a:lnTo>
                    <a:pt x="137" y="255"/>
                  </a:lnTo>
                  <a:lnTo>
                    <a:pt x="137" y="254"/>
                  </a:lnTo>
                  <a:lnTo>
                    <a:pt x="138" y="253"/>
                  </a:lnTo>
                  <a:lnTo>
                    <a:pt x="140" y="248"/>
                  </a:lnTo>
                  <a:lnTo>
                    <a:pt x="143" y="244"/>
                  </a:lnTo>
                  <a:lnTo>
                    <a:pt x="146" y="237"/>
                  </a:lnTo>
                  <a:lnTo>
                    <a:pt x="150" y="231"/>
                  </a:lnTo>
                  <a:lnTo>
                    <a:pt x="151" y="228"/>
                  </a:lnTo>
                  <a:lnTo>
                    <a:pt x="154" y="224"/>
                  </a:lnTo>
                  <a:lnTo>
                    <a:pt x="157" y="221"/>
                  </a:lnTo>
                  <a:lnTo>
                    <a:pt x="160" y="218"/>
                  </a:lnTo>
                  <a:lnTo>
                    <a:pt x="161" y="213"/>
                  </a:lnTo>
                  <a:lnTo>
                    <a:pt x="165" y="210"/>
                  </a:lnTo>
                  <a:lnTo>
                    <a:pt x="167" y="205"/>
                  </a:lnTo>
                  <a:lnTo>
                    <a:pt x="171" y="202"/>
                  </a:lnTo>
                  <a:lnTo>
                    <a:pt x="174" y="197"/>
                  </a:lnTo>
                  <a:lnTo>
                    <a:pt x="177" y="193"/>
                  </a:lnTo>
                  <a:lnTo>
                    <a:pt x="181" y="190"/>
                  </a:lnTo>
                  <a:lnTo>
                    <a:pt x="184" y="185"/>
                  </a:lnTo>
                  <a:lnTo>
                    <a:pt x="187" y="182"/>
                  </a:lnTo>
                  <a:lnTo>
                    <a:pt x="190" y="177"/>
                  </a:lnTo>
                  <a:lnTo>
                    <a:pt x="195" y="173"/>
                  </a:lnTo>
                  <a:lnTo>
                    <a:pt x="198" y="171"/>
                  </a:lnTo>
                  <a:lnTo>
                    <a:pt x="203" y="167"/>
                  </a:lnTo>
                  <a:lnTo>
                    <a:pt x="206" y="164"/>
                  </a:lnTo>
                  <a:lnTo>
                    <a:pt x="209" y="160"/>
                  </a:lnTo>
                  <a:lnTo>
                    <a:pt x="214" y="159"/>
                  </a:lnTo>
                  <a:lnTo>
                    <a:pt x="216" y="156"/>
                  </a:lnTo>
                  <a:lnTo>
                    <a:pt x="220" y="154"/>
                  </a:lnTo>
                  <a:lnTo>
                    <a:pt x="224" y="151"/>
                  </a:lnTo>
                  <a:lnTo>
                    <a:pt x="228" y="149"/>
                  </a:lnTo>
                  <a:lnTo>
                    <a:pt x="231" y="147"/>
                  </a:lnTo>
                  <a:lnTo>
                    <a:pt x="236" y="145"/>
                  </a:lnTo>
                  <a:lnTo>
                    <a:pt x="239" y="143"/>
                  </a:lnTo>
                  <a:lnTo>
                    <a:pt x="244" y="141"/>
                  </a:lnTo>
                  <a:lnTo>
                    <a:pt x="247" y="138"/>
                  </a:lnTo>
                  <a:lnTo>
                    <a:pt x="250" y="136"/>
                  </a:lnTo>
                  <a:lnTo>
                    <a:pt x="254" y="134"/>
                  </a:lnTo>
                  <a:lnTo>
                    <a:pt x="258" y="133"/>
                  </a:lnTo>
                  <a:lnTo>
                    <a:pt x="264" y="128"/>
                  </a:lnTo>
                  <a:lnTo>
                    <a:pt x="270" y="125"/>
                  </a:lnTo>
                  <a:lnTo>
                    <a:pt x="275" y="120"/>
                  </a:lnTo>
                  <a:lnTo>
                    <a:pt x="279" y="115"/>
                  </a:lnTo>
                  <a:lnTo>
                    <a:pt x="283" y="110"/>
                  </a:lnTo>
                  <a:lnTo>
                    <a:pt x="287" y="105"/>
                  </a:lnTo>
                  <a:lnTo>
                    <a:pt x="289" y="98"/>
                  </a:lnTo>
                  <a:lnTo>
                    <a:pt x="289" y="94"/>
                  </a:lnTo>
                  <a:lnTo>
                    <a:pt x="289" y="89"/>
                  </a:lnTo>
                  <a:lnTo>
                    <a:pt x="289" y="87"/>
                  </a:lnTo>
                  <a:lnTo>
                    <a:pt x="287" y="82"/>
                  </a:lnTo>
                  <a:lnTo>
                    <a:pt x="287" y="79"/>
                  </a:lnTo>
                  <a:lnTo>
                    <a:pt x="284" y="75"/>
                  </a:lnTo>
                  <a:lnTo>
                    <a:pt x="283" y="70"/>
                  </a:lnTo>
                  <a:lnTo>
                    <a:pt x="279" y="68"/>
                  </a:lnTo>
                  <a:lnTo>
                    <a:pt x="277" y="64"/>
                  </a:lnTo>
                  <a:lnTo>
                    <a:pt x="273" y="61"/>
                  </a:lnTo>
                  <a:lnTo>
                    <a:pt x="270" y="57"/>
                  </a:lnTo>
                  <a:lnTo>
                    <a:pt x="266" y="56"/>
                  </a:lnTo>
                  <a:lnTo>
                    <a:pt x="262" y="54"/>
                  </a:lnTo>
                  <a:lnTo>
                    <a:pt x="258" y="51"/>
                  </a:lnTo>
                  <a:lnTo>
                    <a:pt x="253" y="48"/>
                  </a:lnTo>
                  <a:lnTo>
                    <a:pt x="248" y="46"/>
                  </a:lnTo>
                  <a:lnTo>
                    <a:pt x="244" y="44"/>
                  </a:lnTo>
                  <a:lnTo>
                    <a:pt x="237" y="43"/>
                  </a:lnTo>
                  <a:lnTo>
                    <a:pt x="232" y="41"/>
                  </a:lnTo>
                  <a:lnTo>
                    <a:pt x="228" y="39"/>
                  </a:lnTo>
                  <a:lnTo>
                    <a:pt x="222" y="39"/>
                  </a:lnTo>
                  <a:lnTo>
                    <a:pt x="216" y="38"/>
                  </a:lnTo>
                  <a:lnTo>
                    <a:pt x="211" y="36"/>
                  </a:lnTo>
                  <a:lnTo>
                    <a:pt x="206" y="34"/>
                  </a:lnTo>
                  <a:lnTo>
                    <a:pt x="199" y="33"/>
                  </a:lnTo>
                  <a:lnTo>
                    <a:pt x="193" y="31"/>
                  </a:lnTo>
                  <a:lnTo>
                    <a:pt x="189" y="31"/>
                  </a:lnTo>
                  <a:lnTo>
                    <a:pt x="184" y="30"/>
                  </a:lnTo>
                  <a:lnTo>
                    <a:pt x="179" y="30"/>
                  </a:lnTo>
                  <a:lnTo>
                    <a:pt x="173" y="28"/>
                  </a:lnTo>
                  <a:lnTo>
                    <a:pt x="168" y="28"/>
                  </a:lnTo>
                  <a:lnTo>
                    <a:pt x="163" y="26"/>
                  </a:lnTo>
                  <a:lnTo>
                    <a:pt x="160" y="26"/>
                  </a:lnTo>
                  <a:lnTo>
                    <a:pt x="156" y="25"/>
                  </a:lnTo>
                  <a:lnTo>
                    <a:pt x="151" y="25"/>
                  </a:lnTo>
                  <a:lnTo>
                    <a:pt x="148" y="25"/>
                  </a:lnTo>
                  <a:lnTo>
                    <a:pt x="146" y="25"/>
                  </a:lnTo>
                  <a:lnTo>
                    <a:pt x="140" y="21"/>
                  </a:lnTo>
                  <a:lnTo>
                    <a:pt x="134" y="20"/>
                  </a:lnTo>
                  <a:lnTo>
                    <a:pt x="127" y="17"/>
                  </a:lnTo>
                  <a:lnTo>
                    <a:pt x="121" y="15"/>
                  </a:lnTo>
                  <a:lnTo>
                    <a:pt x="114" y="12"/>
                  </a:lnTo>
                  <a:lnTo>
                    <a:pt x="110" y="10"/>
                  </a:lnTo>
                  <a:lnTo>
                    <a:pt x="104" y="8"/>
                  </a:lnTo>
                  <a:lnTo>
                    <a:pt x="99" y="6"/>
                  </a:lnTo>
                  <a:lnTo>
                    <a:pt x="95" y="4"/>
                  </a:lnTo>
                  <a:lnTo>
                    <a:pt x="91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85" y="4"/>
                  </a:lnTo>
                  <a:lnTo>
                    <a:pt x="88" y="8"/>
                  </a:lnTo>
                  <a:lnTo>
                    <a:pt x="95" y="15"/>
                  </a:lnTo>
                  <a:lnTo>
                    <a:pt x="96" y="18"/>
                  </a:lnTo>
                  <a:lnTo>
                    <a:pt x="99" y="21"/>
                  </a:lnTo>
                  <a:lnTo>
                    <a:pt x="102" y="25"/>
                  </a:lnTo>
                  <a:lnTo>
                    <a:pt x="105" y="28"/>
                  </a:lnTo>
                  <a:lnTo>
                    <a:pt x="108" y="31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9" y="41"/>
                  </a:lnTo>
                  <a:lnTo>
                    <a:pt x="122" y="43"/>
                  </a:lnTo>
                  <a:lnTo>
                    <a:pt x="127" y="44"/>
                  </a:lnTo>
                  <a:lnTo>
                    <a:pt x="132" y="46"/>
                  </a:lnTo>
                  <a:lnTo>
                    <a:pt x="137" y="46"/>
                  </a:lnTo>
                  <a:lnTo>
                    <a:pt x="142" y="46"/>
                  </a:lnTo>
                  <a:lnTo>
                    <a:pt x="148" y="44"/>
                  </a:lnTo>
                  <a:lnTo>
                    <a:pt x="151" y="44"/>
                  </a:lnTo>
                  <a:lnTo>
                    <a:pt x="154" y="44"/>
                  </a:lnTo>
                  <a:lnTo>
                    <a:pt x="157" y="44"/>
                  </a:lnTo>
                  <a:lnTo>
                    <a:pt x="161" y="46"/>
                  </a:lnTo>
                  <a:lnTo>
                    <a:pt x="167" y="46"/>
                  </a:lnTo>
                  <a:lnTo>
                    <a:pt x="169" y="46"/>
                  </a:lnTo>
                  <a:lnTo>
                    <a:pt x="174" y="46"/>
                  </a:lnTo>
                  <a:lnTo>
                    <a:pt x="179" y="46"/>
                  </a:lnTo>
                  <a:lnTo>
                    <a:pt x="184" y="46"/>
                  </a:lnTo>
                  <a:lnTo>
                    <a:pt x="189" y="48"/>
                  </a:lnTo>
                  <a:lnTo>
                    <a:pt x="193" y="48"/>
                  </a:lnTo>
                  <a:lnTo>
                    <a:pt x="198" y="49"/>
                  </a:lnTo>
                  <a:lnTo>
                    <a:pt x="201" y="49"/>
                  </a:lnTo>
                  <a:lnTo>
                    <a:pt x="206" y="49"/>
                  </a:lnTo>
                  <a:lnTo>
                    <a:pt x="211" y="51"/>
                  </a:lnTo>
                  <a:lnTo>
                    <a:pt x="215" y="51"/>
                  </a:lnTo>
                  <a:lnTo>
                    <a:pt x="218" y="52"/>
                  </a:lnTo>
                  <a:lnTo>
                    <a:pt x="222" y="54"/>
                  </a:lnTo>
                  <a:lnTo>
                    <a:pt x="226" y="54"/>
                  </a:lnTo>
                  <a:lnTo>
                    <a:pt x="231" y="56"/>
                  </a:lnTo>
                  <a:lnTo>
                    <a:pt x="236" y="57"/>
                  </a:lnTo>
                  <a:lnTo>
                    <a:pt x="242" y="61"/>
                  </a:lnTo>
                  <a:lnTo>
                    <a:pt x="247" y="62"/>
                  </a:lnTo>
                  <a:lnTo>
                    <a:pt x="250" y="68"/>
                  </a:lnTo>
                  <a:lnTo>
                    <a:pt x="253" y="72"/>
                  </a:lnTo>
                  <a:lnTo>
                    <a:pt x="256" y="79"/>
                  </a:lnTo>
                  <a:lnTo>
                    <a:pt x="258" y="83"/>
                  </a:lnTo>
                  <a:lnTo>
                    <a:pt x="259" y="90"/>
                  </a:lnTo>
                  <a:lnTo>
                    <a:pt x="258" y="96"/>
                  </a:lnTo>
                  <a:lnTo>
                    <a:pt x="254" y="102"/>
                  </a:lnTo>
                  <a:lnTo>
                    <a:pt x="250" y="108"/>
                  </a:lnTo>
                  <a:lnTo>
                    <a:pt x="245" y="115"/>
                  </a:lnTo>
                  <a:lnTo>
                    <a:pt x="240" y="118"/>
                  </a:lnTo>
                  <a:lnTo>
                    <a:pt x="236" y="121"/>
                  </a:lnTo>
                  <a:lnTo>
                    <a:pt x="231" y="125"/>
                  </a:lnTo>
                  <a:lnTo>
                    <a:pt x="224" y="129"/>
                  </a:lnTo>
                  <a:lnTo>
                    <a:pt x="218" y="133"/>
                  </a:lnTo>
                  <a:lnTo>
                    <a:pt x="212" y="138"/>
                  </a:lnTo>
                  <a:lnTo>
                    <a:pt x="206" y="143"/>
                  </a:lnTo>
                  <a:lnTo>
                    <a:pt x="201" y="147"/>
                  </a:lnTo>
                  <a:lnTo>
                    <a:pt x="193" y="151"/>
                  </a:lnTo>
                  <a:lnTo>
                    <a:pt x="187" y="158"/>
                  </a:lnTo>
                  <a:lnTo>
                    <a:pt x="181" y="160"/>
                  </a:lnTo>
                  <a:lnTo>
                    <a:pt x="176" y="165"/>
                  </a:lnTo>
                  <a:lnTo>
                    <a:pt x="169" y="171"/>
                  </a:lnTo>
                  <a:lnTo>
                    <a:pt x="163" y="175"/>
                  </a:lnTo>
                  <a:lnTo>
                    <a:pt x="159" y="179"/>
                  </a:lnTo>
                  <a:lnTo>
                    <a:pt x="154" y="184"/>
                  </a:lnTo>
                  <a:lnTo>
                    <a:pt x="150" y="187"/>
                  </a:lnTo>
                  <a:lnTo>
                    <a:pt x="144" y="192"/>
                  </a:lnTo>
                  <a:lnTo>
                    <a:pt x="142" y="197"/>
                  </a:lnTo>
                  <a:lnTo>
                    <a:pt x="138" y="203"/>
                  </a:lnTo>
                  <a:lnTo>
                    <a:pt x="134" y="210"/>
                  </a:lnTo>
                  <a:lnTo>
                    <a:pt x="130" y="216"/>
                  </a:lnTo>
                  <a:lnTo>
                    <a:pt x="127" y="223"/>
                  </a:lnTo>
                  <a:lnTo>
                    <a:pt x="126" y="231"/>
                  </a:lnTo>
                  <a:lnTo>
                    <a:pt x="122" y="236"/>
                  </a:lnTo>
                  <a:lnTo>
                    <a:pt x="121" y="242"/>
                  </a:lnTo>
                  <a:lnTo>
                    <a:pt x="119" y="248"/>
                  </a:lnTo>
                  <a:lnTo>
                    <a:pt x="118" y="253"/>
                  </a:lnTo>
                  <a:lnTo>
                    <a:pt x="116" y="255"/>
                  </a:lnTo>
                  <a:lnTo>
                    <a:pt x="116" y="259"/>
                  </a:lnTo>
                  <a:lnTo>
                    <a:pt x="116" y="261"/>
                  </a:lnTo>
                  <a:lnTo>
                    <a:pt x="116" y="262"/>
                  </a:lnTo>
                  <a:lnTo>
                    <a:pt x="58" y="284"/>
                  </a:lnTo>
                  <a:lnTo>
                    <a:pt x="58" y="282"/>
                  </a:lnTo>
                  <a:lnTo>
                    <a:pt x="58" y="279"/>
                  </a:lnTo>
                  <a:lnTo>
                    <a:pt x="57" y="275"/>
                  </a:lnTo>
                  <a:lnTo>
                    <a:pt x="57" y="270"/>
                  </a:lnTo>
                  <a:lnTo>
                    <a:pt x="57" y="264"/>
                  </a:lnTo>
                  <a:lnTo>
                    <a:pt x="58" y="257"/>
                  </a:lnTo>
                  <a:lnTo>
                    <a:pt x="59" y="250"/>
                  </a:lnTo>
                  <a:lnTo>
                    <a:pt x="65" y="246"/>
                  </a:lnTo>
                  <a:lnTo>
                    <a:pt x="66" y="241"/>
                  </a:lnTo>
                  <a:lnTo>
                    <a:pt x="67" y="237"/>
                  </a:lnTo>
                  <a:lnTo>
                    <a:pt x="71" y="233"/>
                  </a:lnTo>
                  <a:lnTo>
                    <a:pt x="75" y="229"/>
                  </a:lnTo>
                  <a:lnTo>
                    <a:pt x="79" y="223"/>
                  </a:lnTo>
                  <a:lnTo>
                    <a:pt x="82" y="220"/>
                  </a:lnTo>
                  <a:lnTo>
                    <a:pt x="85" y="213"/>
                  </a:lnTo>
                  <a:lnTo>
                    <a:pt x="88" y="210"/>
                  </a:lnTo>
                  <a:lnTo>
                    <a:pt x="91" y="205"/>
                  </a:lnTo>
                  <a:lnTo>
                    <a:pt x="95" y="200"/>
                  </a:lnTo>
                  <a:lnTo>
                    <a:pt x="96" y="197"/>
                  </a:lnTo>
                  <a:lnTo>
                    <a:pt x="97" y="193"/>
                  </a:lnTo>
                  <a:lnTo>
                    <a:pt x="99" y="189"/>
                  </a:lnTo>
                  <a:lnTo>
                    <a:pt x="97" y="189"/>
                  </a:lnTo>
                  <a:lnTo>
                    <a:pt x="95" y="189"/>
                  </a:lnTo>
                  <a:lnTo>
                    <a:pt x="91" y="190"/>
                  </a:lnTo>
                  <a:lnTo>
                    <a:pt x="87" y="192"/>
                  </a:lnTo>
                  <a:lnTo>
                    <a:pt x="82" y="193"/>
                  </a:lnTo>
                  <a:lnTo>
                    <a:pt x="77" y="197"/>
                  </a:lnTo>
                  <a:lnTo>
                    <a:pt x="74" y="198"/>
                  </a:lnTo>
                  <a:lnTo>
                    <a:pt x="67" y="202"/>
                  </a:lnTo>
                  <a:lnTo>
                    <a:pt x="65" y="205"/>
                  </a:lnTo>
                  <a:lnTo>
                    <a:pt x="58" y="208"/>
                  </a:lnTo>
                  <a:lnTo>
                    <a:pt x="53" y="213"/>
                  </a:lnTo>
                  <a:lnTo>
                    <a:pt x="49" y="216"/>
                  </a:lnTo>
                  <a:lnTo>
                    <a:pt x="46" y="223"/>
                  </a:lnTo>
                  <a:lnTo>
                    <a:pt x="42" y="226"/>
                  </a:lnTo>
                  <a:lnTo>
                    <a:pt x="40" y="233"/>
                  </a:lnTo>
                  <a:lnTo>
                    <a:pt x="36" y="239"/>
                  </a:lnTo>
                  <a:lnTo>
                    <a:pt x="36" y="246"/>
                  </a:lnTo>
                  <a:lnTo>
                    <a:pt x="34" y="250"/>
                  </a:lnTo>
                  <a:lnTo>
                    <a:pt x="34" y="257"/>
                  </a:lnTo>
                  <a:lnTo>
                    <a:pt x="34" y="261"/>
                  </a:lnTo>
                  <a:lnTo>
                    <a:pt x="34" y="267"/>
                  </a:lnTo>
                  <a:lnTo>
                    <a:pt x="34" y="270"/>
                  </a:lnTo>
                  <a:lnTo>
                    <a:pt x="34" y="275"/>
                  </a:lnTo>
                  <a:lnTo>
                    <a:pt x="34" y="277"/>
                  </a:lnTo>
                  <a:lnTo>
                    <a:pt x="36" y="282"/>
                  </a:lnTo>
                  <a:lnTo>
                    <a:pt x="38" y="285"/>
                  </a:lnTo>
                  <a:lnTo>
                    <a:pt x="40" y="288"/>
                  </a:lnTo>
                  <a:lnTo>
                    <a:pt x="40" y="290"/>
                  </a:lnTo>
                  <a:lnTo>
                    <a:pt x="41" y="292"/>
                  </a:lnTo>
                  <a:lnTo>
                    <a:pt x="0" y="305"/>
                  </a:lnTo>
                  <a:lnTo>
                    <a:pt x="16" y="3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6" name="Freeform 12"/>
            <p:cNvSpPr>
              <a:spLocks/>
            </p:cNvSpPr>
            <p:nvPr/>
          </p:nvSpPr>
          <p:spPr bwMode="auto">
            <a:xfrm>
              <a:off x="1964805" y="2521347"/>
              <a:ext cx="63500" cy="149225"/>
            </a:xfrm>
            <a:custGeom>
              <a:avLst/>
              <a:gdLst>
                <a:gd name="T0" fmla="*/ 2147483647 w 40"/>
                <a:gd name="T1" fmla="*/ 0 h 94"/>
                <a:gd name="T2" fmla="*/ 2147483647 w 40"/>
                <a:gd name="T3" fmla="*/ 2147483647 h 94"/>
                <a:gd name="T4" fmla="*/ 2147483647 w 40"/>
                <a:gd name="T5" fmla="*/ 2147483647 h 94"/>
                <a:gd name="T6" fmla="*/ 2147483647 w 40"/>
                <a:gd name="T7" fmla="*/ 2147483647 h 94"/>
                <a:gd name="T8" fmla="*/ 2147483647 w 40"/>
                <a:gd name="T9" fmla="*/ 2147483647 h 94"/>
                <a:gd name="T10" fmla="*/ 0 w 40"/>
                <a:gd name="T11" fmla="*/ 2147483647 h 94"/>
                <a:gd name="T12" fmla="*/ 0 w 40"/>
                <a:gd name="T13" fmla="*/ 2147483647 h 94"/>
                <a:gd name="T14" fmla="*/ 0 w 40"/>
                <a:gd name="T15" fmla="*/ 2147483647 h 94"/>
                <a:gd name="T16" fmla="*/ 0 w 40"/>
                <a:gd name="T17" fmla="*/ 2147483647 h 94"/>
                <a:gd name="T18" fmla="*/ 0 w 40"/>
                <a:gd name="T19" fmla="*/ 2147483647 h 94"/>
                <a:gd name="T20" fmla="*/ 0 w 40"/>
                <a:gd name="T21" fmla="*/ 2147483647 h 94"/>
                <a:gd name="T22" fmla="*/ 0 w 40"/>
                <a:gd name="T23" fmla="*/ 2147483647 h 94"/>
                <a:gd name="T24" fmla="*/ 0 w 40"/>
                <a:gd name="T25" fmla="*/ 2147483647 h 94"/>
                <a:gd name="T26" fmla="*/ 2147483647 w 40"/>
                <a:gd name="T27" fmla="*/ 2147483647 h 94"/>
                <a:gd name="T28" fmla="*/ 2147483647 w 40"/>
                <a:gd name="T29" fmla="*/ 2147483647 h 94"/>
                <a:gd name="T30" fmla="*/ 2147483647 w 40"/>
                <a:gd name="T31" fmla="*/ 2147483647 h 94"/>
                <a:gd name="T32" fmla="*/ 2147483647 w 40"/>
                <a:gd name="T33" fmla="*/ 2147483647 h 94"/>
                <a:gd name="T34" fmla="*/ 2147483647 w 40"/>
                <a:gd name="T35" fmla="*/ 2147483647 h 94"/>
                <a:gd name="T36" fmla="*/ 2147483647 w 40"/>
                <a:gd name="T37" fmla="*/ 2147483647 h 94"/>
                <a:gd name="T38" fmla="*/ 2147483647 w 40"/>
                <a:gd name="T39" fmla="*/ 2147483647 h 94"/>
                <a:gd name="T40" fmla="*/ 2147483647 w 40"/>
                <a:gd name="T41" fmla="*/ 2147483647 h 94"/>
                <a:gd name="T42" fmla="*/ 2147483647 w 40"/>
                <a:gd name="T43" fmla="*/ 2147483647 h 94"/>
                <a:gd name="T44" fmla="*/ 2147483647 w 40"/>
                <a:gd name="T45" fmla="*/ 2147483647 h 94"/>
                <a:gd name="T46" fmla="*/ 2147483647 w 40"/>
                <a:gd name="T47" fmla="*/ 2147483647 h 94"/>
                <a:gd name="T48" fmla="*/ 2147483647 w 40"/>
                <a:gd name="T49" fmla="*/ 2147483647 h 94"/>
                <a:gd name="T50" fmla="*/ 2147483647 w 40"/>
                <a:gd name="T51" fmla="*/ 2147483647 h 94"/>
                <a:gd name="T52" fmla="*/ 2147483647 w 40"/>
                <a:gd name="T53" fmla="*/ 2147483647 h 94"/>
                <a:gd name="T54" fmla="*/ 2147483647 w 40"/>
                <a:gd name="T55" fmla="*/ 0 h 94"/>
                <a:gd name="T56" fmla="*/ 2147483647 w 40"/>
                <a:gd name="T57" fmla="*/ 0 h 94"/>
                <a:gd name="T58" fmla="*/ 2147483647 w 40"/>
                <a:gd name="T59" fmla="*/ 0 h 94"/>
                <a:gd name="T60" fmla="*/ 2147483647 w 40"/>
                <a:gd name="T61" fmla="*/ 0 h 94"/>
                <a:gd name="T62" fmla="*/ 2147483647 w 40"/>
                <a:gd name="T63" fmla="*/ 0 h 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0" h="94">
                  <a:moveTo>
                    <a:pt x="40" y="0"/>
                  </a:moveTo>
                  <a:lnTo>
                    <a:pt x="16" y="86"/>
                  </a:lnTo>
                  <a:lnTo>
                    <a:pt x="13" y="88"/>
                  </a:lnTo>
                  <a:lnTo>
                    <a:pt x="8" y="93"/>
                  </a:lnTo>
                  <a:lnTo>
                    <a:pt x="2" y="94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3" y="46"/>
                  </a:lnTo>
                  <a:lnTo>
                    <a:pt x="3" y="40"/>
                  </a:lnTo>
                  <a:lnTo>
                    <a:pt x="5" y="34"/>
                  </a:lnTo>
                  <a:lnTo>
                    <a:pt x="7" y="29"/>
                  </a:lnTo>
                  <a:lnTo>
                    <a:pt x="8" y="24"/>
                  </a:lnTo>
                  <a:lnTo>
                    <a:pt x="10" y="19"/>
                  </a:lnTo>
                  <a:lnTo>
                    <a:pt x="11" y="14"/>
                  </a:lnTo>
                  <a:lnTo>
                    <a:pt x="13" y="11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24" y="3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7" name="Freeform 13"/>
            <p:cNvSpPr>
              <a:spLocks/>
            </p:cNvSpPr>
            <p:nvPr/>
          </p:nvSpPr>
          <p:spPr bwMode="auto">
            <a:xfrm>
              <a:off x="1644130" y="2522934"/>
              <a:ext cx="200025" cy="53975"/>
            </a:xfrm>
            <a:custGeom>
              <a:avLst/>
              <a:gdLst>
                <a:gd name="T0" fmla="*/ 2147483647 w 126"/>
                <a:gd name="T1" fmla="*/ 2147483647 h 34"/>
                <a:gd name="T2" fmla="*/ 2147483647 w 126"/>
                <a:gd name="T3" fmla="*/ 2147483647 h 34"/>
                <a:gd name="T4" fmla="*/ 2147483647 w 126"/>
                <a:gd name="T5" fmla="*/ 2147483647 h 34"/>
                <a:gd name="T6" fmla="*/ 2147483647 w 126"/>
                <a:gd name="T7" fmla="*/ 2147483647 h 34"/>
                <a:gd name="T8" fmla="*/ 2147483647 w 126"/>
                <a:gd name="T9" fmla="*/ 2147483647 h 34"/>
                <a:gd name="T10" fmla="*/ 2147483647 w 126"/>
                <a:gd name="T11" fmla="*/ 2147483647 h 34"/>
                <a:gd name="T12" fmla="*/ 2147483647 w 126"/>
                <a:gd name="T13" fmla="*/ 2147483647 h 34"/>
                <a:gd name="T14" fmla="*/ 2147483647 w 126"/>
                <a:gd name="T15" fmla="*/ 2147483647 h 34"/>
                <a:gd name="T16" fmla="*/ 2147483647 w 126"/>
                <a:gd name="T17" fmla="*/ 2147483647 h 34"/>
                <a:gd name="T18" fmla="*/ 2147483647 w 126"/>
                <a:gd name="T19" fmla="*/ 2147483647 h 34"/>
                <a:gd name="T20" fmla="*/ 2147483647 w 126"/>
                <a:gd name="T21" fmla="*/ 2147483647 h 34"/>
                <a:gd name="T22" fmla="*/ 2147483647 w 126"/>
                <a:gd name="T23" fmla="*/ 2147483647 h 34"/>
                <a:gd name="T24" fmla="*/ 2147483647 w 126"/>
                <a:gd name="T25" fmla="*/ 2147483647 h 34"/>
                <a:gd name="T26" fmla="*/ 2147483647 w 126"/>
                <a:gd name="T27" fmla="*/ 2147483647 h 34"/>
                <a:gd name="T28" fmla="*/ 2147483647 w 126"/>
                <a:gd name="T29" fmla="*/ 2147483647 h 34"/>
                <a:gd name="T30" fmla="*/ 2147483647 w 126"/>
                <a:gd name="T31" fmla="*/ 2147483647 h 34"/>
                <a:gd name="T32" fmla="*/ 2147483647 w 126"/>
                <a:gd name="T33" fmla="*/ 2147483647 h 34"/>
                <a:gd name="T34" fmla="*/ 2147483647 w 126"/>
                <a:gd name="T35" fmla="*/ 2147483647 h 34"/>
                <a:gd name="T36" fmla="*/ 2147483647 w 126"/>
                <a:gd name="T37" fmla="*/ 2147483647 h 34"/>
                <a:gd name="T38" fmla="*/ 2147483647 w 126"/>
                <a:gd name="T39" fmla="*/ 2147483647 h 34"/>
                <a:gd name="T40" fmla="*/ 2147483647 w 126"/>
                <a:gd name="T41" fmla="*/ 2147483647 h 34"/>
                <a:gd name="T42" fmla="*/ 2147483647 w 126"/>
                <a:gd name="T43" fmla="*/ 2147483647 h 34"/>
                <a:gd name="T44" fmla="*/ 2147483647 w 126"/>
                <a:gd name="T45" fmla="*/ 2147483647 h 34"/>
                <a:gd name="T46" fmla="*/ 2147483647 w 126"/>
                <a:gd name="T47" fmla="*/ 2147483647 h 34"/>
                <a:gd name="T48" fmla="*/ 2147483647 w 126"/>
                <a:gd name="T49" fmla="*/ 2147483647 h 34"/>
                <a:gd name="T50" fmla="*/ 2147483647 w 126"/>
                <a:gd name="T51" fmla="*/ 2147483647 h 34"/>
                <a:gd name="T52" fmla="*/ 2147483647 w 126"/>
                <a:gd name="T53" fmla="*/ 2147483647 h 34"/>
                <a:gd name="T54" fmla="*/ 2147483647 w 126"/>
                <a:gd name="T55" fmla="*/ 2147483647 h 34"/>
                <a:gd name="T56" fmla="*/ 2147483647 w 126"/>
                <a:gd name="T57" fmla="*/ 2147483647 h 34"/>
                <a:gd name="T58" fmla="*/ 2147483647 w 126"/>
                <a:gd name="T59" fmla="*/ 2147483647 h 34"/>
                <a:gd name="T60" fmla="*/ 2147483647 w 126"/>
                <a:gd name="T61" fmla="*/ 2147483647 h 34"/>
                <a:gd name="T62" fmla="*/ 0 w 126"/>
                <a:gd name="T63" fmla="*/ 0 h 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26" h="34">
                  <a:moveTo>
                    <a:pt x="8" y="29"/>
                  </a:moveTo>
                  <a:lnTo>
                    <a:pt x="10" y="29"/>
                  </a:lnTo>
                  <a:lnTo>
                    <a:pt x="11" y="29"/>
                  </a:lnTo>
                  <a:lnTo>
                    <a:pt x="14" y="30"/>
                  </a:lnTo>
                  <a:lnTo>
                    <a:pt x="21" y="33"/>
                  </a:lnTo>
                  <a:lnTo>
                    <a:pt x="24" y="33"/>
                  </a:lnTo>
                  <a:lnTo>
                    <a:pt x="27" y="33"/>
                  </a:lnTo>
                  <a:lnTo>
                    <a:pt x="30" y="33"/>
                  </a:lnTo>
                  <a:lnTo>
                    <a:pt x="34" y="34"/>
                  </a:lnTo>
                  <a:lnTo>
                    <a:pt x="38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51" y="34"/>
                  </a:lnTo>
                  <a:lnTo>
                    <a:pt x="53" y="33"/>
                  </a:lnTo>
                  <a:lnTo>
                    <a:pt x="58" y="33"/>
                  </a:lnTo>
                  <a:lnTo>
                    <a:pt x="65" y="30"/>
                  </a:lnTo>
                  <a:lnTo>
                    <a:pt x="71" y="30"/>
                  </a:lnTo>
                  <a:lnTo>
                    <a:pt x="76" y="29"/>
                  </a:lnTo>
                  <a:lnTo>
                    <a:pt x="82" y="29"/>
                  </a:lnTo>
                  <a:lnTo>
                    <a:pt x="87" y="27"/>
                  </a:lnTo>
                  <a:lnTo>
                    <a:pt x="93" y="27"/>
                  </a:lnTo>
                  <a:lnTo>
                    <a:pt x="98" y="25"/>
                  </a:lnTo>
                  <a:lnTo>
                    <a:pt x="104" y="25"/>
                  </a:lnTo>
                  <a:lnTo>
                    <a:pt x="107" y="23"/>
                  </a:lnTo>
                  <a:lnTo>
                    <a:pt x="112" y="23"/>
                  </a:lnTo>
                  <a:lnTo>
                    <a:pt x="115" y="21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3" y="19"/>
                  </a:lnTo>
                  <a:lnTo>
                    <a:pt x="126" y="15"/>
                  </a:lnTo>
                  <a:lnTo>
                    <a:pt x="126" y="12"/>
                  </a:lnTo>
                  <a:lnTo>
                    <a:pt x="124" y="10"/>
                  </a:lnTo>
                  <a:lnTo>
                    <a:pt x="121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2" y="4"/>
                  </a:lnTo>
                  <a:lnTo>
                    <a:pt x="107" y="3"/>
                  </a:lnTo>
                  <a:lnTo>
                    <a:pt x="102" y="3"/>
                  </a:lnTo>
                  <a:lnTo>
                    <a:pt x="98" y="3"/>
                  </a:lnTo>
                  <a:lnTo>
                    <a:pt x="93" y="3"/>
                  </a:lnTo>
                  <a:lnTo>
                    <a:pt x="88" y="4"/>
                  </a:lnTo>
                  <a:lnTo>
                    <a:pt x="83" y="4"/>
                  </a:lnTo>
                  <a:lnTo>
                    <a:pt x="79" y="6"/>
                  </a:lnTo>
                  <a:lnTo>
                    <a:pt x="76" y="8"/>
                  </a:lnTo>
                  <a:lnTo>
                    <a:pt x="71" y="10"/>
                  </a:lnTo>
                  <a:lnTo>
                    <a:pt x="68" y="12"/>
                  </a:lnTo>
                  <a:lnTo>
                    <a:pt x="63" y="14"/>
                  </a:lnTo>
                  <a:lnTo>
                    <a:pt x="58" y="14"/>
                  </a:lnTo>
                  <a:lnTo>
                    <a:pt x="55" y="15"/>
                  </a:lnTo>
                  <a:lnTo>
                    <a:pt x="51" y="15"/>
                  </a:lnTo>
                  <a:lnTo>
                    <a:pt x="47" y="15"/>
                  </a:lnTo>
                  <a:lnTo>
                    <a:pt x="43" y="15"/>
                  </a:lnTo>
                  <a:lnTo>
                    <a:pt x="40" y="14"/>
                  </a:lnTo>
                  <a:lnTo>
                    <a:pt x="35" y="14"/>
                  </a:lnTo>
                  <a:lnTo>
                    <a:pt x="32" y="12"/>
                  </a:lnTo>
                  <a:lnTo>
                    <a:pt x="27" y="12"/>
                  </a:lnTo>
                  <a:lnTo>
                    <a:pt x="24" y="10"/>
                  </a:lnTo>
                  <a:lnTo>
                    <a:pt x="21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8" y="4"/>
                  </a:ln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8" name="Freeform 14"/>
            <p:cNvSpPr>
              <a:spLocks/>
            </p:cNvSpPr>
            <p:nvPr/>
          </p:nvSpPr>
          <p:spPr bwMode="auto">
            <a:xfrm>
              <a:off x="1644130" y="2937272"/>
              <a:ext cx="280988" cy="220662"/>
            </a:xfrm>
            <a:custGeom>
              <a:avLst/>
              <a:gdLst>
                <a:gd name="T0" fmla="*/ 2147483647 w 177"/>
                <a:gd name="T1" fmla="*/ 2147483647 h 139"/>
                <a:gd name="T2" fmla="*/ 2147483647 w 177"/>
                <a:gd name="T3" fmla="*/ 2147483647 h 139"/>
                <a:gd name="T4" fmla="*/ 2147483647 w 177"/>
                <a:gd name="T5" fmla="*/ 2147483647 h 139"/>
                <a:gd name="T6" fmla="*/ 2147483647 w 177"/>
                <a:gd name="T7" fmla="*/ 2147483647 h 139"/>
                <a:gd name="T8" fmla="*/ 2147483647 w 177"/>
                <a:gd name="T9" fmla="*/ 2147483647 h 139"/>
                <a:gd name="T10" fmla="*/ 2147483647 w 177"/>
                <a:gd name="T11" fmla="*/ 2147483647 h 139"/>
                <a:gd name="T12" fmla="*/ 2147483647 w 177"/>
                <a:gd name="T13" fmla="*/ 2147483647 h 139"/>
                <a:gd name="T14" fmla="*/ 2147483647 w 177"/>
                <a:gd name="T15" fmla="*/ 2147483647 h 139"/>
                <a:gd name="T16" fmla="*/ 2147483647 w 177"/>
                <a:gd name="T17" fmla="*/ 2147483647 h 139"/>
                <a:gd name="T18" fmla="*/ 2147483647 w 177"/>
                <a:gd name="T19" fmla="*/ 2147483647 h 139"/>
                <a:gd name="T20" fmla="*/ 2147483647 w 177"/>
                <a:gd name="T21" fmla="*/ 2147483647 h 139"/>
                <a:gd name="T22" fmla="*/ 2147483647 w 177"/>
                <a:gd name="T23" fmla="*/ 2147483647 h 139"/>
                <a:gd name="T24" fmla="*/ 2147483647 w 177"/>
                <a:gd name="T25" fmla="*/ 2147483647 h 139"/>
                <a:gd name="T26" fmla="*/ 2147483647 w 177"/>
                <a:gd name="T27" fmla="*/ 2147483647 h 139"/>
                <a:gd name="T28" fmla="*/ 2147483647 w 177"/>
                <a:gd name="T29" fmla="*/ 2147483647 h 139"/>
                <a:gd name="T30" fmla="*/ 2147483647 w 177"/>
                <a:gd name="T31" fmla="*/ 2147483647 h 139"/>
                <a:gd name="T32" fmla="*/ 2147483647 w 177"/>
                <a:gd name="T33" fmla="*/ 2147483647 h 139"/>
                <a:gd name="T34" fmla="*/ 2147483647 w 177"/>
                <a:gd name="T35" fmla="*/ 2147483647 h 139"/>
                <a:gd name="T36" fmla="*/ 2147483647 w 177"/>
                <a:gd name="T37" fmla="*/ 2147483647 h 139"/>
                <a:gd name="T38" fmla="*/ 2147483647 w 177"/>
                <a:gd name="T39" fmla="*/ 2147483647 h 139"/>
                <a:gd name="T40" fmla="*/ 2147483647 w 177"/>
                <a:gd name="T41" fmla="*/ 2147483647 h 139"/>
                <a:gd name="T42" fmla="*/ 2147483647 w 177"/>
                <a:gd name="T43" fmla="*/ 2147483647 h 139"/>
                <a:gd name="T44" fmla="*/ 2147483647 w 177"/>
                <a:gd name="T45" fmla="*/ 2147483647 h 139"/>
                <a:gd name="T46" fmla="*/ 2147483647 w 177"/>
                <a:gd name="T47" fmla="*/ 2147483647 h 139"/>
                <a:gd name="T48" fmla="*/ 2147483647 w 177"/>
                <a:gd name="T49" fmla="*/ 2147483647 h 139"/>
                <a:gd name="T50" fmla="*/ 2147483647 w 177"/>
                <a:gd name="T51" fmla="*/ 2147483647 h 139"/>
                <a:gd name="T52" fmla="*/ 0 w 177"/>
                <a:gd name="T53" fmla="*/ 2147483647 h 139"/>
                <a:gd name="T54" fmla="*/ 2147483647 w 177"/>
                <a:gd name="T55" fmla="*/ 2147483647 h 139"/>
                <a:gd name="T56" fmla="*/ 2147483647 w 177"/>
                <a:gd name="T57" fmla="*/ 2147483647 h 139"/>
                <a:gd name="T58" fmla="*/ 2147483647 w 177"/>
                <a:gd name="T59" fmla="*/ 2147483647 h 139"/>
                <a:gd name="T60" fmla="*/ 2147483647 w 177"/>
                <a:gd name="T61" fmla="*/ 2147483647 h 139"/>
                <a:gd name="T62" fmla="*/ 2147483647 w 177"/>
                <a:gd name="T63" fmla="*/ 2147483647 h 139"/>
                <a:gd name="T64" fmla="*/ 2147483647 w 177"/>
                <a:gd name="T65" fmla="*/ 2147483647 h 139"/>
                <a:gd name="T66" fmla="*/ 2147483647 w 177"/>
                <a:gd name="T67" fmla="*/ 2147483647 h 139"/>
                <a:gd name="T68" fmla="*/ 2147483647 w 177"/>
                <a:gd name="T69" fmla="*/ 2147483647 h 139"/>
                <a:gd name="T70" fmla="*/ 2147483647 w 177"/>
                <a:gd name="T71" fmla="*/ 2147483647 h 139"/>
                <a:gd name="T72" fmla="*/ 2147483647 w 177"/>
                <a:gd name="T73" fmla="*/ 2147483647 h 139"/>
                <a:gd name="T74" fmla="*/ 2147483647 w 177"/>
                <a:gd name="T75" fmla="*/ 2147483647 h 139"/>
                <a:gd name="T76" fmla="*/ 2147483647 w 177"/>
                <a:gd name="T77" fmla="*/ 2147483647 h 139"/>
                <a:gd name="T78" fmla="*/ 2147483647 w 177"/>
                <a:gd name="T79" fmla="*/ 2147483647 h 139"/>
                <a:gd name="T80" fmla="*/ 2147483647 w 177"/>
                <a:gd name="T81" fmla="*/ 2147483647 h 139"/>
                <a:gd name="T82" fmla="*/ 2147483647 w 177"/>
                <a:gd name="T83" fmla="*/ 2147483647 h 139"/>
                <a:gd name="T84" fmla="*/ 2147483647 w 177"/>
                <a:gd name="T85" fmla="*/ 2147483647 h 139"/>
                <a:gd name="T86" fmla="*/ 2147483647 w 177"/>
                <a:gd name="T87" fmla="*/ 2147483647 h 139"/>
                <a:gd name="T88" fmla="*/ 2147483647 w 177"/>
                <a:gd name="T89" fmla="*/ 2147483647 h 139"/>
                <a:gd name="T90" fmla="*/ 2147483647 w 177"/>
                <a:gd name="T91" fmla="*/ 2147483647 h 139"/>
                <a:gd name="T92" fmla="*/ 2147483647 w 177"/>
                <a:gd name="T93" fmla="*/ 2147483647 h 139"/>
                <a:gd name="T94" fmla="*/ 2147483647 w 177"/>
                <a:gd name="T95" fmla="*/ 2147483647 h 139"/>
                <a:gd name="T96" fmla="*/ 2147483647 w 177"/>
                <a:gd name="T97" fmla="*/ 2147483647 h 139"/>
                <a:gd name="T98" fmla="*/ 2147483647 w 177"/>
                <a:gd name="T99" fmla="*/ 2147483647 h 139"/>
                <a:gd name="T100" fmla="*/ 2147483647 w 177"/>
                <a:gd name="T101" fmla="*/ 2147483647 h 139"/>
                <a:gd name="T102" fmla="*/ 2147483647 w 177"/>
                <a:gd name="T103" fmla="*/ 2147483647 h 139"/>
                <a:gd name="T104" fmla="*/ 2147483647 w 177"/>
                <a:gd name="T105" fmla="*/ 2147483647 h 139"/>
                <a:gd name="T106" fmla="*/ 2147483647 w 177"/>
                <a:gd name="T107" fmla="*/ 2147483647 h 139"/>
                <a:gd name="T108" fmla="*/ 2147483647 w 177"/>
                <a:gd name="T109" fmla="*/ 2147483647 h 139"/>
                <a:gd name="T110" fmla="*/ 2147483647 w 177"/>
                <a:gd name="T111" fmla="*/ 2147483647 h 139"/>
                <a:gd name="T112" fmla="*/ 2147483647 w 177"/>
                <a:gd name="T113" fmla="*/ 2147483647 h 139"/>
                <a:gd name="T114" fmla="*/ 2147483647 w 177"/>
                <a:gd name="T115" fmla="*/ 2147483647 h 139"/>
                <a:gd name="T116" fmla="*/ 2147483647 w 177"/>
                <a:gd name="T117" fmla="*/ 0 h 13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77" h="139">
                  <a:moveTo>
                    <a:pt x="166" y="0"/>
                  </a:moveTo>
                  <a:lnTo>
                    <a:pt x="166" y="0"/>
                  </a:lnTo>
                  <a:lnTo>
                    <a:pt x="163" y="1"/>
                  </a:lnTo>
                  <a:lnTo>
                    <a:pt x="160" y="2"/>
                  </a:lnTo>
                  <a:lnTo>
                    <a:pt x="155" y="4"/>
                  </a:lnTo>
                  <a:lnTo>
                    <a:pt x="150" y="5"/>
                  </a:lnTo>
                  <a:lnTo>
                    <a:pt x="149" y="6"/>
                  </a:lnTo>
                  <a:lnTo>
                    <a:pt x="144" y="8"/>
                  </a:lnTo>
                  <a:lnTo>
                    <a:pt x="142" y="9"/>
                  </a:lnTo>
                  <a:lnTo>
                    <a:pt x="138" y="11"/>
                  </a:lnTo>
                  <a:lnTo>
                    <a:pt x="136" y="13"/>
                  </a:lnTo>
                  <a:lnTo>
                    <a:pt x="131" y="14"/>
                  </a:lnTo>
                  <a:lnTo>
                    <a:pt x="129" y="16"/>
                  </a:lnTo>
                  <a:lnTo>
                    <a:pt x="125" y="18"/>
                  </a:lnTo>
                  <a:lnTo>
                    <a:pt x="121" y="20"/>
                  </a:lnTo>
                  <a:lnTo>
                    <a:pt x="116" y="21"/>
                  </a:lnTo>
                  <a:lnTo>
                    <a:pt x="114" y="23"/>
                  </a:lnTo>
                  <a:lnTo>
                    <a:pt x="110" y="25"/>
                  </a:lnTo>
                  <a:lnTo>
                    <a:pt x="105" y="27"/>
                  </a:lnTo>
                  <a:lnTo>
                    <a:pt x="101" y="29"/>
                  </a:lnTo>
                  <a:lnTo>
                    <a:pt x="99" y="31"/>
                  </a:lnTo>
                  <a:lnTo>
                    <a:pt x="97" y="33"/>
                  </a:lnTo>
                  <a:lnTo>
                    <a:pt x="92" y="35"/>
                  </a:lnTo>
                  <a:lnTo>
                    <a:pt x="91" y="37"/>
                  </a:lnTo>
                  <a:lnTo>
                    <a:pt x="88" y="38"/>
                  </a:lnTo>
                  <a:lnTo>
                    <a:pt x="84" y="40"/>
                  </a:lnTo>
                  <a:lnTo>
                    <a:pt x="84" y="42"/>
                  </a:lnTo>
                  <a:lnTo>
                    <a:pt x="82" y="43"/>
                  </a:lnTo>
                  <a:lnTo>
                    <a:pt x="80" y="46"/>
                  </a:lnTo>
                  <a:lnTo>
                    <a:pt x="80" y="47"/>
                  </a:lnTo>
                  <a:lnTo>
                    <a:pt x="78" y="49"/>
                  </a:lnTo>
                  <a:lnTo>
                    <a:pt x="75" y="50"/>
                  </a:lnTo>
                  <a:lnTo>
                    <a:pt x="75" y="52"/>
                  </a:lnTo>
                  <a:lnTo>
                    <a:pt x="73" y="54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6"/>
                  </a:lnTo>
                  <a:lnTo>
                    <a:pt x="69" y="68"/>
                  </a:lnTo>
                  <a:lnTo>
                    <a:pt x="67" y="70"/>
                  </a:lnTo>
                  <a:lnTo>
                    <a:pt x="67" y="72"/>
                  </a:lnTo>
                  <a:lnTo>
                    <a:pt x="67" y="74"/>
                  </a:lnTo>
                  <a:lnTo>
                    <a:pt x="64" y="75"/>
                  </a:lnTo>
                  <a:lnTo>
                    <a:pt x="64" y="77"/>
                  </a:lnTo>
                  <a:lnTo>
                    <a:pt x="62" y="80"/>
                  </a:lnTo>
                  <a:lnTo>
                    <a:pt x="62" y="81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58" y="87"/>
                  </a:lnTo>
                  <a:lnTo>
                    <a:pt x="58" y="89"/>
                  </a:lnTo>
                  <a:lnTo>
                    <a:pt x="56" y="91"/>
                  </a:lnTo>
                  <a:lnTo>
                    <a:pt x="53" y="93"/>
                  </a:lnTo>
                  <a:lnTo>
                    <a:pt x="53" y="95"/>
                  </a:lnTo>
                  <a:lnTo>
                    <a:pt x="52" y="97"/>
                  </a:lnTo>
                  <a:lnTo>
                    <a:pt x="50" y="99"/>
                  </a:lnTo>
                  <a:lnTo>
                    <a:pt x="47" y="100"/>
                  </a:lnTo>
                  <a:lnTo>
                    <a:pt x="45" y="102"/>
                  </a:lnTo>
                  <a:lnTo>
                    <a:pt x="45" y="105"/>
                  </a:lnTo>
                  <a:lnTo>
                    <a:pt x="41" y="106"/>
                  </a:lnTo>
                  <a:lnTo>
                    <a:pt x="39" y="108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3" y="113"/>
                  </a:lnTo>
                  <a:lnTo>
                    <a:pt x="30" y="115"/>
                  </a:lnTo>
                  <a:lnTo>
                    <a:pt x="30" y="117"/>
                  </a:lnTo>
                  <a:lnTo>
                    <a:pt x="28" y="117"/>
                  </a:lnTo>
                  <a:lnTo>
                    <a:pt x="23" y="119"/>
                  </a:lnTo>
                  <a:lnTo>
                    <a:pt x="22" y="120"/>
                  </a:lnTo>
                  <a:lnTo>
                    <a:pt x="22" y="122"/>
                  </a:lnTo>
                  <a:lnTo>
                    <a:pt x="20" y="123"/>
                  </a:lnTo>
                  <a:lnTo>
                    <a:pt x="15" y="125"/>
                  </a:lnTo>
                  <a:lnTo>
                    <a:pt x="13" y="127"/>
                  </a:lnTo>
                  <a:lnTo>
                    <a:pt x="9" y="128"/>
                  </a:lnTo>
                  <a:lnTo>
                    <a:pt x="6" y="130"/>
                  </a:lnTo>
                  <a:lnTo>
                    <a:pt x="4" y="131"/>
                  </a:lnTo>
                  <a:lnTo>
                    <a:pt x="4" y="132"/>
                  </a:lnTo>
                  <a:lnTo>
                    <a:pt x="0" y="133"/>
                  </a:lnTo>
                  <a:lnTo>
                    <a:pt x="0" y="134"/>
                  </a:lnTo>
                  <a:lnTo>
                    <a:pt x="11" y="139"/>
                  </a:lnTo>
                  <a:lnTo>
                    <a:pt x="13" y="139"/>
                  </a:lnTo>
                  <a:lnTo>
                    <a:pt x="15" y="137"/>
                  </a:lnTo>
                  <a:lnTo>
                    <a:pt x="17" y="135"/>
                  </a:lnTo>
                  <a:lnTo>
                    <a:pt x="22" y="134"/>
                  </a:lnTo>
                  <a:lnTo>
                    <a:pt x="23" y="133"/>
                  </a:lnTo>
                  <a:lnTo>
                    <a:pt x="30" y="131"/>
                  </a:lnTo>
                  <a:lnTo>
                    <a:pt x="33" y="129"/>
                  </a:lnTo>
                  <a:lnTo>
                    <a:pt x="36" y="127"/>
                  </a:lnTo>
                  <a:lnTo>
                    <a:pt x="39" y="125"/>
                  </a:lnTo>
                  <a:lnTo>
                    <a:pt x="41" y="124"/>
                  </a:lnTo>
                  <a:lnTo>
                    <a:pt x="45" y="123"/>
                  </a:lnTo>
                  <a:lnTo>
                    <a:pt x="47" y="122"/>
                  </a:lnTo>
                  <a:lnTo>
                    <a:pt x="50" y="121"/>
                  </a:lnTo>
                  <a:lnTo>
                    <a:pt x="52" y="119"/>
                  </a:lnTo>
                  <a:lnTo>
                    <a:pt x="53" y="117"/>
                  </a:lnTo>
                  <a:lnTo>
                    <a:pt x="56" y="117"/>
                  </a:lnTo>
                  <a:lnTo>
                    <a:pt x="58" y="115"/>
                  </a:lnTo>
                  <a:lnTo>
                    <a:pt x="62" y="113"/>
                  </a:lnTo>
                  <a:lnTo>
                    <a:pt x="64" y="112"/>
                  </a:lnTo>
                  <a:lnTo>
                    <a:pt x="67" y="111"/>
                  </a:lnTo>
                  <a:lnTo>
                    <a:pt x="69" y="109"/>
                  </a:lnTo>
                  <a:lnTo>
                    <a:pt x="71" y="107"/>
                  </a:lnTo>
                  <a:lnTo>
                    <a:pt x="73" y="106"/>
                  </a:lnTo>
                  <a:lnTo>
                    <a:pt x="75" y="103"/>
                  </a:lnTo>
                  <a:lnTo>
                    <a:pt x="78" y="101"/>
                  </a:lnTo>
                  <a:lnTo>
                    <a:pt x="80" y="99"/>
                  </a:lnTo>
                  <a:lnTo>
                    <a:pt x="80" y="97"/>
                  </a:lnTo>
                  <a:lnTo>
                    <a:pt x="82" y="95"/>
                  </a:lnTo>
                  <a:lnTo>
                    <a:pt x="82" y="94"/>
                  </a:lnTo>
                  <a:lnTo>
                    <a:pt x="84" y="93"/>
                  </a:lnTo>
                  <a:lnTo>
                    <a:pt x="84" y="92"/>
                  </a:lnTo>
                  <a:lnTo>
                    <a:pt x="84" y="91"/>
                  </a:lnTo>
                  <a:lnTo>
                    <a:pt x="84" y="89"/>
                  </a:lnTo>
                  <a:lnTo>
                    <a:pt x="86" y="88"/>
                  </a:lnTo>
                  <a:lnTo>
                    <a:pt x="86" y="87"/>
                  </a:lnTo>
                  <a:lnTo>
                    <a:pt x="88" y="86"/>
                  </a:lnTo>
                  <a:lnTo>
                    <a:pt x="88" y="85"/>
                  </a:lnTo>
                  <a:lnTo>
                    <a:pt x="88" y="84"/>
                  </a:lnTo>
                  <a:lnTo>
                    <a:pt x="88" y="83"/>
                  </a:lnTo>
                  <a:lnTo>
                    <a:pt x="91" y="82"/>
                  </a:lnTo>
                  <a:lnTo>
                    <a:pt x="91" y="80"/>
                  </a:lnTo>
                  <a:lnTo>
                    <a:pt x="91" y="79"/>
                  </a:lnTo>
                  <a:lnTo>
                    <a:pt x="92" y="78"/>
                  </a:lnTo>
                  <a:lnTo>
                    <a:pt x="92" y="77"/>
                  </a:lnTo>
                  <a:lnTo>
                    <a:pt x="92" y="75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2"/>
                  </a:lnTo>
                  <a:lnTo>
                    <a:pt x="92" y="71"/>
                  </a:lnTo>
                  <a:lnTo>
                    <a:pt x="95" y="70"/>
                  </a:lnTo>
                  <a:lnTo>
                    <a:pt x="95" y="69"/>
                  </a:lnTo>
                  <a:lnTo>
                    <a:pt x="97" y="67"/>
                  </a:lnTo>
                  <a:lnTo>
                    <a:pt x="97" y="66"/>
                  </a:lnTo>
                  <a:lnTo>
                    <a:pt x="97" y="65"/>
                  </a:lnTo>
                  <a:lnTo>
                    <a:pt x="97" y="64"/>
                  </a:lnTo>
                  <a:lnTo>
                    <a:pt x="97" y="63"/>
                  </a:lnTo>
                  <a:lnTo>
                    <a:pt x="99" y="60"/>
                  </a:lnTo>
                  <a:lnTo>
                    <a:pt x="101" y="58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103" y="52"/>
                  </a:lnTo>
                  <a:lnTo>
                    <a:pt x="105" y="50"/>
                  </a:lnTo>
                  <a:lnTo>
                    <a:pt x="105" y="48"/>
                  </a:lnTo>
                  <a:lnTo>
                    <a:pt x="108" y="47"/>
                  </a:lnTo>
                  <a:lnTo>
                    <a:pt x="108" y="44"/>
                  </a:lnTo>
                  <a:lnTo>
                    <a:pt x="110" y="43"/>
                  </a:lnTo>
                  <a:lnTo>
                    <a:pt x="111" y="42"/>
                  </a:lnTo>
                  <a:lnTo>
                    <a:pt x="114" y="40"/>
                  </a:lnTo>
                  <a:lnTo>
                    <a:pt x="114" y="38"/>
                  </a:lnTo>
                  <a:lnTo>
                    <a:pt x="119" y="37"/>
                  </a:lnTo>
                  <a:lnTo>
                    <a:pt x="119" y="35"/>
                  </a:lnTo>
                  <a:lnTo>
                    <a:pt x="122" y="34"/>
                  </a:lnTo>
                  <a:lnTo>
                    <a:pt x="125" y="32"/>
                  </a:lnTo>
                  <a:lnTo>
                    <a:pt x="127" y="31"/>
                  </a:lnTo>
                  <a:lnTo>
                    <a:pt x="129" y="29"/>
                  </a:lnTo>
                  <a:lnTo>
                    <a:pt x="131" y="27"/>
                  </a:lnTo>
                  <a:lnTo>
                    <a:pt x="136" y="25"/>
                  </a:lnTo>
                  <a:lnTo>
                    <a:pt x="138" y="24"/>
                  </a:lnTo>
                  <a:lnTo>
                    <a:pt x="140" y="22"/>
                  </a:lnTo>
                  <a:lnTo>
                    <a:pt x="142" y="20"/>
                  </a:lnTo>
                  <a:lnTo>
                    <a:pt x="144" y="19"/>
                  </a:lnTo>
                  <a:lnTo>
                    <a:pt x="149" y="18"/>
                  </a:lnTo>
                  <a:lnTo>
                    <a:pt x="150" y="16"/>
                  </a:lnTo>
                  <a:lnTo>
                    <a:pt x="153" y="15"/>
                  </a:lnTo>
                  <a:lnTo>
                    <a:pt x="155" y="13"/>
                  </a:lnTo>
                  <a:lnTo>
                    <a:pt x="157" y="12"/>
                  </a:lnTo>
                  <a:lnTo>
                    <a:pt x="160" y="11"/>
                  </a:lnTo>
                  <a:lnTo>
                    <a:pt x="161" y="9"/>
                  </a:lnTo>
                  <a:lnTo>
                    <a:pt x="166" y="9"/>
                  </a:lnTo>
                  <a:lnTo>
                    <a:pt x="168" y="8"/>
                  </a:lnTo>
                  <a:lnTo>
                    <a:pt x="170" y="6"/>
                  </a:lnTo>
                  <a:lnTo>
                    <a:pt x="172" y="5"/>
                  </a:lnTo>
                  <a:lnTo>
                    <a:pt x="174" y="4"/>
                  </a:lnTo>
                  <a:lnTo>
                    <a:pt x="177" y="4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09" name="Freeform 15"/>
            <p:cNvSpPr>
              <a:spLocks/>
            </p:cNvSpPr>
            <p:nvPr/>
          </p:nvSpPr>
          <p:spPr bwMode="auto">
            <a:xfrm>
              <a:off x="1234555" y="4477146"/>
              <a:ext cx="293688" cy="141287"/>
            </a:xfrm>
            <a:custGeom>
              <a:avLst/>
              <a:gdLst>
                <a:gd name="T0" fmla="*/ 2147483647 w 185"/>
                <a:gd name="T1" fmla="*/ 2147483647 h 89"/>
                <a:gd name="T2" fmla="*/ 2147483647 w 185"/>
                <a:gd name="T3" fmla="*/ 2147483647 h 89"/>
                <a:gd name="T4" fmla="*/ 2147483647 w 185"/>
                <a:gd name="T5" fmla="*/ 2147483647 h 89"/>
                <a:gd name="T6" fmla="*/ 2147483647 w 185"/>
                <a:gd name="T7" fmla="*/ 2147483647 h 89"/>
                <a:gd name="T8" fmla="*/ 2147483647 w 185"/>
                <a:gd name="T9" fmla="*/ 2147483647 h 89"/>
                <a:gd name="T10" fmla="*/ 2147483647 w 185"/>
                <a:gd name="T11" fmla="*/ 2147483647 h 89"/>
                <a:gd name="T12" fmla="*/ 2147483647 w 185"/>
                <a:gd name="T13" fmla="*/ 2147483647 h 89"/>
                <a:gd name="T14" fmla="*/ 2147483647 w 185"/>
                <a:gd name="T15" fmla="*/ 2147483647 h 89"/>
                <a:gd name="T16" fmla="*/ 2147483647 w 185"/>
                <a:gd name="T17" fmla="*/ 2147483647 h 89"/>
                <a:gd name="T18" fmla="*/ 2147483647 w 185"/>
                <a:gd name="T19" fmla="*/ 2147483647 h 89"/>
                <a:gd name="T20" fmla="*/ 2147483647 w 185"/>
                <a:gd name="T21" fmla="*/ 2147483647 h 89"/>
                <a:gd name="T22" fmla="*/ 2147483647 w 185"/>
                <a:gd name="T23" fmla="*/ 2147483647 h 89"/>
                <a:gd name="T24" fmla="*/ 2147483647 w 185"/>
                <a:gd name="T25" fmla="*/ 2147483647 h 89"/>
                <a:gd name="T26" fmla="*/ 2147483647 w 185"/>
                <a:gd name="T27" fmla="*/ 2147483647 h 89"/>
                <a:gd name="T28" fmla="*/ 2147483647 w 185"/>
                <a:gd name="T29" fmla="*/ 2147483647 h 89"/>
                <a:gd name="T30" fmla="*/ 2147483647 w 185"/>
                <a:gd name="T31" fmla="*/ 2147483647 h 89"/>
                <a:gd name="T32" fmla="*/ 2147483647 w 185"/>
                <a:gd name="T33" fmla="*/ 2147483647 h 89"/>
                <a:gd name="T34" fmla="*/ 2147483647 w 185"/>
                <a:gd name="T35" fmla="*/ 2147483647 h 89"/>
                <a:gd name="T36" fmla="*/ 2147483647 w 185"/>
                <a:gd name="T37" fmla="*/ 2147483647 h 89"/>
                <a:gd name="T38" fmla="*/ 2147483647 w 185"/>
                <a:gd name="T39" fmla="*/ 2147483647 h 89"/>
                <a:gd name="T40" fmla="*/ 2147483647 w 185"/>
                <a:gd name="T41" fmla="*/ 2147483647 h 89"/>
                <a:gd name="T42" fmla="*/ 2147483647 w 185"/>
                <a:gd name="T43" fmla="*/ 2147483647 h 89"/>
                <a:gd name="T44" fmla="*/ 2147483647 w 185"/>
                <a:gd name="T45" fmla="*/ 2147483647 h 89"/>
                <a:gd name="T46" fmla="*/ 2147483647 w 185"/>
                <a:gd name="T47" fmla="*/ 2147483647 h 89"/>
                <a:gd name="T48" fmla="*/ 2147483647 w 185"/>
                <a:gd name="T49" fmla="*/ 2147483647 h 89"/>
                <a:gd name="T50" fmla="*/ 2147483647 w 185"/>
                <a:gd name="T51" fmla="*/ 2147483647 h 89"/>
                <a:gd name="T52" fmla="*/ 2147483647 w 185"/>
                <a:gd name="T53" fmla="*/ 2147483647 h 89"/>
                <a:gd name="T54" fmla="*/ 2147483647 w 185"/>
                <a:gd name="T55" fmla="*/ 2147483647 h 89"/>
                <a:gd name="T56" fmla="*/ 2147483647 w 185"/>
                <a:gd name="T57" fmla="*/ 2147483647 h 89"/>
                <a:gd name="T58" fmla="*/ 2147483647 w 185"/>
                <a:gd name="T59" fmla="*/ 2147483647 h 89"/>
                <a:gd name="T60" fmla="*/ 2147483647 w 185"/>
                <a:gd name="T61" fmla="*/ 2147483647 h 89"/>
                <a:gd name="T62" fmla="*/ 2147483647 w 185"/>
                <a:gd name="T63" fmla="*/ 2147483647 h 89"/>
                <a:gd name="T64" fmla="*/ 2147483647 w 185"/>
                <a:gd name="T65" fmla="*/ 2147483647 h 89"/>
                <a:gd name="T66" fmla="*/ 2147483647 w 185"/>
                <a:gd name="T67" fmla="*/ 2147483647 h 89"/>
                <a:gd name="T68" fmla="*/ 2147483647 w 185"/>
                <a:gd name="T69" fmla="*/ 2147483647 h 89"/>
                <a:gd name="T70" fmla="*/ 2147483647 w 185"/>
                <a:gd name="T71" fmla="*/ 2147483647 h 89"/>
                <a:gd name="T72" fmla="*/ 2147483647 w 185"/>
                <a:gd name="T73" fmla="*/ 2147483647 h 89"/>
                <a:gd name="T74" fmla="*/ 2147483647 w 185"/>
                <a:gd name="T75" fmla="*/ 2147483647 h 89"/>
                <a:gd name="T76" fmla="*/ 2147483647 w 185"/>
                <a:gd name="T77" fmla="*/ 2147483647 h 89"/>
                <a:gd name="T78" fmla="*/ 2147483647 w 185"/>
                <a:gd name="T79" fmla="*/ 2147483647 h 89"/>
                <a:gd name="T80" fmla="*/ 2147483647 w 185"/>
                <a:gd name="T81" fmla="*/ 2147483647 h 89"/>
                <a:gd name="T82" fmla="*/ 2147483647 w 185"/>
                <a:gd name="T83" fmla="*/ 2147483647 h 89"/>
                <a:gd name="T84" fmla="*/ 2147483647 w 185"/>
                <a:gd name="T85" fmla="*/ 2147483647 h 89"/>
                <a:gd name="T86" fmla="*/ 0 w 185"/>
                <a:gd name="T87" fmla="*/ 2147483647 h 89"/>
                <a:gd name="T88" fmla="*/ 0 w 185"/>
                <a:gd name="T89" fmla="*/ 2147483647 h 89"/>
                <a:gd name="T90" fmla="*/ 2147483647 w 185"/>
                <a:gd name="T91" fmla="*/ 2147483647 h 89"/>
                <a:gd name="T92" fmla="*/ 2147483647 w 185"/>
                <a:gd name="T93" fmla="*/ 0 h 89"/>
                <a:gd name="T94" fmla="*/ 2147483647 w 185"/>
                <a:gd name="T95" fmla="*/ 0 h 8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85" h="89">
                  <a:moveTo>
                    <a:pt x="11" y="0"/>
                  </a:moveTo>
                  <a:lnTo>
                    <a:pt x="11" y="2"/>
                  </a:lnTo>
                  <a:lnTo>
                    <a:pt x="11" y="3"/>
                  </a:lnTo>
                  <a:lnTo>
                    <a:pt x="13" y="8"/>
                  </a:lnTo>
                  <a:lnTo>
                    <a:pt x="14" y="11"/>
                  </a:lnTo>
                  <a:lnTo>
                    <a:pt x="16" y="16"/>
                  </a:lnTo>
                  <a:lnTo>
                    <a:pt x="18" y="20"/>
                  </a:lnTo>
                  <a:lnTo>
                    <a:pt x="24" y="26"/>
                  </a:lnTo>
                  <a:lnTo>
                    <a:pt x="26" y="29"/>
                  </a:lnTo>
                  <a:lnTo>
                    <a:pt x="31" y="36"/>
                  </a:lnTo>
                  <a:lnTo>
                    <a:pt x="34" y="37"/>
                  </a:lnTo>
                  <a:lnTo>
                    <a:pt x="38" y="39"/>
                  </a:lnTo>
                  <a:lnTo>
                    <a:pt x="41" y="42"/>
                  </a:lnTo>
                  <a:lnTo>
                    <a:pt x="46" y="46"/>
                  </a:lnTo>
                  <a:lnTo>
                    <a:pt x="48" y="47"/>
                  </a:lnTo>
                  <a:lnTo>
                    <a:pt x="53" y="49"/>
                  </a:lnTo>
                  <a:lnTo>
                    <a:pt x="58" y="50"/>
                  </a:lnTo>
                  <a:lnTo>
                    <a:pt x="63" y="54"/>
                  </a:lnTo>
                  <a:lnTo>
                    <a:pt x="67" y="55"/>
                  </a:lnTo>
                  <a:lnTo>
                    <a:pt x="73" y="57"/>
                  </a:lnTo>
                  <a:lnTo>
                    <a:pt x="79" y="58"/>
                  </a:lnTo>
                  <a:lnTo>
                    <a:pt x="86" y="58"/>
                  </a:lnTo>
                  <a:lnTo>
                    <a:pt x="91" y="61"/>
                  </a:lnTo>
                  <a:lnTo>
                    <a:pt x="97" y="61"/>
                  </a:lnTo>
                  <a:lnTo>
                    <a:pt x="102" y="61"/>
                  </a:lnTo>
                  <a:lnTo>
                    <a:pt x="108" y="62"/>
                  </a:lnTo>
                  <a:lnTo>
                    <a:pt x="113" y="61"/>
                  </a:lnTo>
                  <a:lnTo>
                    <a:pt x="119" y="61"/>
                  </a:lnTo>
                  <a:lnTo>
                    <a:pt x="124" y="61"/>
                  </a:lnTo>
                  <a:lnTo>
                    <a:pt x="128" y="61"/>
                  </a:lnTo>
                  <a:lnTo>
                    <a:pt x="132" y="58"/>
                  </a:lnTo>
                  <a:lnTo>
                    <a:pt x="136" y="58"/>
                  </a:lnTo>
                  <a:lnTo>
                    <a:pt x="141" y="57"/>
                  </a:lnTo>
                  <a:lnTo>
                    <a:pt x="144" y="57"/>
                  </a:lnTo>
                  <a:lnTo>
                    <a:pt x="147" y="55"/>
                  </a:lnTo>
                  <a:lnTo>
                    <a:pt x="152" y="55"/>
                  </a:lnTo>
                  <a:lnTo>
                    <a:pt x="155" y="54"/>
                  </a:lnTo>
                  <a:lnTo>
                    <a:pt x="158" y="52"/>
                  </a:lnTo>
                  <a:lnTo>
                    <a:pt x="163" y="50"/>
                  </a:lnTo>
                  <a:lnTo>
                    <a:pt x="169" y="47"/>
                  </a:lnTo>
                  <a:lnTo>
                    <a:pt x="173" y="46"/>
                  </a:lnTo>
                  <a:lnTo>
                    <a:pt x="177" y="44"/>
                  </a:lnTo>
                  <a:lnTo>
                    <a:pt x="182" y="42"/>
                  </a:lnTo>
                  <a:lnTo>
                    <a:pt x="185" y="44"/>
                  </a:lnTo>
                  <a:lnTo>
                    <a:pt x="185" y="46"/>
                  </a:lnTo>
                  <a:lnTo>
                    <a:pt x="183" y="49"/>
                  </a:lnTo>
                  <a:lnTo>
                    <a:pt x="182" y="52"/>
                  </a:lnTo>
                  <a:lnTo>
                    <a:pt x="179" y="57"/>
                  </a:lnTo>
                  <a:lnTo>
                    <a:pt x="174" y="62"/>
                  </a:lnTo>
                  <a:lnTo>
                    <a:pt x="169" y="67"/>
                  </a:lnTo>
                  <a:lnTo>
                    <a:pt x="163" y="71"/>
                  </a:lnTo>
                  <a:lnTo>
                    <a:pt x="157" y="78"/>
                  </a:lnTo>
                  <a:lnTo>
                    <a:pt x="153" y="80"/>
                  </a:lnTo>
                  <a:lnTo>
                    <a:pt x="149" y="81"/>
                  </a:lnTo>
                  <a:lnTo>
                    <a:pt x="144" y="83"/>
                  </a:lnTo>
                  <a:lnTo>
                    <a:pt x="141" y="84"/>
                  </a:lnTo>
                  <a:lnTo>
                    <a:pt x="135" y="86"/>
                  </a:lnTo>
                  <a:lnTo>
                    <a:pt x="132" y="88"/>
                  </a:lnTo>
                  <a:lnTo>
                    <a:pt x="126" y="88"/>
                  </a:lnTo>
                  <a:lnTo>
                    <a:pt x="122" y="89"/>
                  </a:lnTo>
                  <a:lnTo>
                    <a:pt x="116" y="89"/>
                  </a:lnTo>
                  <a:lnTo>
                    <a:pt x="110" y="89"/>
                  </a:lnTo>
                  <a:lnTo>
                    <a:pt x="105" y="89"/>
                  </a:lnTo>
                  <a:lnTo>
                    <a:pt x="98" y="89"/>
                  </a:lnTo>
                  <a:lnTo>
                    <a:pt x="93" y="88"/>
                  </a:lnTo>
                  <a:lnTo>
                    <a:pt x="88" y="88"/>
                  </a:lnTo>
                  <a:lnTo>
                    <a:pt x="81" y="84"/>
                  </a:lnTo>
                  <a:lnTo>
                    <a:pt x="75" y="83"/>
                  </a:lnTo>
                  <a:lnTo>
                    <a:pt x="69" y="80"/>
                  </a:lnTo>
                  <a:lnTo>
                    <a:pt x="63" y="78"/>
                  </a:lnTo>
                  <a:lnTo>
                    <a:pt x="56" y="75"/>
                  </a:lnTo>
                  <a:lnTo>
                    <a:pt x="52" y="71"/>
                  </a:lnTo>
                  <a:lnTo>
                    <a:pt x="47" y="68"/>
                  </a:lnTo>
                  <a:lnTo>
                    <a:pt x="42" y="67"/>
                  </a:lnTo>
                  <a:lnTo>
                    <a:pt x="38" y="63"/>
                  </a:lnTo>
                  <a:lnTo>
                    <a:pt x="34" y="62"/>
                  </a:lnTo>
                  <a:lnTo>
                    <a:pt x="30" y="58"/>
                  </a:lnTo>
                  <a:lnTo>
                    <a:pt x="26" y="55"/>
                  </a:lnTo>
                  <a:lnTo>
                    <a:pt x="24" y="54"/>
                  </a:lnTo>
                  <a:lnTo>
                    <a:pt x="20" y="52"/>
                  </a:lnTo>
                  <a:lnTo>
                    <a:pt x="16" y="47"/>
                  </a:lnTo>
                  <a:lnTo>
                    <a:pt x="13" y="42"/>
                  </a:lnTo>
                  <a:lnTo>
                    <a:pt x="8" y="39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8"/>
                  </a:lnTo>
                  <a:lnTo>
                    <a:pt x="1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0" name="Freeform 16"/>
            <p:cNvSpPr>
              <a:spLocks/>
            </p:cNvSpPr>
            <p:nvPr/>
          </p:nvSpPr>
          <p:spPr bwMode="auto">
            <a:xfrm>
              <a:off x="1593330" y="4564459"/>
              <a:ext cx="703263" cy="130175"/>
            </a:xfrm>
            <a:custGeom>
              <a:avLst/>
              <a:gdLst>
                <a:gd name="T0" fmla="*/ 2147483647 w 443"/>
                <a:gd name="T1" fmla="*/ 2147483647 h 82"/>
                <a:gd name="T2" fmla="*/ 2147483647 w 443"/>
                <a:gd name="T3" fmla="*/ 2147483647 h 82"/>
                <a:gd name="T4" fmla="*/ 2147483647 w 443"/>
                <a:gd name="T5" fmla="*/ 2147483647 h 82"/>
                <a:gd name="T6" fmla="*/ 2147483647 w 443"/>
                <a:gd name="T7" fmla="*/ 2147483647 h 82"/>
                <a:gd name="T8" fmla="*/ 2147483647 w 443"/>
                <a:gd name="T9" fmla="*/ 2147483647 h 82"/>
                <a:gd name="T10" fmla="*/ 2147483647 w 443"/>
                <a:gd name="T11" fmla="*/ 2147483647 h 82"/>
                <a:gd name="T12" fmla="*/ 2147483647 w 443"/>
                <a:gd name="T13" fmla="*/ 2147483647 h 82"/>
                <a:gd name="T14" fmla="*/ 2147483647 w 443"/>
                <a:gd name="T15" fmla="*/ 2147483647 h 82"/>
                <a:gd name="T16" fmla="*/ 2147483647 w 443"/>
                <a:gd name="T17" fmla="*/ 2147483647 h 82"/>
                <a:gd name="T18" fmla="*/ 2147483647 w 443"/>
                <a:gd name="T19" fmla="*/ 2147483647 h 82"/>
                <a:gd name="T20" fmla="*/ 2147483647 w 443"/>
                <a:gd name="T21" fmla="*/ 2147483647 h 82"/>
                <a:gd name="T22" fmla="*/ 2147483647 w 443"/>
                <a:gd name="T23" fmla="*/ 2147483647 h 82"/>
                <a:gd name="T24" fmla="*/ 2147483647 w 443"/>
                <a:gd name="T25" fmla="*/ 2147483647 h 82"/>
                <a:gd name="T26" fmla="*/ 2147483647 w 443"/>
                <a:gd name="T27" fmla="*/ 2147483647 h 82"/>
                <a:gd name="T28" fmla="*/ 2147483647 w 443"/>
                <a:gd name="T29" fmla="*/ 2147483647 h 82"/>
                <a:gd name="T30" fmla="*/ 2147483647 w 443"/>
                <a:gd name="T31" fmla="*/ 2147483647 h 82"/>
                <a:gd name="T32" fmla="*/ 2147483647 w 443"/>
                <a:gd name="T33" fmla="*/ 2147483647 h 82"/>
                <a:gd name="T34" fmla="*/ 2147483647 w 443"/>
                <a:gd name="T35" fmla="*/ 2147483647 h 82"/>
                <a:gd name="T36" fmla="*/ 2147483647 w 443"/>
                <a:gd name="T37" fmla="*/ 2147483647 h 82"/>
                <a:gd name="T38" fmla="*/ 2147483647 w 443"/>
                <a:gd name="T39" fmla="*/ 2147483647 h 82"/>
                <a:gd name="T40" fmla="*/ 2147483647 w 443"/>
                <a:gd name="T41" fmla="*/ 2147483647 h 82"/>
                <a:gd name="T42" fmla="*/ 2147483647 w 443"/>
                <a:gd name="T43" fmla="*/ 2147483647 h 82"/>
                <a:gd name="T44" fmla="*/ 2147483647 w 443"/>
                <a:gd name="T45" fmla="*/ 2147483647 h 82"/>
                <a:gd name="T46" fmla="*/ 2147483647 w 443"/>
                <a:gd name="T47" fmla="*/ 2147483647 h 82"/>
                <a:gd name="T48" fmla="*/ 2147483647 w 443"/>
                <a:gd name="T49" fmla="*/ 0 h 82"/>
                <a:gd name="T50" fmla="*/ 2147483647 w 443"/>
                <a:gd name="T51" fmla="*/ 2147483647 h 82"/>
                <a:gd name="T52" fmla="*/ 2147483647 w 443"/>
                <a:gd name="T53" fmla="*/ 2147483647 h 82"/>
                <a:gd name="T54" fmla="*/ 2147483647 w 443"/>
                <a:gd name="T55" fmla="*/ 2147483647 h 82"/>
                <a:gd name="T56" fmla="*/ 2147483647 w 443"/>
                <a:gd name="T57" fmla="*/ 2147483647 h 82"/>
                <a:gd name="T58" fmla="*/ 2147483647 w 443"/>
                <a:gd name="T59" fmla="*/ 2147483647 h 82"/>
                <a:gd name="T60" fmla="*/ 2147483647 w 443"/>
                <a:gd name="T61" fmla="*/ 2147483647 h 82"/>
                <a:gd name="T62" fmla="*/ 2147483647 w 443"/>
                <a:gd name="T63" fmla="*/ 2147483647 h 82"/>
                <a:gd name="T64" fmla="*/ 2147483647 w 443"/>
                <a:gd name="T65" fmla="*/ 2147483647 h 82"/>
                <a:gd name="T66" fmla="*/ 2147483647 w 443"/>
                <a:gd name="T67" fmla="*/ 2147483647 h 82"/>
                <a:gd name="T68" fmla="*/ 2147483647 w 443"/>
                <a:gd name="T69" fmla="*/ 2147483647 h 82"/>
                <a:gd name="T70" fmla="*/ 2147483647 w 443"/>
                <a:gd name="T71" fmla="*/ 2147483647 h 82"/>
                <a:gd name="T72" fmla="*/ 2147483647 w 443"/>
                <a:gd name="T73" fmla="*/ 2147483647 h 82"/>
                <a:gd name="T74" fmla="*/ 2147483647 w 443"/>
                <a:gd name="T75" fmla="*/ 2147483647 h 82"/>
                <a:gd name="T76" fmla="*/ 2147483647 w 443"/>
                <a:gd name="T77" fmla="*/ 2147483647 h 82"/>
                <a:gd name="T78" fmla="*/ 2147483647 w 443"/>
                <a:gd name="T79" fmla="*/ 2147483647 h 82"/>
                <a:gd name="T80" fmla="*/ 2147483647 w 443"/>
                <a:gd name="T81" fmla="*/ 2147483647 h 82"/>
                <a:gd name="T82" fmla="*/ 2147483647 w 443"/>
                <a:gd name="T83" fmla="*/ 2147483647 h 82"/>
                <a:gd name="T84" fmla="*/ 2147483647 w 443"/>
                <a:gd name="T85" fmla="*/ 2147483647 h 82"/>
                <a:gd name="T86" fmla="*/ 2147483647 w 443"/>
                <a:gd name="T87" fmla="*/ 2147483647 h 82"/>
                <a:gd name="T88" fmla="*/ 2147483647 w 443"/>
                <a:gd name="T89" fmla="*/ 2147483647 h 82"/>
                <a:gd name="T90" fmla="*/ 2147483647 w 443"/>
                <a:gd name="T91" fmla="*/ 2147483647 h 82"/>
                <a:gd name="T92" fmla="*/ 2147483647 w 443"/>
                <a:gd name="T93" fmla="*/ 2147483647 h 82"/>
                <a:gd name="T94" fmla="*/ 2147483647 w 443"/>
                <a:gd name="T95" fmla="*/ 2147483647 h 82"/>
                <a:gd name="T96" fmla="*/ 2147483647 w 443"/>
                <a:gd name="T97" fmla="*/ 2147483647 h 82"/>
                <a:gd name="T98" fmla="*/ 2147483647 w 443"/>
                <a:gd name="T99" fmla="*/ 2147483647 h 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43" h="82">
                  <a:moveTo>
                    <a:pt x="0" y="26"/>
                  </a:moveTo>
                  <a:lnTo>
                    <a:pt x="2" y="26"/>
                  </a:lnTo>
                  <a:lnTo>
                    <a:pt x="4" y="27"/>
                  </a:lnTo>
                  <a:lnTo>
                    <a:pt x="7" y="31"/>
                  </a:lnTo>
                  <a:lnTo>
                    <a:pt x="12" y="32"/>
                  </a:lnTo>
                  <a:lnTo>
                    <a:pt x="17" y="38"/>
                  </a:lnTo>
                  <a:lnTo>
                    <a:pt x="19" y="39"/>
                  </a:lnTo>
                  <a:lnTo>
                    <a:pt x="23" y="40"/>
                  </a:lnTo>
                  <a:lnTo>
                    <a:pt x="26" y="42"/>
                  </a:lnTo>
                  <a:lnTo>
                    <a:pt x="31" y="44"/>
                  </a:lnTo>
                  <a:lnTo>
                    <a:pt x="32" y="45"/>
                  </a:lnTo>
                  <a:lnTo>
                    <a:pt x="37" y="47"/>
                  </a:lnTo>
                  <a:lnTo>
                    <a:pt x="42" y="49"/>
                  </a:lnTo>
                  <a:lnTo>
                    <a:pt x="45" y="51"/>
                  </a:lnTo>
                  <a:lnTo>
                    <a:pt x="49" y="52"/>
                  </a:lnTo>
                  <a:lnTo>
                    <a:pt x="55" y="53"/>
                  </a:lnTo>
                  <a:lnTo>
                    <a:pt x="59" y="56"/>
                  </a:lnTo>
                  <a:lnTo>
                    <a:pt x="65" y="57"/>
                  </a:lnTo>
                  <a:lnTo>
                    <a:pt x="70" y="57"/>
                  </a:lnTo>
                  <a:lnTo>
                    <a:pt x="77" y="59"/>
                  </a:lnTo>
                  <a:lnTo>
                    <a:pt x="81" y="59"/>
                  </a:lnTo>
                  <a:lnTo>
                    <a:pt x="87" y="60"/>
                  </a:lnTo>
                  <a:lnTo>
                    <a:pt x="94" y="60"/>
                  </a:lnTo>
                  <a:lnTo>
                    <a:pt x="100" y="60"/>
                  </a:lnTo>
                  <a:lnTo>
                    <a:pt x="103" y="60"/>
                  </a:lnTo>
                  <a:lnTo>
                    <a:pt x="106" y="60"/>
                  </a:lnTo>
                  <a:lnTo>
                    <a:pt x="110" y="60"/>
                  </a:lnTo>
                  <a:lnTo>
                    <a:pt x="112" y="62"/>
                  </a:lnTo>
                  <a:lnTo>
                    <a:pt x="119" y="60"/>
                  </a:lnTo>
                  <a:lnTo>
                    <a:pt x="125" y="59"/>
                  </a:lnTo>
                  <a:lnTo>
                    <a:pt x="132" y="59"/>
                  </a:lnTo>
                  <a:lnTo>
                    <a:pt x="136" y="59"/>
                  </a:lnTo>
                  <a:lnTo>
                    <a:pt x="141" y="57"/>
                  </a:lnTo>
                  <a:lnTo>
                    <a:pt x="147" y="56"/>
                  </a:lnTo>
                  <a:lnTo>
                    <a:pt x="150" y="56"/>
                  </a:lnTo>
                  <a:lnTo>
                    <a:pt x="157" y="53"/>
                  </a:lnTo>
                  <a:lnTo>
                    <a:pt x="159" y="52"/>
                  </a:lnTo>
                  <a:lnTo>
                    <a:pt x="165" y="52"/>
                  </a:lnTo>
                  <a:lnTo>
                    <a:pt x="167" y="51"/>
                  </a:lnTo>
                  <a:lnTo>
                    <a:pt x="172" y="49"/>
                  </a:lnTo>
                  <a:lnTo>
                    <a:pt x="175" y="47"/>
                  </a:lnTo>
                  <a:lnTo>
                    <a:pt x="179" y="45"/>
                  </a:lnTo>
                  <a:lnTo>
                    <a:pt x="182" y="45"/>
                  </a:lnTo>
                  <a:lnTo>
                    <a:pt x="185" y="44"/>
                  </a:lnTo>
                  <a:lnTo>
                    <a:pt x="188" y="40"/>
                  </a:lnTo>
                  <a:lnTo>
                    <a:pt x="193" y="38"/>
                  </a:lnTo>
                  <a:lnTo>
                    <a:pt x="196" y="35"/>
                  </a:lnTo>
                  <a:lnTo>
                    <a:pt x="199" y="32"/>
                  </a:lnTo>
                  <a:lnTo>
                    <a:pt x="202" y="29"/>
                  </a:lnTo>
                  <a:lnTo>
                    <a:pt x="204" y="29"/>
                  </a:lnTo>
                  <a:lnTo>
                    <a:pt x="205" y="29"/>
                  </a:lnTo>
                  <a:lnTo>
                    <a:pt x="209" y="29"/>
                  </a:lnTo>
                  <a:lnTo>
                    <a:pt x="212" y="32"/>
                  </a:lnTo>
                  <a:lnTo>
                    <a:pt x="217" y="34"/>
                  </a:lnTo>
                  <a:lnTo>
                    <a:pt x="222" y="35"/>
                  </a:lnTo>
                  <a:lnTo>
                    <a:pt x="226" y="35"/>
                  </a:lnTo>
                  <a:lnTo>
                    <a:pt x="229" y="38"/>
                  </a:lnTo>
                  <a:lnTo>
                    <a:pt x="234" y="39"/>
                  </a:lnTo>
                  <a:lnTo>
                    <a:pt x="237" y="40"/>
                  </a:lnTo>
                  <a:lnTo>
                    <a:pt x="242" y="40"/>
                  </a:lnTo>
                  <a:lnTo>
                    <a:pt x="244" y="42"/>
                  </a:lnTo>
                  <a:lnTo>
                    <a:pt x="250" y="42"/>
                  </a:lnTo>
                  <a:lnTo>
                    <a:pt x="254" y="44"/>
                  </a:lnTo>
                  <a:lnTo>
                    <a:pt x="259" y="44"/>
                  </a:lnTo>
                  <a:lnTo>
                    <a:pt x="264" y="45"/>
                  </a:lnTo>
                  <a:lnTo>
                    <a:pt x="268" y="45"/>
                  </a:lnTo>
                  <a:lnTo>
                    <a:pt x="274" y="47"/>
                  </a:lnTo>
                  <a:lnTo>
                    <a:pt x="280" y="47"/>
                  </a:lnTo>
                  <a:lnTo>
                    <a:pt x="285" y="49"/>
                  </a:lnTo>
                  <a:lnTo>
                    <a:pt x="290" y="49"/>
                  </a:lnTo>
                  <a:lnTo>
                    <a:pt x="297" y="49"/>
                  </a:lnTo>
                  <a:lnTo>
                    <a:pt x="303" y="49"/>
                  </a:lnTo>
                  <a:lnTo>
                    <a:pt x="309" y="51"/>
                  </a:lnTo>
                  <a:lnTo>
                    <a:pt x="314" y="51"/>
                  </a:lnTo>
                  <a:lnTo>
                    <a:pt x="320" y="51"/>
                  </a:lnTo>
                  <a:lnTo>
                    <a:pt x="327" y="49"/>
                  </a:lnTo>
                  <a:lnTo>
                    <a:pt x="333" y="49"/>
                  </a:lnTo>
                  <a:lnTo>
                    <a:pt x="337" y="49"/>
                  </a:lnTo>
                  <a:lnTo>
                    <a:pt x="344" y="47"/>
                  </a:lnTo>
                  <a:lnTo>
                    <a:pt x="350" y="45"/>
                  </a:lnTo>
                  <a:lnTo>
                    <a:pt x="355" y="44"/>
                  </a:lnTo>
                  <a:lnTo>
                    <a:pt x="361" y="42"/>
                  </a:lnTo>
                  <a:lnTo>
                    <a:pt x="367" y="40"/>
                  </a:lnTo>
                  <a:lnTo>
                    <a:pt x="372" y="39"/>
                  </a:lnTo>
                  <a:lnTo>
                    <a:pt x="377" y="35"/>
                  </a:lnTo>
                  <a:lnTo>
                    <a:pt x="382" y="34"/>
                  </a:lnTo>
                  <a:lnTo>
                    <a:pt x="386" y="32"/>
                  </a:lnTo>
                  <a:lnTo>
                    <a:pt x="391" y="29"/>
                  </a:lnTo>
                  <a:lnTo>
                    <a:pt x="396" y="27"/>
                  </a:lnTo>
                  <a:lnTo>
                    <a:pt x="400" y="26"/>
                  </a:lnTo>
                  <a:lnTo>
                    <a:pt x="405" y="24"/>
                  </a:lnTo>
                  <a:lnTo>
                    <a:pt x="410" y="21"/>
                  </a:lnTo>
                  <a:lnTo>
                    <a:pt x="413" y="19"/>
                  </a:lnTo>
                  <a:lnTo>
                    <a:pt x="417" y="16"/>
                  </a:lnTo>
                  <a:lnTo>
                    <a:pt x="421" y="14"/>
                  </a:lnTo>
                  <a:lnTo>
                    <a:pt x="425" y="11"/>
                  </a:lnTo>
                  <a:lnTo>
                    <a:pt x="432" y="6"/>
                  </a:lnTo>
                  <a:lnTo>
                    <a:pt x="437" y="3"/>
                  </a:lnTo>
                  <a:lnTo>
                    <a:pt x="439" y="1"/>
                  </a:lnTo>
                  <a:lnTo>
                    <a:pt x="441" y="0"/>
                  </a:lnTo>
                  <a:lnTo>
                    <a:pt x="443" y="0"/>
                  </a:lnTo>
                  <a:lnTo>
                    <a:pt x="435" y="42"/>
                  </a:lnTo>
                  <a:lnTo>
                    <a:pt x="432" y="42"/>
                  </a:lnTo>
                  <a:lnTo>
                    <a:pt x="427" y="45"/>
                  </a:lnTo>
                  <a:lnTo>
                    <a:pt x="422" y="45"/>
                  </a:lnTo>
                  <a:lnTo>
                    <a:pt x="417" y="49"/>
                  </a:lnTo>
                  <a:lnTo>
                    <a:pt x="413" y="51"/>
                  </a:lnTo>
                  <a:lnTo>
                    <a:pt x="407" y="52"/>
                  </a:lnTo>
                  <a:lnTo>
                    <a:pt x="404" y="52"/>
                  </a:lnTo>
                  <a:lnTo>
                    <a:pt x="400" y="53"/>
                  </a:lnTo>
                  <a:lnTo>
                    <a:pt x="397" y="56"/>
                  </a:lnTo>
                  <a:lnTo>
                    <a:pt x="394" y="56"/>
                  </a:lnTo>
                  <a:lnTo>
                    <a:pt x="390" y="57"/>
                  </a:lnTo>
                  <a:lnTo>
                    <a:pt x="386" y="59"/>
                  </a:lnTo>
                  <a:lnTo>
                    <a:pt x="383" y="59"/>
                  </a:lnTo>
                  <a:lnTo>
                    <a:pt x="378" y="62"/>
                  </a:lnTo>
                  <a:lnTo>
                    <a:pt x="374" y="62"/>
                  </a:lnTo>
                  <a:lnTo>
                    <a:pt x="370" y="64"/>
                  </a:lnTo>
                  <a:lnTo>
                    <a:pt x="366" y="64"/>
                  </a:lnTo>
                  <a:lnTo>
                    <a:pt x="361" y="65"/>
                  </a:lnTo>
                  <a:lnTo>
                    <a:pt x="357" y="65"/>
                  </a:lnTo>
                  <a:lnTo>
                    <a:pt x="353" y="67"/>
                  </a:lnTo>
                  <a:lnTo>
                    <a:pt x="349" y="69"/>
                  </a:lnTo>
                  <a:lnTo>
                    <a:pt x="344" y="70"/>
                  </a:lnTo>
                  <a:lnTo>
                    <a:pt x="339" y="70"/>
                  </a:lnTo>
                  <a:lnTo>
                    <a:pt x="335" y="72"/>
                  </a:lnTo>
                  <a:lnTo>
                    <a:pt x="329" y="72"/>
                  </a:lnTo>
                  <a:lnTo>
                    <a:pt x="325" y="72"/>
                  </a:lnTo>
                  <a:lnTo>
                    <a:pt x="320" y="72"/>
                  </a:lnTo>
                  <a:lnTo>
                    <a:pt x="315" y="74"/>
                  </a:lnTo>
                  <a:lnTo>
                    <a:pt x="311" y="74"/>
                  </a:lnTo>
                  <a:lnTo>
                    <a:pt x="306" y="75"/>
                  </a:lnTo>
                  <a:lnTo>
                    <a:pt x="301" y="75"/>
                  </a:lnTo>
                  <a:lnTo>
                    <a:pt x="297" y="75"/>
                  </a:lnTo>
                  <a:lnTo>
                    <a:pt x="292" y="75"/>
                  </a:lnTo>
                  <a:lnTo>
                    <a:pt x="287" y="75"/>
                  </a:lnTo>
                  <a:lnTo>
                    <a:pt x="282" y="74"/>
                  </a:lnTo>
                  <a:lnTo>
                    <a:pt x="278" y="74"/>
                  </a:lnTo>
                  <a:lnTo>
                    <a:pt x="273" y="74"/>
                  </a:lnTo>
                  <a:lnTo>
                    <a:pt x="268" y="74"/>
                  </a:lnTo>
                  <a:lnTo>
                    <a:pt x="264" y="72"/>
                  </a:lnTo>
                  <a:lnTo>
                    <a:pt x="259" y="72"/>
                  </a:lnTo>
                  <a:lnTo>
                    <a:pt x="256" y="70"/>
                  </a:lnTo>
                  <a:lnTo>
                    <a:pt x="251" y="70"/>
                  </a:lnTo>
                  <a:lnTo>
                    <a:pt x="246" y="69"/>
                  </a:lnTo>
                  <a:lnTo>
                    <a:pt x="243" y="67"/>
                  </a:lnTo>
                  <a:lnTo>
                    <a:pt x="238" y="65"/>
                  </a:lnTo>
                  <a:lnTo>
                    <a:pt x="235" y="65"/>
                  </a:lnTo>
                  <a:lnTo>
                    <a:pt x="230" y="62"/>
                  </a:lnTo>
                  <a:lnTo>
                    <a:pt x="227" y="60"/>
                  </a:lnTo>
                  <a:lnTo>
                    <a:pt x="225" y="57"/>
                  </a:lnTo>
                  <a:lnTo>
                    <a:pt x="221" y="56"/>
                  </a:lnTo>
                  <a:lnTo>
                    <a:pt x="215" y="49"/>
                  </a:lnTo>
                  <a:lnTo>
                    <a:pt x="209" y="44"/>
                  </a:lnTo>
                  <a:lnTo>
                    <a:pt x="207" y="45"/>
                  </a:lnTo>
                  <a:lnTo>
                    <a:pt x="204" y="47"/>
                  </a:lnTo>
                  <a:lnTo>
                    <a:pt x="201" y="49"/>
                  </a:lnTo>
                  <a:lnTo>
                    <a:pt x="197" y="52"/>
                  </a:lnTo>
                  <a:lnTo>
                    <a:pt x="193" y="56"/>
                  </a:lnTo>
                  <a:lnTo>
                    <a:pt x="187" y="59"/>
                  </a:lnTo>
                  <a:lnTo>
                    <a:pt x="182" y="62"/>
                  </a:lnTo>
                  <a:lnTo>
                    <a:pt x="177" y="64"/>
                  </a:lnTo>
                  <a:lnTo>
                    <a:pt x="174" y="65"/>
                  </a:lnTo>
                  <a:lnTo>
                    <a:pt x="169" y="67"/>
                  </a:lnTo>
                  <a:lnTo>
                    <a:pt x="166" y="69"/>
                  </a:lnTo>
                  <a:lnTo>
                    <a:pt x="163" y="70"/>
                  </a:lnTo>
                  <a:lnTo>
                    <a:pt x="158" y="72"/>
                  </a:lnTo>
                  <a:lnTo>
                    <a:pt x="154" y="74"/>
                  </a:lnTo>
                  <a:lnTo>
                    <a:pt x="150" y="75"/>
                  </a:lnTo>
                  <a:lnTo>
                    <a:pt x="146" y="75"/>
                  </a:lnTo>
                  <a:lnTo>
                    <a:pt x="141" y="77"/>
                  </a:lnTo>
                  <a:lnTo>
                    <a:pt x="134" y="78"/>
                  </a:lnTo>
                  <a:lnTo>
                    <a:pt x="132" y="80"/>
                  </a:lnTo>
                  <a:lnTo>
                    <a:pt x="125" y="80"/>
                  </a:lnTo>
                  <a:lnTo>
                    <a:pt x="120" y="82"/>
                  </a:lnTo>
                  <a:lnTo>
                    <a:pt x="116" y="82"/>
                  </a:lnTo>
                  <a:lnTo>
                    <a:pt x="111" y="82"/>
                  </a:lnTo>
                  <a:lnTo>
                    <a:pt x="104" y="82"/>
                  </a:lnTo>
                  <a:lnTo>
                    <a:pt x="98" y="82"/>
                  </a:lnTo>
                  <a:lnTo>
                    <a:pt x="92" y="80"/>
                  </a:lnTo>
                  <a:lnTo>
                    <a:pt x="87" y="80"/>
                  </a:lnTo>
                  <a:lnTo>
                    <a:pt x="83" y="78"/>
                  </a:lnTo>
                  <a:lnTo>
                    <a:pt x="77" y="78"/>
                  </a:lnTo>
                  <a:lnTo>
                    <a:pt x="72" y="78"/>
                  </a:lnTo>
                  <a:lnTo>
                    <a:pt x="67" y="77"/>
                  </a:lnTo>
                  <a:lnTo>
                    <a:pt x="62" y="75"/>
                  </a:lnTo>
                  <a:lnTo>
                    <a:pt x="57" y="75"/>
                  </a:lnTo>
                  <a:lnTo>
                    <a:pt x="53" y="74"/>
                  </a:lnTo>
                  <a:lnTo>
                    <a:pt x="49" y="72"/>
                  </a:lnTo>
                  <a:lnTo>
                    <a:pt x="45" y="72"/>
                  </a:lnTo>
                  <a:lnTo>
                    <a:pt x="42" y="70"/>
                  </a:lnTo>
                  <a:lnTo>
                    <a:pt x="37" y="69"/>
                  </a:lnTo>
                  <a:lnTo>
                    <a:pt x="34" y="69"/>
                  </a:lnTo>
                  <a:lnTo>
                    <a:pt x="31" y="65"/>
                  </a:lnTo>
                  <a:lnTo>
                    <a:pt x="26" y="65"/>
                  </a:lnTo>
                  <a:lnTo>
                    <a:pt x="25" y="64"/>
                  </a:lnTo>
                  <a:lnTo>
                    <a:pt x="22" y="62"/>
                  </a:lnTo>
                  <a:lnTo>
                    <a:pt x="17" y="60"/>
                  </a:lnTo>
                  <a:lnTo>
                    <a:pt x="12" y="59"/>
                  </a:lnTo>
                  <a:lnTo>
                    <a:pt x="9" y="56"/>
                  </a:lnTo>
                  <a:lnTo>
                    <a:pt x="7" y="56"/>
                  </a:lnTo>
                  <a:lnTo>
                    <a:pt x="4" y="53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1" name="Freeform 17"/>
            <p:cNvSpPr>
              <a:spLocks/>
            </p:cNvSpPr>
            <p:nvPr/>
          </p:nvSpPr>
          <p:spPr bwMode="auto">
            <a:xfrm>
              <a:off x="2391842" y="2830909"/>
              <a:ext cx="550863" cy="1536699"/>
            </a:xfrm>
            <a:custGeom>
              <a:avLst/>
              <a:gdLst>
                <a:gd name="T0" fmla="*/ 2147483647 w 347"/>
                <a:gd name="T1" fmla="*/ 2147483647 h 968"/>
                <a:gd name="T2" fmla="*/ 2147483647 w 347"/>
                <a:gd name="T3" fmla="*/ 2147483647 h 968"/>
                <a:gd name="T4" fmla="*/ 2147483647 w 347"/>
                <a:gd name="T5" fmla="*/ 2147483647 h 968"/>
                <a:gd name="T6" fmla="*/ 2147483647 w 347"/>
                <a:gd name="T7" fmla="*/ 2147483647 h 968"/>
                <a:gd name="T8" fmla="*/ 2147483647 w 347"/>
                <a:gd name="T9" fmla="*/ 2147483647 h 968"/>
                <a:gd name="T10" fmla="*/ 2147483647 w 347"/>
                <a:gd name="T11" fmla="*/ 2147483647 h 968"/>
                <a:gd name="T12" fmla="*/ 2147483647 w 347"/>
                <a:gd name="T13" fmla="*/ 2147483647 h 968"/>
                <a:gd name="T14" fmla="*/ 2147483647 w 347"/>
                <a:gd name="T15" fmla="*/ 2147483647 h 968"/>
                <a:gd name="T16" fmla="*/ 2147483647 w 347"/>
                <a:gd name="T17" fmla="*/ 2147483647 h 968"/>
                <a:gd name="T18" fmla="*/ 2147483647 w 347"/>
                <a:gd name="T19" fmla="*/ 2147483647 h 968"/>
                <a:gd name="T20" fmla="*/ 2147483647 w 347"/>
                <a:gd name="T21" fmla="*/ 2147483647 h 968"/>
                <a:gd name="T22" fmla="*/ 2147483647 w 347"/>
                <a:gd name="T23" fmla="*/ 2147483647 h 968"/>
                <a:gd name="T24" fmla="*/ 2147483647 w 347"/>
                <a:gd name="T25" fmla="*/ 2147483647 h 968"/>
                <a:gd name="T26" fmla="*/ 2147483647 w 347"/>
                <a:gd name="T27" fmla="*/ 2147483647 h 968"/>
                <a:gd name="T28" fmla="*/ 2147483647 w 347"/>
                <a:gd name="T29" fmla="*/ 2147483647 h 968"/>
                <a:gd name="T30" fmla="*/ 2147483647 w 347"/>
                <a:gd name="T31" fmla="*/ 2147483647 h 968"/>
                <a:gd name="T32" fmla="*/ 2147483647 w 347"/>
                <a:gd name="T33" fmla="*/ 2147483647 h 968"/>
                <a:gd name="T34" fmla="*/ 2147483647 w 347"/>
                <a:gd name="T35" fmla="*/ 2147483647 h 968"/>
                <a:gd name="T36" fmla="*/ 2147483647 w 347"/>
                <a:gd name="T37" fmla="*/ 2147483647 h 968"/>
                <a:gd name="T38" fmla="*/ 2147483647 w 347"/>
                <a:gd name="T39" fmla="*/ 2147483647 h 968"/>
                <a:gd name="T40" fmla="*/ 2147483647 w 347"/>
                <a:gd name="T41" fmla="*/ 2147483647 h 968"/>
                <a:gd name="T42" fmla="*/ 2147483647 w 347"/>
                <a:gd name="T43" fmla="*/ 2147483647 h 968"/>
                <a:gd name="T44" fmla="*/ 2147483647 w 347"/>
                <a:gd name="T45" fmla="*/ 2147483647 h 968"/>
                <a:gd name="T46" fmla="*/ 2147483647 w 347"/>
                <a:gd name="T47" fmla="*/ 2147483647 h 968"/>
                <a:gd name="T48" fmla="*/ 2147483647 w 347"/>
                <a:gd name="T49" fmla="*/ 2147483647 h 968"/>
                <a:gd name="T50" fmla="*/ 2147483647 w 347"/>
                <a:gd name="T51" fmla="*/ 2147483647 h 968"/>
                <a:gd name="T52" fmla="*/ 2147483647 w 347"/>
                <a:gd name="T53" fmla="*/ 2147483647 h 968"/>
                <a:gd name="T54" fmla="*/ 2147483647 w 347"/>
                <a:gd name="T55" fmla="*/ 2147483647 h 968"/>
                <a:gd name="T56" fmla="*/ 2147483647 w 347"/>
                <a:gd name="T57" fmla="*/ 2147483647 h 968"/>
                <a:gd name="T58" fmla="*/ 2147483647 w 347"/>
                <a:gd name="T59" fmla="*/ 2147483647 h 968"/>
                <a:gd name="T60" fmla="*/ 2147483647 w 347"/>
                <a:gd name="T61" fmla="*/ 2147483647 h 968"/>
                <a:gd name="T62" fmla="*/ 2147483647 w 347"/>
                <a:gd name="T63" fmla="*/ 2147483647 h 968"/>
                <a:gd name="T64" fmla="*/ 2147483647 w 347"/>
                <a:gd name="T65" fmla="*/ 2147483647 h 968"/>
                <a:gd name="T66" fmla="*/ 2147483647 w 347"/>
                <a:gd name="T67" fmla="*/ 2147483647 h 968"/>
                <a:gd name="T68" fmla="*/ 2147483647 w 347"/>
                <a:gd name="T69" fmla="*/ 2147483647 h 968"/>
                <a:gd name="T70" fmla="*/ 2147483647 w 347"/>
                <a:gd name="T71" fmla="*/ 2147483647 h 968"/>
                <a:gd name="T72" fmla="*/ 2147483647 w 347"/>
                <a:gd name="T73" fmla="*/ 2147483647 h 968"/>
                <a:gd name="T74" fmla="*/ 2147483647 w 347"/>
                <a:gd name="T75" fmla="*/ 2147483647 h 968"/>
                <a:gd name="T76" fmla="*/ 2147483647 w 347"/>
                <a:gd name="T77" fmla="*/ 2147483647 h 968"/>
                <a:gd name="T78" fmla="*/ 2147483647 w 347"/>
                <a:gd name="T79" fmla="*/ 2147483647 h 968"/>
                <a:gd name="T80" fmla="*/ 2147483647 w 347"/>
                <a:gd name="T81" fmla="*/ 2147483647 h 968"/>
                <a:gd name="T82" fmla="*/ 2147483647 w 347"/>
                <a:gd name="T83" fmla="*/ 2147483647 h 968"/>
                <a:gd name="T84" fmla="*/ 2147483647 w 347"/>
                <a:gd name="T85" fmla="*/ 2147483647 h 968"/>
                <a:gd name="T86" fmla="*/ 2147483647 w 347"/>
                <a:gd name="T87" fmla="*/ 2147483647 h 968"/>
                <a:gd name="T88" fmla="*/ 2147483647 w 347"/>
                <a:gd name="T89" fmla="*/ 2147483647 h 968"/>
                <a:gd name="T90" fmla="*/ 2147483647 w 347"/>
                <a:gd name="T91" fmla="*/ 2147483647 h 968"/>
                <a:gd name="T92" fmla="*/ 2147483647 w 347"/>
                <a:gd name="T93" fmla="*/ 2147483647 h 968"/>
                <a:gd name="T94" fmla="*/ 2147483647 w 347"/>
                <a:gd name="T95" fmla="*/ 2147483647 h 968"/>
                <a:gd name="T96" fmla="*/ 2147483647 w 347"/>
                <a:gd name="T97" fmla="*/ 2147483647 h 968"/>
                <a:gd name="T98" fmla="*/ 2147483647 w 347"/>
                <a:gd name="T99" fmla="*/ 2147483647 h 968"/>
                <a:gd name="T100" fmla="*/ 2147483647 w 347"/>
                <a:gd name="T101" fmla="*/ 2147483647 h 968"/>
                <a:gd name="T102" fmla="*/ 2147483647 w 347"/>
                <a:gd name="T103" fmla="*/ 2147483647 h 968"/>
                <a:gd name="T104" fmla="*/ 2147483647 w 347"/>
                <a:gd name="T105" fmla="*/ 2147483647 h 968"/>
                <a:gd name="T106" fmla="*/ 2147483647 w 347"/>
                <a:gd name="T107" fmla="*/ 2147483647 h 968"/>
                <a:gd name="T108" fmla="*/ 2147483647 w 347"/>
                <a:gd name="T109" fmla="*/ 2147483647 h 968"/>
                <a:gd name="T110" fmla="*/ 2147483647 w 347"/>
                <a:gd name="T111" fmla="*/ 2147483647 h 968"/>
                <a:gd name="T112" fmla="*/ 2147483647 w 347"/>
                <a:gd name="T113" fmla="*/ 2147483647 h 968"/>
                <a:gd name="T114" fmla="*/ 2147483647 w 347"/>
                <a:gd name="T115" fmla="*/ 2147483647 h 968"/>
                <a:gd name="T116" fmla="*/ 2147483647 w 347"/>
                <a:gd name="T117" fmla="*/ 2147483647 h 968"/>
                <a:gd name="T118" fmla="*/ 2147483647 w 347"/>
                <a:gd name="T119" fmla="*/ 2147483647 h 968"/>
                <a:gd name="T120" fmla="*/ 2147483647 w 347"/>
                <a:gd name="T121" fmla="*/ 2147483647 h 968"/>
                <a:gd name="T122" fmla="*/ 2147483647 w 347"/>
                <a:gd name="T123" fmla="*/ 2147483647 h 96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7" h="968">
                  <a:moveTo>
                    <a:pt x="0" y="13"/>
                  </a:moveTo>
                  <a:lnTo>
                    <a:pt x="0" y="13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4" y="22"/>
                  </a:lnTo>
                  <a:lnTo>
                    <a:pt x="19" y="24"/>
                  </a:lnTo>
                  <a:lnTo>
                    <a:pt x="25" y="30"/>
                  </a:lnTo>
                  <a:lnTo>
                    <a:pt x="30" y="35"/>
                  </a:lnTo>
                  <a:lnTo>
                    <a:pt x="36" y="40"/>
                  </a:lnTo>
                  <a:lnTo>
                    <a:pt x="40" y="41"/>
                  </a:lnTo>
                  <a:lnTo>
                    <a:pt x="42" y="44"/>
                  </a:lnTo>
                  <a:lnTo>
                    <a:pt x="48" y="48"/>
                  </a:lnTo>
                  <a:lnTo>
                    <a:pt x="50" y="51"/>
                  </a:lnTo>
                  <a:lnTo>
                    <a:pt x="54" y="54"/>
                  </a:lnTo>
                  <a:lnTo>
                    <a:pt x="57" y="58"/>
                  </a:lnTo>
                  <a:lnTo>
                    <a:pt x="62" y="61"/>
                  </a:lnTo>
                  <a:lnTo>
                    <a:pt x="65" y="66"/>
                  </a:lnTo>
                  <a:lnTo>
                    <a:pt x="69" y="69"/>
                  </a:lnTo>
                  <a:lnTo>
                    <a:pt x="73" y="72"/>
                  </a:lnTo>
                  <a:lnTo>
                    <a:pt x="75" y="77"/>
                  </a:lnTo>
                  <a:lnTo>
                    <a:pt x="80" y="82"/>
                  </a:lnTo>
                  <a:lnTo>
                    <a:pt x="83" y="86"/>
                  </a:lnTo>
                  <a:lnTo>
                    <a:pt x="87" y="90"/>
                  </a:lnTo>
                  <a:lnTo>
                    <a:pt x="91" y="93"/>
                  </a:lnTo>
                  <a:lnTo>
                    <a:pt x="95" y="99"/>
                  </a:lnTo>
                  <a:lnTo>
                    <a:pt x="99" y="104"/>
                  </a:lnTo>
                  <a:lnTo>
                    <a:pt x="103" y="108"/>
                  </a:lnTo>
                  <a:lnTo>
                    <a:pt x="105" y="113"/>
                  </a:lnTo>
                  <a:lnTo>
                    <a:pt x="110" y="118"/>
                  </a:lnTo>
                  <a:lnTo>
                    <a:pt x="113" y="123"/>
                  </a:lnTo>
                  <a:lnTo>
                    <a:pt x="117" y="128"/>
                  </a:lnTo>
                  <a:lnTo>
                    <a:pt x="120" y="135"/>
                  </a:lnTo>
                  <a:lnTo>
                    <a:pt x="125" y="139"/>
                  </a:lnTo>
                  <a:lnTo>
                    <a:pt x="127" y="144"/>
                  </a:lnTo>
                  <a:lnTo>
                    <a:pt x="131" y="151"/>
                  </a:lnTo>
                  <a:lnTo>
                    <a:pt x="134" y="157"/>
                  </a:lnTo>
                  <a:lnTo>
                    <a:pt x="137" y="164"/>
                  </a:lnTo>
                  <a:lnTo>
                    <a:pt x="140" y="169"/>
                  </a:lnTo>
                  <a:lnTo>
                    <a:pt x="142" y="175"/>
                  </a:lnTo>
                  <a:lnTo>
                    <a:pt x="145" y="182"/>
                  </a:lnTo>
                  <a:lnTo>
                    <a:pt x="146" y="189"/>
                  </a:lnTo>
                  <a:lnTo>
                    <a:pt x="150" y="194"/>
                  </a:lnTo>
                  <a:lnTo>
                    <a:pt x="151" y="202"/>
                  </a:lnTo>
                  <a:lnTo>
                    <a:pt x="152" y="208"/>
                  </a:lnTo>
                  <a:lnTo>
                    <a:pt x="156" y="217"/>
                  </a:lnTo>
                  <a:lnTo>
                    <a:pt x="158" y="223"/>
                  </a:lnTo>
                  <a:lnTo>
                    <a:pt x="159" y="230"/>
                  </a:lnTo>
                  <a:lnTo>
                    <a:pt x="160" y="236"/>
                  </a:lnTo>
                  <a:lnTo>
                    <a:pt x="162" y="245"/>
                  </a:lnTo>
                  <a:lnTo>
                    <a:pt x="162" y="251"/>
                  </a:lnTo>
                  <a:lnTo>
                    <a:pt x="164" y="259"/>
                  </a:lnTo>
                  <a:lnTo>
                    <a:pt x="164" y="267"/>
                  </a:lnTo>
                  <a:lnTo>
                    <a:pt x="165" y="276"/>
                  </a:lnTo>
                  <a:lnTo>
                    <a:pt x="164" y="274"/>
                  </a:lnTo>
                  <a:lnTo>
                    <a:pt x="160" y="274"/>
                  </a:lnTo>
                  <a:lnTo>
                    <a:pt x="156" y="274"/>
                  </a:lnTo>
                  <a:lnTo>
                    <a:pt x="151" y="274"/>
                  </a:lnTo>
                  <a:lnTo>
                    <a:pt x="146" y="272"/>
                  </a:lnTo>
                  <a:lnTo>
                    <a:pt x="140" y="271"/>
                  </a:lnTo>
                  <a:lnTo>
                    <a:pt x="134" y="267"/>
                  </a:lnTo>
                  <a:lnTo>
                    <a:pt x="129" y="264"/>
                  </a:lnTo>
                  <a:lnTo>
                    <a:pt x="125" y="258"/>
                  </a:lnTo>
                  <a:lnTo>
                    <a:pt x="118" y="256"/>
                  </a:lnTo>
                  <a:lnTo>
                    <a:pt x="113" y="254"/>
                  </a:lnTo>
                  <a:lnTo>
                    <a:pt x="109" y="256"/>
                  </a:lnTo>
                  <a:lnTo>
                    <a:pt x="105" y="258"/>
                  </a:lnTo>
                  <a:lnTo>
                    <a:pt x="105" y="263"/>
                  </a:lnTo>
                  <a:lnTo>
                    <a:pt x="105" y="264"/>
                  </a:lnTo>
                  <a:lnTo>
                    <a:pt x="107" y="267"/>
                  </a:lnTo>
                  <a:lnTo>
                    <a:pt x="109" y="271"/>
                  </a:lnTo>
                  <a:lnTo>
                    <a:pt x="113" y="276"/>
                  </a:lnTo>
                  <a:lnTo>
                    <a:pt x="115" y="279"/>
                  </a:lnTo>
                  <a:lnTo>
                    <a:pt x="120" y="282"/>
                  </a:lnTo>
                  <a:lnTo>
                    <a:pt x="125" y="285"/>
                  </a:lnTo>
                  <a:lnTo>
                    <a:pt x="129" y="289"/>
                  </a:lnTo>
                  <a:lnTo>
                    <a:pt x="134" y="290"/>
                  </a:lnTo>
                  <a:lnTo>
                    <a:pt x="138" y="294"/>
                  </a:lnTo>
                  <a:lnTo>
                    <a:pt x="143" y="295"/>
                  </a:lnTo>
                  <a:lnTo>
                    <a:pt x="150" y="297"/>
                  </a:lnTo>
                  <a:lnTo>
                    <a:pt x="156" y="300"/>
                  </a:lnTo>
                  <a:lnTo>
                    <a:pt x="162" y="302"/>
                  </a:lnTo>
                  <a:lnTo>
                    <a:pt x="168" y="303"/>
                  </a:lnTo>
                  <a:lnTo>
                    <a:pt x="175" y="307"/>
                  </a:lnTo>
                  <a:lnTo>
                    <a:pt x="180" y="310"/>
                  </a:lnTo>
                  <a:lnTo>
                    <a:pt x="186" y="314"/>
                  </a:lnTo>
                  <a:lnTo>
                    <a:pt x="194" y="316"/>
                  </a:lnTo>
                  <a:lnTo>
                    <a:pt x="200" y="320"/>
                  </a:lnTo>
                  <a:lnTo>
                    <a:pt x="202" y="323"/>
                  </a:lnTo>
                  <a:lnTo>
                    <a:pt x="206" y="327"/>
                  </a:lnTo>
                  <a:lnTo>
                    <a:pt x="209" y="329"/>
                  </a:lnTo>
                  <a:lnTo>
                    <a:pt x="214" y="335"/>
                  </a:lnTo>
                  <a:lnTo>
                    <a:pt x="219" y="340"/>
                  </a:lnTo>
                  <a:lnTo>
                    <a:pt x="223" y="345"/>
                  </a:lnTo>
                  <a:lnTo>
                    <a:pt x="227" y="348"/>
                  </a:lnTo>
                  <a:lnTo>
                    <a:pt x="230" y="351"/>
                  </a:lnTo>
                  <a:lnTo>
                    <a:pt x="233" y="354"/>
                  </a:lnTo>
                  <a:lnTo>
                    <a:pt x="236" y="359"/>
                  </a:lnTo>
                  <a:lnTo>
                    <a:pt x="237" y="362"/>
                  </a:lnTo>
                  <a:lnTo>
                    <a:pt x="241" y="366"/>
                  </a:lnTo>
                  <a:lnTo>
                    <a:pt x="244" y="369"/>
                  </a:lnTo>
                  <a:lnTo>
                    <a:pt x="247" y="374"/>
                  </a:lnTo>
                  <a:lnTo>
                    <a:pt x="249" y="377"/>
                  </a:lnTo>
                  <a:lnTo>
                    <a:pt x="252" y="382"/>
                  </a:lnTo>
                  <a:lnTo>
                    <a:pt x="255" y="387"/>
                  </a:lnTo>
                  <a:lnTo>
                    <a:pt x="258" y="392"/>
                  </a:lnTo>
                  <a:lnTo>
                    <a:pt x="261" y="396"/>
                  </a:lnTo>
                  <a:lnTo>
                    <a:pt x="264" y="400"/>
                  </a:lnTo>
                  <a:lnTo>
                    <a:pt x="266" y="405"/>
                  </a:lnTo>
                  <a:lnTo>
                    <a:pt x="269" y="410"/>
                  </a:lnTo>
                  <a:lnTo>
                    <a:pt x="272" y="415"/>
                  </a:lnTo>
                  <a:lnTo>
                    <a:pt x="275" y="422"/>
                  </a:lnTo>
                  <a:lnTo>
                    <a:pt x="277" y="426"/>
                  </a:lnTo>
                  <a:lnTo>
                    <a:pt x="280" y="433"/>
                  </a:lnTo>
                  <a:lnTo>
                    <a:pt x="283" y="438"/>
                  </a:lnTo>
                  <a:lnTo>
                    <a:pt x="285" y="443"/>
                  </a:lnTo>
                  <a:lnTo>
                    <a:pt x="286" y="448"/>
                  </a:lnTo>
                  <a:lnTo>
                    <a:pt x="290" y="454"/>
                  </a:lnTo>
                  <a:lnTo>
                    <a:pt x="291" y="459"/>
                  </a:lnTo>
                  <a:lnTo>
                    <a:pt x="292" y="466"/>
                  </a:lnTo>
                  <a:lnTo>
                    <a:pt x="294" y="473"/>
                  </a:lnTo>
                  <a:lnTo>
                    <a:pt x="298" y="479"/>
                  </a:lnTo>
                  <a:lnTo>
                    <a:pt x="299" y="484"/>
                  </a:lnTo>
                  <a:lnTo>
                    <a:pt x="299" y="491"/>
                  </a:lnTo>
                  <a:lnTo>
                    <a:pt x="300" y="497"/>
                  </a:lnTo>
                  <a:lnTo>
                    <a:pt x="302" y="504"/>
                  </a:lnTo>
                  <a:lnTo>
                    <a:pt x="302" y="510"/>
                  </a:lnTo>
                  <a:lnTo>
                    <a:pt x="304" y="517"/>
                  </a:lnTo>
                  <a:lnTo>
                    <a:pt x="304" y="523"/>
                  </a:lnTo>
                  <a:lnTo>
                    <a:pt x="305" y="531"/>
                  </a:lnTo>
                  <a:lnTo>
                    <a:pt x="305" y="536"/>
                  </a:lnTo>
                  <a:lnTo>
                    <a:pt x="305" y="544"/>
                  </a:lnTo>
                  <a:lnTo>
                    <a:pt x="305" y="551"/>
                  </a:lnTo>
                  <a:lnTo>
                    <a:pt x="305" y="557"/>
                  </a:lnTo>
                  <a:lnTo>
                    <a:pt x="304" y="564"/>
                  </a:lnTo>
                  <a:lnTo>
                    <a:pt x="304" y="570"/>
                  </a:lnTo>
                  <a:lnTo>
                    <a:pt x="304" y="577"/>
                  </a:lnTo>
                  <a:lnTo>
                    <a:pt x="302" y="586"/>
                  </a:lnTo>
                  <a:lnTo>
                    <a:pt x="300" y="592"/>
                  </a:lnTo>
                  <a:lnTo>
                    <a:pt x="299" y="599"/>
                  </a:lnTo>
                  <a:lnTo>
                    <a:pt x="298" y="607"/>
                  </a:lnTo>
                  <a:lnTo>
                    <a:pt x="294" y="613"/>
                  </a:lnTo>
                  <a:lnTo>
                    <a:pt x="292" y="621"/>
                  </a:lnTo>
                  <a:lnTo>
                    <a:pt x="290" y="628"/>
                  </a:lnTo>
                  <a:lnTo>
                    <a:pt x="286" y="634"/>
                  </a:lnTo>
                  <a:lnTo>
                    <a:pt x="285" y="643"/>
                  </a:lnTo>
                  <a:lnTo>
                    <a:pt x="283" y="641"/>
                  </a:lnTo>
                  <a:lnTo>
                    <a:pt x="282" y="641"/>
                  </a:lnTo>
                  <a:lnTo>
                    <a:pt x="278" y="638"/>
                  </a:lnTo>
                  <a:lnTo>
                    <a:pt x="275" y="636"/>
                  </a:lnTo>
                  <a:lnTo>
                    <a:pt x="270" y="633"/>
                  </a:lnTo>
                  <a:lnTo>
                    <a:pt x="268" y="629"/>
                  </a:lnTo>
                  <a:lnTo>
                    <a:pt x="263" y="626"/>
                  </a:lnTo>
                  <a:lnTo>
                    <a:pt x="258" y="625"/>
                  </a:lnTo>
                  <a:lnTo>
                    <a:pt x="252" y="621"/>
                  </a:lnTo>
                  <a:lnTo>
                    <a:pt x="249" y="618"/>
                  </a:lnTo>
                  <a:lnTo>
                    <a:pt x="244" y="616"/>
                  </a:lnTo>
                  <a:lnTo>
                    <a:pt x="239" y="615"/>
                  </a:lnTo>
                  <a:lnTo>
                    <a:pt x="236" y="615"/>
                  </a:lnTo>
                  <a:lnTo>
                    <a:pt x="233" y="615"/>
                  </a:lnTo>
                  <a:lnTo>
                    <a:pt x="231" y="616"/>
                  </a:lnTo>
                  <a:lnTo>
                    <a:pt x="231" y="621"/>
                  </a:lnTo>
                  <a:lnTo>
                    <a:pt x="231" y="623"/>
                  </a:lnTo>
                  <a:lnTo>
                    <a:pt x="233" y="626"/>
                  </a:lnTo>
                  <a:lnTo>
                    <a:pt x="235" y="628"/>
                  </a:lnTo>
                  <a:lnTo>
                    <a:pt x="239" y="632"/>
                  </a:lnTo>
                  <a:lnTo>
                    <a:pt x="243" y="632"/>
                  </a:lnTo>
                  <a:lnTo>
                    <a:pt x="247" y="633"/>
                  </a:lnTo>
                  <a:lnTo>
                    <a:pt x="252" y="634"/>
                  </a:lnTo>
                  <a:lnTo>
                    <a:pt x="258" y="638"/>
                  </a:lnTo>
                  <a:lnTo>
                    <a:pt x="263" y="641"/>
                  </a:lnTo>
                  <a:lnTo>
                    <a:pt x="268" y="646"/>
                  </a:lnTo>
                  <a:lnTo>
                    <a:pt x="270" y="647"/>
                  </a:lnTo>
                  <a:lnTo>
                    <a:pt x="274" y="651"/>
                  </a:lnTo>
                  <a:lnTo>
                    <a:pt x="277" y="654"/>
                  </a:lnTo>
                  <a:lnTo>
                    <a:pt x="280" y="659"/>
                  </a:lnTo>
                  <a:lnTo>
                    <a:pt x="283" y="663"/>
                  </a:lnTo>
                  <a:lnTo>
                    <a:pt x="286" y="667"/>
                  </a:lnTo>
                  <a:lnTo>
                    <a:pt x="290" y="672"/>
                  </a:lnTo>
                  <a:lnTo>
                    <a:pt x="292" y="677"/>
                  </a:lnTo>
                  <a:lnTo>
                    <a:pt x="294" y="680"/>
                  </a:lnTo>
                  <a:lnTo>
                    <a:pt x="294" y="684"/>
                  </a:lnTo>
                  <a:lnTo>
                    <a:pt x="296" y="687"/>
                  </a:lnTo>
                  <a:lnTo>
                    <a:pt x="299" y="690"/>
                  </a:lnTo>
                  <a:lnTo>
                    <a:pt x="299" y="694"/>
                  </a:lnTo>
                  <a:lnTo>
                    <a:pt x="300" y="698"/>
                  </a:lnTo>
                  <a:lnTo>
                    <a:pt x="302" y="702"/>
                  </a:lnTo>
                  <a:lnTo>
                    <a:pt x="304" y="707"/>
                  </a:lnTo>
                  <a:lnTo>
                    <a:pt x="305" y="710"/>
                  </a:lnTo>
                  <a:lnTo>
                    <a:pt x="307" y="715"/>
                  </a:lnTo>
                  <a:lnTo>
                    <a:pt x="307" y="718"/>
                  </a:lnTo>
                  <a:lnTo>
                    <a:pt x="308" y="723"/>
                  </a:lnTo>
                  <a:lnTo>
                    <a:pt x="310" y="727"/>
                  </a:lnTo>
                  <a:lnTo>
                    <a:pt x="310" y="729"/>
                  </a:lnTo>
                  <a:lnTo>
                    <a:pt x="312" y="735"/>
                  </a:lnTo>
                  <a:lnTo>
                    <a:pt x="313" y="738"/>
                  </a:lnTo>
                  <a:lnTo>
                    <a:pt x="313" y="741"/>
                  </a:lnTo>
                  <a:lnTo>
                    <a:pt x="315" y="746"/>
                  </a:lnTo>
                  <a:lnTo>
                    <a:pt x="315" y="749"/>
                  </a:lnTo>
                  <a:lnTo>
                    <a:pt x="316" y="753"/>
                  </a:lnTo>
                  <a:lnTo>
                    <a:pt x="316" y="756"/>
                  </a:lnTo>
                  <a:lnTo>
                    <a:pt x="318" y="761"/>
                  </a:lnTo>
                  <a:lnTo>
                    <a:pt x="318" y="764"/>
                  </a:lnTo>
                  <a:lnTo>
                    <a:pt x="320" y="769"/>
                  </a:lnTo>
                  <a:lnTo>
                    <a:pt x="320" y="775"/>
                  </a:lnTo>
                  <a:lnTo>
                    <a:pt x="321" y="782"/>
                  </a:lnTo>
                  <a:lnTo>
                    <a:pt x="321" y="789"/>
                  </a:lnTo>
                  <a:lnTo>
                    <a:pt x="322" y="795"/>
                  </a:lnTo>
                  <a:lnTo>
                    <a:pt x="322" y="802"/>
                  </a:lnTo>
                  <a:lnTo>
                    <a:pt x="322" y="808"/>
                  </a:lnTo>
                  <a:lnTo>
                    <a:pt x="322" y="815"/>
                  </a:lnTo>
                  <a:lnTo>
                    <a:pt x="322" y="822"/>
                  </a:lnTo>
                  <a:lnTo>
                    <a:pt x="321" y="826"/>
                  </a:lnTo>
                  <a:lnTo>
                    <a:pt x="321" y="833"/>
                  </a:lnTo>
                  <a:lnTo>
                    <a:pt x="320" y="838"/>
                  </a:lnTo>
                  <a:lnTo>
                    <a:pt x="318" y="844"/>
                  </a:lnTo>
                  <a:lnTo>
                    <a:pt x="316" y="849"/>
                  </a:lnTo>
                  <a:lnTo>
                    <a:pt x="315" y="854"/>
                  </a:lnTo>
                  <a:lnTo>
                    <a:pt x="313" y="859"/>
                  </a:lnTo>
                  <a:lnTo>
                    <a:pt x="310" y="866"/>
                  </a:lnTo>
                  <a:lnTo>
                    <a:pt x="307" y="869"/>
                  </a:lnTo>
                  <a:lnTo>
                    <a:pt x="304" y="874"/>
                  </a:lnTo>
                  <a:lnTo>
                    <a:pt x="300" y="879"/>
                  </a:lnTo>
                  <a:lnTo>
                    <a:pt x="299" y="882"/>
                  </a:lnTo>
                  <a:lnTo>
                    <a:pt x="294" y="887"/>
                  </a:lnTo>
                  <a:lnTo>
                    <a:pt x="290" y="890"/>
                  </a:lnTo>
                  <a:lnTo>
                    <a:pt x="286" y="895"/>
                  </a:lnTo>
                  <a:lnTo>
                    <a:pt x="282" y="899"/>
                  </a:lnTo>
                  <a:lnTo>
                    <a:pt x="280" y="899"/>
                  </a:lnTo>
                  <a:lnTo>
                    <a:pt x="280" y="900"/>
                  </a:lnTo>
                  <a:lnTo>
                    <a:pt x="280" y="902"/>
                  </a:lnTo>
                  <a:lnTo>
                    <a:pt x="282" y="903"/>
                  </a:lnTo>
                  <a:lnTo>
                    <a:pt x="283" y="905"/>
                  </a:lnTo>
                  <a:lnTo>
                    <a:pt x="288" y="908"/>
                  </a:lnTo>
                  <a:lnTo>
                    <a:pt x="290" y="912"/>
                  </a:lnTo>
                  <a:lnTo>
                    <a:pt x="291" y="915"/>
                  </a:lnTo>
                  <a:lnTo>
                    <a:pt x="291" y="918"/>
                  </a:lnTo>
                  <a:lnTo>
                    <a:pt x="291" y="921"/>
                  </a:lnTo>
                  <a:lnTo>
                    <a:pt x="291" y="926"/>
                  </a:lnTo>
                  <a:lnTo>
                    <a:pt x="291" y="930"/>
                  </a:lnTo>
                  <a:lnTo>
                    <a:pt x="292" y="937"/>
                  </a:lnTo>
                  <a:lnTo>
                    <a:pt x="291" y="939"/>
                  </a:lnTo>
                  <a:lnTo>
                    <a:pt x="291" y="944"/>
                  </a:lnTo>
                  <a:lnTo>
                    <a:pt x="290" y="948"/>
                  </a:lnTo>
                  <a:lnTo>
                    <a:pt x="290" y="952"/>
                  </a:lnTo>
                  <a:lnTo>
                    <a:pt x="290" y="957"/>
                  </a:lnTo>
                  <a:lnTo>
                    <a:pt x="290" y="959"/>
                  </a:lnTo>
                  <a:lnTo>
                    <a:pt x="321" y="968"/>
                  </a:lnTo>
                  <a:lnTo>
                    <a:pt x="310" y="902"/>
                  </a:lnTo>
                  <a:lnTo>
                    <a:pt x="310" y="900"/>
                  </a:lnTo>
                  <a:lnTo>
                    <a:pt x="310" y="899"/>
                  </a:lnTo>
                  <a:lnTo>
                    <a:pt x="312" y="897"/>
                  </a:lnTo>
                  <a:lnTo>
                    <a:pt x="315" y="894"/>
                  </a:lnTo>
                  <a:lnTo>
                    <a:pt x="318" y="888"/>
                  </a:lnTo>
                  <a:lnTo>
                    <a:pt x="321" y="884"/>
                  </a:lnTo>
                  <a:lnTo>
                    <a:pt x="326" y="879"/>
                  </a:lnTo>
                  <a:lnTo>
                    <a:pt x="329" y="873"/>
                  </a:lnTo>
                  <a:lnTo>
                    <a:pt x="330" y="868"/>
                  </a:lnTo>
                  <a:lnTo>
                    <a:pt x="332" y="864"/>
                  </a:lnTo>
                  <a:lnTo>
                    <a:pt x="334" y="859"/>
                  </a:lnTo>
                  <a:lnTo>
                    <a:pt x="335" y="856"/>
                  </a:lnTo>
                  <a:lnTo>
                    <a:pt x="337" y="851"/>
                  </a:lnTo>
                  <a:lnTo>
                    <a:pt x="338" y="846"/>
                  </a:lnTo>
                  <a:lnTo>
                    <a:pt x="340" y="841"/>
                  </a:lnTo>
                  <a:lnTo>
                    <a:pt x="341" y="836"/>
                  </a:lnTo>
                  <a:lnTo>
                    <a:pt x="341" y="830"/>
                  </a:lnTo>
                  <a:lnTo>
                    <a:pt x="343" y="825"/>
                  </a:lnTo>
                  <a:lnTo>
                    <a:pt x="345" y="818"/>
                  </a:lnTo>
                  <a:lnTo>
                    <a:pt x="345" y="813"/>
                  </a:lnTo>
                  <a:lnTo>
                    <a:pt x="346" y="805"/>
                  </a:lnTo>
                  <a:lnTo>
                    <a:pt x="346" y="798"/>
                  </a:lnTo>
                  <a:lnTo>
                    <a:pt x="346" y="792"/>
                  </a:lnTo>
                  <a:lnTo>
                    <a:pt x="347" y="785"/>
                  </a:lnTo>
                  <a:lnTo>
                    <a:pt x="346" y="782"/>
                  </a:lnTo>
                  <a:lnTo>
                    <a:pt x="346" y="778"/>
                  </a:lnTo>
                  <a:lnTo>
                    <a:pt x="346" y="774"/>
                  </a:lnTo>
                  <a:lnTo>
                    <a:pt x="346" y="771"/>
                  </a:lnTo>
                  <a:lnTo>
                    <a:pt x="345" y="764"/>
                  </a:lnTo>
                  <a:lnTo>
                    <a:pt x="345" y="758"/>
                  </a:lnTo>
                  <a:lnTo>
                    <a:pt x="343" y="751"/>
                  </a:lnTo>
                  <a:lnTo>
                    <a:pt x="341" y="744"/>
                  </a:lnTo>
                  <a:lnTo>
                    <a:pt x="340" y="740"/>
                  </a:lnTo>
                  <a:lnTo>
                    <a:pt x="340" y="733"/>
                  </a:lnTo>
                  <a:lnTo>
                    <a:pt x="338" y="727"/>
                  </a:lnTo>
                  <a:lnTo>
                    <a:pt x="337" y="720"/>
                  </a:lnTo>
                  <a:lnTo>
                    <a:pt x="335" y="715"/>
                  </a:lnTo>
                  <a:lnTo>
                    <a:pt x="334" y="710"/>
                  </a:lnTo>
                  <a:lnTo>
                    <a:pt x="332" y="705"/>
                  </a:lnTo>
                  <a:lnTo>
                    <a:pt x="330" y="700"/>
                  </a:lnTo>
                  <a:lnTo>
                    <a:pt x="329" y="695"/>
                  </a:lnTo>
                  <a:lnTo>
                    <a:pt x="328" y="692"/>
                  </a:lnTo>
                  <a:lnTo>
                    <a:pt x="326" y="687"/>
                  </a:lnTo>
                  <a:lnTo>
                    <a:pt x="322" y="684"/>
                  </a:lnTo>
                  <a:lnTo>
                    <a:pt x="321" y="679"/>
                  </a:lnTo>
                  <a:lnTo>
                    <a:pt x="320" y="676"/>
                  </a:lnTo>
                  <a:lnTo>
                    <a:pt x="316" y="669"/>
                  </a:lnTo>
                  <a:lnTo>
                    <a:pt x="315" y="664"/>
                  </a:lnTo>
                  <a:lnTo>
                    <a:pt x="312" y="661"/>
                  </a:lnTo>
                  <a:lnTo>
                    <a:pt x="310" y="658"/>
                  </a:lnTo>
                  <a:lnTo>
                    <a:pt x="310" y="656"/>
                  </a:lnTo>
                  <a:lnTo>
                    <a:pt x="310" y="654"/>
                  </a:lnTo>
                  <a:lnTo>
                    <a:pt x="310" y="653"/>
                  </a:lnTo>
                  <a:lnTo>
                    <a:pt x="312" y="647"/>
                  </a:lnTo>
                  <a:lnTo>
                    <a:pt x="315" y="645"/>
                  </a:lnTo>
                  <a:lnTo>
                    <a:pt x="315" y="641"/>
                  </a:lnTo>
                  <a:lnTo>
                    <a:pt x="316" y="638"/>
                  </a:lnTo>
                  <a:lnTo>
                    <a:pt x="316" y="634"/>
                  </a:lnTo>
                  <a:lnTo>
                    <a:pt x="320" y="632"/>
                  </a:lnTo>
                  <a:lnTo>
                    <a:pt x="320" y="626"/>
                  </a:lnTo>
                  <a:lnTo>
                    <a:pt x="322" y="623"/>
                  </a:lnTo>
                  <a:lnTo>
                    <a:pt x="322" y="618"/>
                  </a:lnTo>
                  <a:lnTo>
                    <a:pt x="326" y="613"/>
                  </a:lnTo>
                  <a:lnTo>
                    <a:pt x="326" y="608"/>
                  </a:lnTo>
                  <a:lnTo>
                    <a:pt x="328" y="602"/>
                  </a:lnTo>
                  <a:lnTo>
                    <a:pt x="329" y="597"/>
                  </a:lnTo>
                  <a:lnTo>
                    <a:pt x="330" y="590"/>
                  </a:lnTo>
                  <a:lnTo>
                    <a:pt x="330" y="584"/>
                  </a:lnTo>
                  <a:lnTo>
                    <a:pt x="332" y="577"/>
                  </a:lnTo>
                  <a:lnTo>
                    <a:pt x="332" y="569"/>
                  </a:lnTo>
                  <a:lnTo>
                    <a:pt x="334" y="564"/>
                  </a:lnTo>
                  <a:lnTo>
                    <a:pt x="334" y="559"/>
                  </a:lnTo>
                  <a:lnTo>
                    <a:pt x="334" y="556"/>
                  </a:lnTo>
                  <a:lnTo>
                    <a:pt x="334" y="551"/>
                  </a:lnTo>
                  <a:lnTo>
                    <a:pt x="335" y="548"/>
                  </a:lnTo>
                  <a:lnTo>
                    <a:pt x="335" y="544"/>
                  </a:lnTo>
                  <a:lnTo>
                    <a:pt x="335" y="539"/>
                  </a:lnTo>
                  <a:lnTo>
                    <a:pt x="335" y="536"/>
                  </a:lnTo>
                  <a:lnTo>
                    <a:pt x="335" y="531"/>
                  </a:lnTo>
                  <a:lnTo>
                    <a:pt x="335" y="528"/>
                  </a:lnTo>
                  <a:lnTo>
                    <a:pt x="335" y="523"/>
                  </a:lnTo>
                  <a:lnTo>
                    <a:pt x="335" y="518"/>
                  </a:lnTo>
                  <a:lnTo>
                    <a:pt x="335" y="515"/>
                  </a:lnTo>
                  <a:lnTo>
                    <a:pt x="334" y="510"/>
                  </a:lnTo>
                  <a:lnTo>
                    <a:pt x="334" y="505"/>
                  </a:lnTo>
                  <a:lnTo>
                    <a:pt x="334" y="502"/>
                  </a:lnTo>
                  <a:lnTo>
                    <a:pt x="334" y="497"/>
                  </a:lnTo>
                  <a:lnTo>
                    <a:pt x="332" y="492"/>
                  </a:lnTo>
                  <a:lnTo>
                    <a:pt x="332" y="487"/>
                  </a:lnTo>
                  <a:lnTo>
                    <a:pt x="330" y="482"/>
                  </a:lnTo>
                  <a:lnTo>
                    <a:pt x="330" y="479"/>
                  </a:lnTo>
                  <a:lnTo>
                    <a:pt x="329" y="473"/>
                  </a:lnTo>
                  <a:lnTo>
                    <a:pt x="328" y="469"/>
                  </a:lnTo>
                  <a:lnTo>
                    <a:pt x="326" y="462"/>
                  </a:lnTo>
                  <a:lnTo>
                    <a:pt x="324" y="459"/>
                  </a:lnTo>
                  <a:lnTo>
                    <a:pt x="322" y="454"/>
                  </a:lnTo>
                  <a:lnTo>
                    <a:pt x="321" y="449"/>
                  </a:lnTo>
                  <a:lnTo>
                    <a:pt x="320" y="444"/>
                  </a:lnTo>
                  <a:lnTo>
                    <a:pt x="316" y="440"/>
                  </a:lnTo>
                  <a:lnTo>
                    <a:pt x="315" y="435"/>
                  </a:lnTo>
                  <a:lnTo>
                    <a:pt x="312" y="431"/>
                  </a:lnTo>
                  <a:lnTo>
                    <a:pt x="310" y="424"/>
                  </a:lnTo>
                  <a:lnTo>
                    <a:pt x="307" y="422"/>
                  </a:lnTo>
                  <a:lnTo>
                    <a:pt x="304" y="417"/>
                  </a:lnTo>
                  <a:lnTo>
                    <a:pt x="302" y="411"/>
                  </a:lnTo>
                  <a:lnTo>
                    <a:pt x="299" y="407"/>
                  </a:lnTo>
                  <a:lnTo>
                    <a:pt x="296" y="402"/>
                  </a:lnTo>
                  <a:lnTo>
                    <a:pt x="292" y="398"/>
                  </a:lnTo>
                  <a:lnTo>
                    <a:pt x="290" y="393"/>
                  </a:lnTo>
                  <a:lnTo>
                    <a:pt x="286" y="389"/>
                  </a:lnTo>
                  <a:lnTo>
                    <a:pt x="285" y="385"/>
                  </a:lnTo>
                  <a:lnTo>
                    <a:pt x="282" y="380"/>
                  </a:lnTo>
                  <a:lnTo>
                    <a:pt x="278" y="375"/>
                  </a:lnTo>
                  <a:lnTo>
                    <a:pt x="275" y="372"/>
                  </a:lnTo>
                  <a:lnTo>
                    <a:pt x="272" y="367"/>
                  </a:lnTo>
                  <a:lnTo>
                    <a:pt x="269" y="364"/>
                  </a:lnTo>
                  <a:lnTo>
                    <a:pt x="266" y="359"/>
                  </a:lnTo>
                  <a:lnTo>
                    <a:pt x="263" y="356"/>
                  </a:lnTo>
                  <a:lnTo>
                    <a:pt x="260" y="353"/>
                  </a:lnTo>
                  <a:lnTo>
                    <a:pt x="257" y="349"/>
                  </a:lnTo>
                  <a:lnTo>
                    <a:pt x="253" y="345"/>
                  </a:lnTo>
                  <a:lnTo>
                    <a:pt x="250" y="341"/>
                  </a:lnTo>
                  <a:lnTo>
                    <a:pt x="247" y="336"/>
                  </a:lnTo>
                  <a:lnTo>
                    <a:pt x="241" y="329"/>
                  </a:lnTo>
                  <a:lnTo>
                    <a:pt x="235" y="323"/>
                  </a:lnTo>
                  <a:lnTo>
                    <a:pt x="230" y="316"/>
                  </a:lnTo>
                  <a:lnTo>
                    <a:pt x="223" y="312"/>
                  </a:lnTo>
                  <a:lnTo>
                    <a:pt x="217" y="305"/>
                  </a:lnTo>
                  <a:lnTo>
                    <a:pt x="214" y="302"/>
                  </a:lnTo>
                  <a:lnTo>
                    <a:pt x="209" y="297"/>
                  </a:lnTo>
                  <a:lnTo>
                    <a:pt x="206" y="294"/>
                  </a:lnTo>
                  <a:lnTo>
                    <a:pt x="202" y="289"/>
                  </a:lnTo>
                  <a:lnTo>
                    <a:pt x="200" y="287"/>
                  </a:lnTo>
                  <a:lnTo>
                    <a:pt x="195" y="284"/>
                  </a:lnTo>
                  <a:lnTo>
                    <a:pt x="194" y="282"/>
                  </a:lnTo>
                  <a:lnTo>
                    <a:pt x="194" y="280"/>
                  </a:lnTo>
                  <a:lnTo>
                    <a:pt x="194" y="277"/>
                  </a:lnTo>
                  <a:lnTo>
                    <a:pt x="194" y="274"/>
                  </a:lnTo>
                  <a:lnTo>
                    <a:pt x="192" y="269"/>
                  </a:lnTo>
                  <a:lnTo>
                    <a:pt x="190" y="264"/>
                  </a:lnTo>
                  <a:lnTo>
                    <a:pt x="190" y="258"/>
                  </a:lnTo>
                  <a:lnTo>
                    <a:pt x="189" y="251"/>
                  </a:lnTo>
                  <a:lnTo>
                    <a:pt x="188" y="246"/>
                  </a:lnTo>
                  <a:lnTo>
                    <a:pt x="186" y="243"/>
                  </a:lnTo>
                  <a:lnTo>
                    <a:pt x="186" y="239"/>
                  </a:lnTo>
                  <a:lnTo>
                    <a:pt x="184" y="234"/>
                  </a:lnTo>
                  <a:lnTo>
                    <a:pt x="184" y="230"/>
                  </a:lnTo>
                  <a:lnTo>
                    <a:pt x="182" y="226"/>
                  </a:lnTo>
                  <a:lnTo>
                    <a:pt x="181" y="221"/>
                  </a:lnTo>
                  <a:lnTo>
                    <a:pt x="180" y="217"/>
                  </a:lnTo>
                  <a:lnTo>
                    <a:pt x="178" y="212"/>
                  </a:lnTo>
                  <a:lnTo>
                    <a:pt x="176" y="207"/>
                  </a:lnTo>
                  <a:lnTo>
                    <a:pt x="175" y="202"/>
                  </a:lnTo>
                  <a:lnTo>
                    <a:pt x="173" y="197"/>
                  </a:lnTo>
                  <a:lnTo>
                    <a:pt x="172" y="190"/>
                  </a:lnTo>
                  <a:lnTo>
                    <a:pt x="170" y="187"/>
                  </a:lnTo>
                  <a:lnTo>
                    <a:pt x="168" y="181"/>
                  </a:lnTo>
                  <a:lnTo>
                    <a:pt x="165" y="175"/>
                  </a:lnTo>
                  <a:lnTo>
                    <a:pt x="162" y="170"/>
                  </a:lnTo>
                  <a:lnTo>
                    <a:pt x="160" y="164"/>
                  </a:lnTo>
                  <a:lnTo>
                    <a:pt x="158" y="157"/>
                  </a:lnTo>
                  <a:lnTo>
                    <a:pt x="156" y="153"/>
                  </a:lnTo>
                  <a:lnTo>
                    <a:pt x="152" y="146"/>
                  </a:lnTo>
                  <a:lnTo>
                    <a:pt x="150" y="141"/>
                  </a:lnTo>
                  <a:lnTo>
                    <a:pt x="146" y="135"/>
                  </a:lnTo>
                  <a:lnTo>
                    <a:pt x="143" y="130"/>
                  </a:lnTo>
                  <a:lnTo>
                    <a:pt x="140" y="123"/>
                  </a:lnTo>
                  <a:lnTo>
                    <a:pt x="135" y="118"/>
                  </a:lnTo>
                  <a:lnTo>
                    <a:pt x="133" y="112"/>
                  </a:lnTo>
                  <a:lnTo>
                    <a:pt x="129" y="105"/>
                  </a:lnTo>
                  <a:lnTo>
                    <a:pt x="125" y="100"/>
                  </a:lnTo>
                  <a:lnTo>
                    <a:pt x="121" y="93"/>
                  </a:lnTo>
                  <a:lnTo>
                    <a:pt x="117" y="88"/>
                  </a:lnTo>
                  <a:lnTo>
                    <a:pt x="113" y="84"/>
                  </a:lnTo>
                  <a:lnTo>
                    <a:pt x="107" y="77"/>
                  </a:lnTo>
                  <a:lnTo>
                    <a:pt x="103" y="71"/>
                  </a:lnTo>
                  <a:lnTo>
                    <a:pt x="97" y="66"/>
                  </a:lnTo>
                  <a:lnTo>
                    <a:pt x="93" y="61"/>
                  </a:lnTo>
                  <a:lnTo>
                    <a:pt x="87" y="54"/>
                  </a:lnTo>
                  <a:lnTo>
                    <a:pt x="82" y="49"/>
                  </a:lnTo>
                  <a:lnTo>
                    <a:pt x="75" y="44"/>
                  </a:lnTo>
                  <a:lnTo>
                    <a:pt x="69" y="38"/>
                  </a:lnTo>
                  <a:lnTo>
                    <a:pt x="63" y="33"/>
                  </a:lnTo>
                  <a:lnTo>
                    <a:pt x="57" y="28"/>
                  </a:lnTo>
                  <a:lnTo>
                    <a:pt x="50" y="23"/>
                  </a:lnTo>
                  <a:lnTo>
                    <a:pt x="44" y="18"/>
                  </a:lnTo>
                  <a:lnTo>
                    <a:pt x="38" y="13"/>
                  </a:lnTo>
                  <a:lnTo>
                    <a:pt x="30" y="9"/>
                  </a:lnTo>
                  <a:lnTo>
                    <a:pt x="22" y="5"/>
                  </a:lnTo>
                  <a:lnTo>
                    <a:pt x="1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2" name="Freeform 18"/>
            <p:cNvSpPr>
              <a:spLocks/>
            </p:cNvSpPr>
            <p:nvPr/>
          </p:nvSpPr>
          <p:spPr bwMode="auto">
            <a:xfrm>
              <a:off x="2282305" y="4569221"/>
              <a:ext cx="268288" cy="109537"/>
            </a:xfrm>
            <a:custGeom>
              <a:avLst/>
              <a:gdLst>
                <a:gd name="T0" fmla="*/ 2147483647 w 169"/>
                <a:gd name="T1" fmla="*/ 2147483647 h 69"/>
                <a:gd name="T2" fmla="*/ 2147483647 w 169"/>
                <a:gd name="T3" fmla="*/ 2147483647 h 69"/>
                <a:gd name="T4" fmla="*/ 2147483647 w 169"/>
                <a:gd name="T5" fmla="*/ 2147483647 h 69"/>
                <a:gd name="T6" fmla="*/ 2147483647 w 169"/>
                <a:gd name="T7" fmla="*/ 2147483647 h 69"/>
                <a:gd name="T8" fmla="*/ 2147483647 w 169"/>
                <a:gd name="T9" fmla="*/ 2147483647 h 69"/>
                <a:gd name="T10" fmla="*/ 2147483647 w 169"/>
                <a:gd name="T11" fmla="*/ 2147483647 h 69"/>
                <a:gd name="T12" fmla="*/ 2147483647 w 169"/>
                <a:gd name="T13" fmla="*/ 2147483647 h 69"/>
                <a:gd name="T14" fmla="*/ 2147483647 w 169"/>
                <a:gd name="T15" fmla="*/ 2147483647 h 69"/>
                <a:gd name="T16" fmla="*/ 2147483647 w 169"/>
                <a:gd name="T17" fmla="*/ 2147483647 h 69"/>
                <a:gd name="T18" fmla="*/ 2147483647 w 169"/>
                <a:gd name="T19" fmla="*/ 2147483647 h 69"/>
                <a:gd name="T20" fmla="*/ 2147483647 w 169"/>
                <a:gd name="T21" fmla="*/ 2147483647 h 69"/>
                <a:gd name="T22" fmla="*/ 2147483647 w 169"/>
                <a:gd name="T23" fmla="*/ 2147483647 h 69"/>
                <a:gd name="T24" fmla="*/ 2147483647 w 169"/>
                <a:gd name="T25" fmla="*/ 2147483647 h 69"/>
                <a:gd name="T26" fmla="*/ 2147483647 w 169"/>
                <a:gd name="T27" fmla="*/ 2147483647 h 69"/>
                <a:gd name="T28" fmla="*/ 2147483647 w 169"/>
                <a:gd name="T29" fmla="*/ 2147483647 h 69"/>
                <a:gd name="T30" fmla="*/ 2147483647 w 169"/>
                <a:gd name="T31" fmla="*/ 2147483647 h 69"/>
                <a:gd name="T32" fmla="*/ 2147483647 w 169"/>
                <a:gd name="T33" fmla="*/ 2147483647 h 69"/>
                <a:gd name="T34" fmla="*/ 2147483647 w 169"/>
                <a:gd name="T35" fmla="*/ 0 h 69"/>
                <a:gd name="T36" fmla="*/ 2147483647 w 169"/>
                <a:gd name="T37" fmla="*/ 2147483647 h 69"/>
                <a:gd name="T38" fmla="*/ 2147483647 w 169"/>
                <a:gd name="T39" fmla="*/ 2147483647 h 69"/>
                <a:gd name="T40" fmla="*/ 2147483647 w 169"/>
                <a:gd name="T41" fmla="*/ 2147483647 h 69"/>
                <a:gd name="T42" fmla="*/ 2147483647 w 169"/>
                <a:gd name="T43" fmla="*/ 2147483647 h 69"/>
                <a:gd name="T44" fmla="*/ 2147483647 w 169"/>
                <a:gd name="T45" fmla="*/ 2147483647 h 69"/>
                <a:gd name="T46" fmla="*/ 2147483647 w 169"/>
                <a:gd name="T47" fmla="*/ 2147483647 h 69"/>
                <a:gd name="T48" fmla="*/ 2147483647 w 169"/>
                <a:gd name="T49" fmla="*/ 2147483647 h 69"/>
                <a:gd name="T50" fmla="*/ 2147483647 w 169"/>
                <a:gd name="T51" fmla="*/ 2147483647 h 69"/>
                <a:gd name="T52" fmla="*/ 2147483647 w 169"/>
                <a:gd name="T53" fmla="*/ 2147483647 h 69"/>
                <a:gd name="T54" fmla="*/ 2147483647 w 169"/>
                <a:gd name="T55" fmla="*/ 2147483647 h 69"/>
                <a:gd name="T56" fmla="*/ 2147483647 w 169"/>
                <a:gd name="T57" fmla="*/ 2147483647 h 69"/>
                <a:gd name="T58" fmla="*/ 2147483647 w 169"/>
                <a:gd name="T59" fmla="*/ 2147483647 h 69"/>
                <a:gd name="T60" fmla="*/ 2147483647 w 169"/>
                <a:gd name="T61" fmla="*/ 2147483647 h 69"/>
                <a:gd name="T62" fmla="*/ 2147483647 w 169"/>
                <a:gd name="T63" fmla="*/ 2147483647 h 69"/>
                <a:gd name="T64" fmla="*/ 2147483647 w 169"/>
                <a:gd name="T65" fmla="*/ 2147483647 h 69"/>
                <a:gd name="T66" fmla="*/ 2147483647 w 169"/>
                <a:gd name="T67" fmla="*/ 2147483647 h 69"/>
                <a:gd name="T68" fmla="*/ 2147483647 w 169"/>
                <a:gd name="T69" fmla="*/ 2147483647 h 69"/>
                <a:gd name="T70" fmla="*/ 2147483647 w 169"/>
                <a:gd name="T71" fmla="*/ 2147483647 h 69"/>
                <a:gd name="T72" fmla="*/ 2147483647 w 169"/>
                <a:gd name="T73" fmla="*/ 2147483647 h 69"/>
                <a:gd name="T74" fmla="*/ 2147483647 w 169"/>
                <a:gd name="T75" fmla="*/ 2147483647 h 69"/>
                <a:gd name="T76" fmla="*/ 2147483647 w 169"/>
                <a:gd name="T77" fmla="*/ 2147483647 h 69"/>
                <a:gd name="T78" fmla="*/ 2147483647 w 169"/>
                <a:gd name="T79" fmla="*/ 2147483647 h 69"/>
                <a:gd name="T80" fmla="*/ 2147483647 w 169"/>
                <a:gd name="T81" fmla="*/ 2147483647 h 69"/>
                <a:gd name="T82" fmla="*/ 2147483647 w 169"/>
                <a:gd name="T83" fmla="*/ 2147483647 h 69"/>
                <a:gd name="T84" fmla="*/ 2147483647 w 169"/>
                <a:gd name="T85" fmla="*/ 2147483647 h 69"/>
                <a:gd name="T86" fmla="*/ 2147483647 w 169"/>
                <a:gd name="T87" fmla="*/ 2147483647 h 69"/>
                <a:gd name="T88" fmla="*/ 2147483647 w 169"/>
                <a:gd name="T89" fmla="*/ 2147483647 h 69"/>
                <a:gd name="T90" fmla="*/ 2147483647 w 169"/>
                <a:gd name="T91" fmla="*/ 2147483647 h 69"/>
                <a:gd name="T92" fmla="*/ 0 w 169"/>
                <a:gd name="T93" fmla="*/ 2147483647 h 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9" h="69">
                  <a:moveTo>
                    <a:pt x="0" y="44"/>
                  </a:moveTo>
                  <a:lnTo>
                    <a:pt x="2" y="44"/>
                  </a:lnTo>
                  <a:lnTo>
                    <a:pt x="7" y="46"/>
                  </a:lnTo>
                  <a:lnTo>
                    <a:pt x="11" y="46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7" y="48"/>
                  </a:lnTo>
                  <a:lnTo>
                    <a:pt x="30" y="49"/>
                  </a:lnTo>
                  <a:lnTo>
                    <a:pt x="33" y="49"/>
                  </a:lnTo>
                  <a:lnTo>
                    <a:pt x="38" y="49"/>
                  </a:lnTo>
                  <a:lnTo>
                    <a:pt x="41" y="49"/>
                  </a:lnTo>
                  <a:lnTo>
                    <a:pt x="46" y="49"/>
                  </a:lnTo>
                  <a:lnTo>
                    <a:pt x="49" y="49"/>
                  </a:lnTo>
                  <a:lnTo>
                    <a:pt x="52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3" y="50"/>
                  </a:lnTo>
                  <a:lnTo>
                    <a:pt x="68" y="50"/>
                  </a:lnTo>
                  <a:lnTo>
                    <a:pt x="74" y="49"/>
                  </a:lnTo>
                  <a:lnTo>
                    <a:pt x="80" y="49"/>
                  </a:lnTo>
                  <a:lnTo>
                    <a:pt x="85" y="48"/>
                  </a:lnTo>
                  <a:lnTo>
                    <a:pt x="90" y="46"/>
                  </a:lnTo>
                  <a:lnTo>
                    <a:pt x="93" y="42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3" y="33"/>
                  </a:lnTo>
                  <a:lnTo>
                    <a:pt x="92" y="29"/>
                  </a:lnTo>
                  <a:lnTo>
                    <a:pt x="90" y="26"/>
                  </a:lnTo>
                  <a:lnTo>
                    <a:pt x="87" y="21"/>
                  </a:lnTo>
                  <a:lnTo>
                    <a:pt x="84" y="18"/>
                  </a:lnTo>
                  <a:lnTo>
                    <a:pt x="80" y="15"/>
                  </a:lnTo>
                  <a:lnTo>
                    <a:pt x="77" y="10"/>
                  </a:lnTo>
                  <a:lnTo>
                    <a:pt x="74" y="8"/>
                  </a:lnTo>
                  <a:lnTo>
                    <a:pt x="72" y="5"/>
                  </a:lnTo>
                  <a:lnTo>
                    <a:pt x="71" y="2"/>
                  </a:lnTo>
                  <a:lnTo>
                    <a:pt x="74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4" y="5"/>
                  </a:lnTo>
                  <a:lnTo>
                    <a:pt x="98" y="8"/>
                  </a:lnTo>
                  <a:lnTo>
                    <a:pt x="102" y="10"/>
                  </a:lnTo>
                  <a:lnTo>
                    <a:pt x="106" y="10"/>
                  </a:lnTo>
                  <a:lnTo>
                    <a:pt x="110" y="13"/>
                  </a:lnTo>
                  <a:lnTo>
                    <a:pt x="114" y="15"/>
                  </a:lnTo>
                  <a:lnTo>
                    <a:pt x="118" y="16"/>
                  </a:lnTo>
                  <a:lnTo>
                    <a:pt x="121" y="16"/>
                  </a:lnTo>
                  <a:lnTo>
                    <a:pt x="124" y="18"/>
                  </a:lnTo>
                  <a:lnTo>
                    <a:pt x="127" y="20"/>
                  </a:lnTo>
                  <a:lnTo>
                    <a:pt x="132" y="21"/>
                  </a:lnTo>
                  <a:lnTo>
                    <a:pt x="137" y="21"/>
                  </a:lnTo>
                  <a:lnTo>
                    <a:pt x="143" y="21"/>
                  </a:lnTo>
                  <a:lnTo>
                    <a:pt x="148" y="20"/>
                  </a:lnTo>
                  <a:lnTo>
                    <a:pt x="153" y="20"/>
                  </a:lnTo>
                  <a:lnTo>
                    <a:pt x="156" y="18"/>
                  </a:lnTo>
                  <a:lnTo>
                    <a:pt x="159" y="18"/>
                  </a:lnTo>
                  <a:lnTo>
                    <a:pt x="161" y="16"/>
                  </a:lnTo>
                  <a:lnTo>
                    <a:pt x="169" y="36"/>
                  </a:lnTo>
                  <a:lnTo>
                    <a:pt x="121" y="35"/>
                  </a:lnTo>
                  <a:lnTo>
                    <a:pt x="123" y="36"/>
                  </a:lnTo>
                  <a:lnTo>
                    <a:pt x="123" y="39"/>
                  </a:lnTo>
                  <a:lnTo>
                    <a:pt x="123" y="42"/>
                  </a:lnTo>
                  <a:lnTo>
                    <a:pt x="121" y="48"/>
                  </a:lnTo>
                  <a:lnTo>
                    <a:pt x="118" y="52"/>
                  </a:lnTo>
                  <a:lnTo>
                    <a:pt x="115" y="56"/>
                  </a:lnTo>
                  <a:lnTo>
                    <a:pt x="112" y="57"/>
                  </a:lnTo>
                  <a:lnTo>
                    <a:pt x="107" y="61"/>
                  </a:lnTo>
                  <a:lnTo>
                    <a:pt x="104" y="63"/>
                  </a:lnTo>
                  <a:lnTo>
                    <a:pt x="100" y="63"/>
                  </a:lnTo>
                  <a:lnTo>
                    <a:pt x="96" y="65"/>
                  </a:lnTo>
                  <a:lnTo>
                    <a:pt x="93" y="65"/>
                  </a:lnTo>
                  <a:lnTo>
                    <a:pt x="90" y="67"/>
                  </a:lnTo>
                  <a:lnTo>
                    <a:pt x="85" y="67"/>
                  </a:lnTo>
                  <a:lnTo>
                    <a:pt x="82" y="67"/>
                  </a:lnTo>
                  <a:lnTo>
                    <a:pt x="79" y="69"/>
                  </a:lnTo>
                  <a:lnTo>
                    <a:pt x="74" y="69"/>
                  </a:lnTo>
                  <a:lnTo>
                    <a:pt x="69" y="69"/>
                  </a:lnTo>
                  <a:lnTo>
                    <a:pt x="66" y="69"/>
                  </a:lnTo>
                  <a:lnTo>
                    <a:pt x="62" y="69"/>
                  </a:lnTo>
                  <a:lnTo>
                    <a:pt x="56" y="69"/>
                  </a:lnTo>
                  <a:lnTo>
                    <a:pt x="52" y="69"/>
                  </a:lnTo>
                  <a:lnTo>
                    <a:pt x="49" y="69"/>
                  </a:lnTo>
                  <a:lnTo>
                    <a:pt x="44" y="69"/>
                  </a:lnTo>
                  <a:lnTo>
                    <a:pt x="41" y="69"/>
                  </a:lnTo>
                  <a:lnTo>
                    <a:pt x="36" y="69"/>
                  </a:lnTo>
                  <a:lnTo>
                    <a:pt x="33" y="67"/>
                  </a:lnTo>
                  <a:lnTo>
                    <a:pt x="28" y="67"/>
                  </a:lnTo>
                  <a:lnTo>
                    <a:pt x="25" y="67"/>
                  </a:lnTo>
                  <a:lnTo>
                    <a:pt x="17" y="65"/>
                  </a:lnTo>
                  <a:lnTo>
                    <a:pt x="13" y="65"/>
                  </a:lnTo>
                  <a:lnTo>
                    <a:pt x="8" y="65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3" name="Freeform 19"/>
            <p:cNvSpPr>
              <a:spLocks/>
            </p:cNvSpPr>
            <p:nvPr/>
          </p:nvSpPr>
          <p:spPr bwMode="auto">
            <a:xfrm>
              <a:off x="2509317" y="4573984"/>
              <a:ext cx="63500" cy="155575"/>
            </a:xfrm>
            <a:custGeom>
              <a:avLst/>
              <a:gdLst>
                <a:gd name="T0" fmla="*/ 2147483647 w 40"/>
                <a:gd name="T1" fmla="*/ 0 h 98"/>
                <a:gd name="T2" fmla="*/ 2147483647 w 40"/>
                <a:gd name="T3" fmla="*/ 2147483647 h 98"/>
                <a:gd name="T4" fmla="*/ 2147483647 w 40"/>
                <a:gd name="T5" fmla="*/ 2147483647 h 98"/>
                <a:gd name="T6" fmla="*/ 2147483647 w 40"/>
                <a:gd name="T7" fmla="*/ 2147483647 h 98"/>
                <a:gd name="T8" fmla="*/ 2147483647 w 40"/>
                <a:gd name="T9" fmla="*/ 2147483647 h 98"/>
                <a:gd name="T10" fmla="*/ 2147483647 w 40"/>
                <a:gd name="T11" fmla="*/ 2147483647 h 98"/>
                <a:gd name="T12" fmla="*/ 2147483647 w 40"/>
                <a:gd name="T13" fmla="*/ 2147483647 h 98"/>
                <a:gd name="T14" fmla="*/ 2147483647 w 40"/>
                <a:gd name="T15" fmla="*/ 2147483647 h 98"/>
                <a:gd name="T16" fmla="*/ 2147483647 w 40"/>
                <a:gd name="T17" fmla="*/ 2147483647 h 98"/>
                <a:gd name="T18" fmla="*/ 2147483647 w 40"/>
                <a:gd name="T19" fmla="*/ 2147483647 h 98"/>
                <a:gd name="T20" fmla="*/ 2147483647 w 40"/>
                <a:gd name="T21" fmla="*/ 2147483647 h 98"/>
                <a:gd name="T22" fmla="*/ 2147483647 w 40"/>
                <a:gd name="T23" fmla="*/ 2147483647 h 98"/>
                <a:gd name="T24" fmla="*/ 2147483647 w 40"/>
                <a:gd name="T25" fmla="*/ 2147483647 h 98"/>
                <a:gd name="T26" fmla="*/ 2147483647 w 40"/>
                <a:gd name="T27" fmla="*/ 2147483647 h 98"/>
                <a:gd name="T28" fmla="*/ 2147483647 w 40"/>
                <a:gd name="T29" fmla="*/ 2147483647 h 98"/>
                <a:gd name="T30" fmla="*/ 2147483647 w 40"/>
                <a:gd name="T31" fmla="*/ 2147483647 h 98"/>
                <a:gd name="T32" fmla="*/ 2147483647 w 40"/>
                <a:gd name="T33" fmla="*/ 2147483647 h 98"/>
                <a:gd name="T34" fmla="*/ 2147483647 w 40"/>
                <a:gd name="T35" fmla="*/ 2147483647 h 98"/>
                <a:gd name="T36" fmla="*/ 2147483647 w 40"/>
                <a:gd name="T37" fmla="*/ 2147483647 h 98"/>
                <a:gd name="T38" fmla="*/ 2147483647 w 40"/>
                <a:gd name="T39" fmla="*/ 2147483647 h 98"/>
                <a:gd name="T40" fmla="*/ 2147483647 w 40"/>
                <a:gd name="T41" fmla="*/ 2147483647 h 98"/>
                <a:gd name="T42" fmla="*/ 0 w 40"/>
                <a:gd name="T43" fmla="*/ 2147483647 h 98"/>
                <a:gd name="T44" fmla="*/ 2147483647 w 40"/>
                <a:gd name="T45" fmla="*/ 2147483647 h 98"/>
                <a:gd name="T46" fmla="*/ 2147483647 w 40"/>
                <a:gd name="T47" fmla="*/ 2147483647 h 98"/>
                <a:gd name="T48" fmla="*/ 2147483647 w 40"/>
                <a:gd name="T49" fmla="*/ 2147483647 h 98"/>
                <a:gd name="T50" fmla="*/ 2147483647 w 40"/>
                <a:gd name="T51" fmla="*/ 2147483647 h 98"/>
                <a:gd name="T52" fmla="*/ 2147483647 w 40"/>
                <a:gd name="T53" fmla="*/ 2147483647 h 98"/>
                <a:gd name="T54" fmla="*/ 2147483647 w 40"/>
                <a:gd name="T55" fmla="*/ 2147483647 h 98"/>
                <a:gd name="T56" fmla="*/ 2147483647 w 40"/>
                <a:gd name="T57" fmla="*/ 2147483647 h 98"/>
                <a:gd name="T58" fmla="*/ 2147483647 w 40"/>
                <a:gd name="T59" fmla="*/ 2147483647 h 98"/>
                <a:gd name="T60" fmla="*/ 2147483647 w 40"/>
                <a:gd name="T61" fmla="*/ 2147483647 h 98"/>
                <a:gd name="T62" fmla="*/ 2147483647 w 40"/>
                <a:gd name="T63" fmla="*/ 2147483647 h 98"/>
                <a:gd name="T64" fmla="*/ 2147483647 w 40"/>
                <a:gd name="T65" fmla="*/ 2147483647 h 98"/>
                <a:gd name="T66" fmla="*/ 2147483647 w 40"/>
                <a:gd name="T67" fmla="*/ 2147483647 h 98"/>
                <a:gd name="T68" fmla="*/ 2147483647 w 40"/>
                <a:gd name="T69" fmla="*/ 2147483647 h 98"/>
                <a:gd name="T70" fmla="*/ 2147483647 w 40"/>
                <a:gd name="T71" fmla="*/ 2147483647 h 98"/>
                <a:gd name="T72" fmla="*/ 2147483647 w 40"/>
                <a:gd name="T73" fmla="*/ 2147483647 h 98"/>
                <a:gd name="T74" fmla="*/ 2147483647 w 40"/>
                <a:gd name="T75" fmla="*/ 2147483647 h 98"/>
                <a:gd name="T76" fmla="*/ 2147483647 w 40"/>
                <a:gd name="T77" fmla="*/ 2147483647 h 98"/>
                <a:gd name="T78" fmla="*/ 2147483647 w 40"/>
                <a:gd name="T79" fmla="*/ 2147483647 h 98"/>
                <a:gd name="T80" fmla="*/ 2147483647 w 40"/>
                <a:gd name="T81" fmla="*/ 2147483647 h 98"/>
                <a:gd name="T82" fmla="*/ 2147483647 w 40"/>
                <a:gd name="T83" fmla="*/ 2147483647 h 98"/>
                <a:gd name="T84" fmla="*/ 2147483647 w 40"/>
                <a:gd name="T85" fmla="*/ 2147483647 h 98"/>
                <a:gd name="T86" fmla="*/ 2147483647 w 40"/>
                <a:gd name="T87" fmla="*/ 2147483647 h 98"/>
                <a:gd name="T88" fmla="*/ 2147483647 w 40"/>
                <a:gd name="T89" fmla="*/ 2147483647 h 98"/>
                <a:gd name="T90" fmla="*/ 2147483647 w 40"/>
                <a:gd name="T91" fmla="*/ 2147483647 h 98"/>
                <a:gd name="T92" fmla="*/ 2147483647 w 40"/>
                <a:gd name="T93" fmla="*/ 2147483647 h 98"/>
                <a:gd name="T94" fmla="*/ 2147483647 w 40"/>
                <a:gd name="T95" fmla="*/ 2147483647 h 98"/>
                <a:gd name="T96" fmla="*/ 2147483647 w 40"/>
                <a:gd name="T97" fmla="*/ 2147483647 h 98"/>
                <a:gd name="T98" fmla="*/ 2147483647 w 40"/>
                <a:gd name="T99" fmla="*/ 0 h 9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0" h="98">
                  <a:moveTo>
                    <a:pt x="10" y="0"/>
                  </a:moveTo>
                  <a:lnTo>
                    <a:pt x="10" y="2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10" y="20"/>
                  </a:lnTo>
                  <a:lnTo>
                    <a:pt x="10" y="26"/>
                  </a:lnTo>
                  <a:lnTo>
                    <a:pt x="11" y="33"/>
                  </a:lnTo>
                  <a:lnTo>
                    <a:pt x="10" y="36"/>
                  </a:lnTo>
                  <a:lnTo>
                    <a:pt x="10" y="39"/>
                  </a:lnTo>
                  <a:lnTo>
                    <a:pt x="10" y="42"/>
                  </a:lnTo>
                  <a:lnTo>
                    <a:pt x="10" y="47"/>
                  </a:lnTo>
                  <a:lnTo>
                    <a:pt x="10" y="51"/>
                  </a:lnTo>
                  <a:lnTo>
                    <a:pt x="10" y="56"/>
                  </a:lnTo>
                  <a:lnTo>
                    <a:pt x="8" y="59"/>
                  </a:lnTo>
                  <a:lnTo>
                    <a:pt x="8" y="62"/>
                  </a:lnTo>
                  <a:lnTo>
                    <a:pt x="8" y="66"/>
                  </a:lnTo>
                  <a:lnTo>
                    <a:pt x="6" y="71"/>
                  </a:lnTo>
                  <a:lnTo>
                    <a:pt x="5" y="73"/>
                  </a:lnTo>
                  <a:lnTo>
                    <a:pt x="5" y="77"/>
                  </a:lnTo>
                  <a:lnTo>
                    <a:pt x="2" y="84"/>
                  </a:lnTo>
                  <a:lnTo>
                    <a:pt x="0" y="92"/>
                  </a:lnTo>
                  <a:lnTo>
                    <a:pt x="5" y="97"/>
                  </a:lnTo>
                  <a:lnTo>
                    <a:pt x="6" y="97"/>
                  </a:lnTo>
                  <a:lnTo>
                    <a:pt x="10" y="98"/>
                  </a:lnTo>
                  <a:lnTo>
                    <a:pt x="15" y="95"/>
                  </a:lnTo>
                  <a:lnTo>
                    <a:pt x="21" y="93"/>
                  </a:lnTo>
                  <a:lnTo>
                    <a:pt x="26" y="87"/>
                  </a:lnTo>
                  <a:lnTo>
                    <a:pt x="31" y="82"/>
                  </a:lnTo>
                  <a:lnTo>
                    <a:pt x="32" y="77"/>
                  </a:lnTo>
                  <a:lnTo>
                    <a:pt x="33" y="73"/>
                  </a:lnTo>
                  <a:lnTo>
                    <a:pt x="37" y="69"/>
                  </a:lnTo>
                  <a:lnTo>
                    <a:pt x="39" y="66"/>
                  </a:lnTo>
                  <a:lnTo>
                    <a:pt x="39" y="62"/>
                  </a:lnTo>
                  <a:lnTo>
                    <a:pt x="39" y="58"/>
                  </a:lnTo>
                  <a:lnTo>
                    <a:pt x="40" y="54"/>
                  </a:lnTo>
                  <a:lnTo>
                    <a:pt x="40" y="49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0" y="38"/>
                  </a:lnTo>
                  <a:lnTo>
                    <a:pt x="40" y="34"/>
                  </a:lnTo>
                  <a:lnTo>
                    <a:pt x="39" y="29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2" y="20"/>
                  </a:lnTo>
                  <a:lnTo>
                    <a:pt x="27" y="13"/>
                  </a:lnTo>
                  <a:lnTo>
                    <a:pt x="23" y="10"/>
                  </a:lnTo>
                  <a:lnTo>
                    <a:pt x="18" y="5"/>
                  </a:lnTo>
                  <a:lnTo>
                    <a:pt x="1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4" name="Freeform 20"/>
            <p:cNvSpPr>
              <a:spLocks/>
            </p:cNvSpPr>
            <p:nvPr/>
          </p:nvSpPr>
          <p:spPr bwMode="auto">
            <a:xfrm>
              <a:off x="2572817" y="4372371"/>
              <a:ext cx="279400" cy="334962"/>
            </a:xfrm>
            <a:custGeom>
              <a:avLst/>
              <a:gdLst>
                <a:gd name="T0" fmla="*/ 2147483647 w 176"/>
                <a:gd name="T1" fmla="*/ 2147483647 h 211"/>
                <a:gd name="T2" fmla="*/ 2147483647 w 176"/>
                <a:gd name="T3" fmla="*/ 2147483647 h 211"/>
                <a:gd name="T4" fmla="*/ 2147483647 w 176"/>
                <a:gd name="T5" fmla="*/ 2147483647 h 211"/>
                <a:gd name="T6" fmla="*/ 2147483647 w 176"/>
                <a:gd name="T7" fmla="*/ 2147483647 h 211"/>
                <a:gd name="T8" fmla="*/ 2147483647 w 176"/>
                <a:gd name="T9" fmla="*/ 2147483647 h 211"/>
                <a:gd name="T10" fmla="*/ 2147483647 w 176"/>
                <a:gd name="T11" fmla="*/ 2147483647 h 211"/>
                <a:gd name="T12" fmla="*/ 2147483647 w 176"/>
                <a:gd name="T13" fmla="*/ 2147483647 h 211"/>
                <a:gd name="T14" fmla="*/ 2147483647 w 176"/>
                <a:gd name="T15" fmla="*/ 2147483647 h 211"/>
                <a:gd name="T16" fmla="*/ 2147483647 w 176"/>
                <a:gd name="T17" fmla="*/ 2147483647 h 211"/>
                <a:gd name="T18" fmla="*/ 2147483647 w 176"/>
                <a:gd name="T19" fmla="*/ 2147483647 h 211"/>
                <a:gd name="T20" fmla="*/ 2147483647 w 176"/>
                <a:gd name="T21" fmla="*/ 2147483647 h 211"/>
                <a:gd name="T22" fmla="*/ 2147483647 w 176"/>
                <a:gd name="T23" fmla="*/ 2147483647 h 211"/>
                <a:gd name="T24" fmla="*/ 2147483647 w 176"/>
                <a:gd name="T25" fmla="*/ 2147483647 h 211"/>
                <a:gd name="T26" fmla="*/ 2147483647 w 176"/>
                <a:gd name="T27" fmla="*/ 2147483647 h 211"/>
                <a:gd name="T28" fmla="*/ 2147483647 w 176"/>
                <a:gd name="T29" fmla="*/ 2147483647 h 211"/>
                <a:gd name="T30" fmla="*/ 2147483647 w 176"/>
                <a:gd name="T31" fmla="*/ 2147483647 h 211"/>
                <a:gd name="T32" fmla="*/ 2147483647 w 176"/>
                <a:gd name="T33" fmla="*/ 2147483647 h 211"/>
                <a:gd name="T34" fmla="*/ 2147483647 w 176"/>
                <a:gd name="T35" fmla="*/ 2147483647 h 211"/>
                <a:gd name="T36" fmla="*/ 2147483647 w 176"/>
                <a:gd name="T37" fmla="*/ 2147483647 h 211"/>
                <a:gd name="T38" fmla="*/ 0 w 176"/>
                <a:gd name="T39" fmla="*/ 2147483647 h 211"/>
                <a:gd name="T40" fmla="*/ 2147483647 w 176"/>
                <a:gd name="T41" fmla="*/ 2147483647 h 211"/>
                <a:gd name="T42" fmla="*/ 2147483647 w 176"/>
                <a:gd name="T43" fmla="*/ 2147483647 h 211"/>
                <a:gd name="T44" fmla="*/ 2147483647 w 176"/>
                <a:gd name="T45" fmla="*/ 2147483647 h 211"/>
                <a:gd name="T46" fmla="*/ 2147483647 w 176"/>
                <a:gd name="T47" fmla="*/ 2147483647 h 211"/>
                <a:gd name="T48" fmla="*/ 2147483647 w 176"/>
                <a:gd name="T49" fmla="*/ 2147483647 h 211"/>
                <a:gd name="T50" fmla="*/ 2147483647 w 176"/>
                <a:gd name="T51" fmla="*/ 2147483647 h 211"/>
                <a:gd name="T52" fmla="*/ 2147483647 w 176"/>
                <a:gd name="T53" fmla="*/ 2147483647 h 211"/>
                <a:gd name="T54" fmla="*/ 2147483647 w 176"/>
                <a:gd name="T55" fmla="*/ 2147483647 h 211"/>
                <a:gd name="T56" fmla="*/ 2147483647 w 176"/>
                <a:gd name="T57" fmla="*/ 2147483647 h 211"/>
                <a:gd name="T58" fmla="*/ 2147483647 w 176"/>
                <a:gd name="T59" fmla="*/ 2147483647 h 211"/>
                <a:gd name="T60" fmla="*/ 2147483647 w 176"/>
                <a:gd name="T61" fmla="*/ 2147483647 h 211"/>
                <a:gd name="T62" fmla="*/ 2147483647 w 176"/>
                <a:gd name="T63" fmla="*/ 2147483647 h 211"/>
                <a:gd name="T64" fmla="*/ 2147483647 w 176"/>
                <a:gd name="T65" fmla="*/ 2147483647 h 211"/>
                <a:gd name="T66" fmla="*/ 2147483647 w 176"/>
                <a:gd name="T67" fmla="*/ 2147483647 h 211"/>
                <a:gd name="T68" fmla="*/ 2147483647 w 176"/>
                <a:gd name="T69" fmla="*/ 2147483647 h 211"/>
                <a:gd name="T70" fmla="*/ 2147483647 w 176"/>
                <a:gd name="T71" fmla="*/ 2147483647 h 211"/>
                <a:gd name="T72" fmla="*/ 2147483647 w 176"/>
                <a:gd name="T73" fmla="*/ 2147483647 h 211"/>
                <a:gd name="T74" fmla="*/ 2147483647 w 176"/>
                <a:gd name="T75" fmla="*/ 2147483647 h 211"/>
                <a:gd name="T76" fmla="*/ 2147483647 w 176"/>
                <a:gd name="T77" fmla="*/ 2147483647 h 211"/>
                <a:gd name="T78" fmla="*/ 2147483647 w 176"/>
                <a:gd name="T79" fmla="*/ 2147483647 h 211"/>
                <a:gd name="T80" fmla="*/ 2147483647 w 176"/>
                <a:gd name="T81" fmla="*/ 2147483647 h 211"/>
                <a:gd name="T82" fmla="*/ 2147483647 w 176"/>
                <a:gd name="T83" fmla="*/ 2147483647 h 211"/>
                <a:gd name="T84" fmla="*/ 2147483647 w 176"/>
                <a:gd name="T85" fmla="*/ 2147483647 h 211"/>
                <a:gd name="T86" fmla="*/ 2147483647 w 176"/>
                <a:gd name="T87" fmla="*/ 2147483647 h 211"/>
                <a:gd name="T88" fmla="*/ 2147483647 w 176"/>
                <a:gd name="T89" fmla="*/ 2147483647 h 211"/>
                <a:gd name="T90" fmla="*/ 2147483647 w 176"/>
                <a:gd name="T91" fmla="*/ 2147483647 h 211"/>
                <a:gd name="T92" fmla="*/ 2147483647 w 176"/>
                <a:gd name="T93" fmla="*/ 2147483647 h 211"/>
                <a:gd name="T94" fmla="*/ 2147483647 w 176"/>
                <a:gd name="T95" fmla="*/ 2147483647 h 211"/>
                <a:gd name="T96" fmla="*/ 2147483647 w 176"/>
                <a:gd name="T97" fmla="*/ 0 h 2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6" h="211">
                  <a:moveTo>
                    <a:pt x="146" y="17"/>
                  </a:moveTo>
                  <a:lnTo>
                    <a:pt x="144" y="20"/>
                  </a:lnTo>
                  <a:lnTo>
                    <a:pt x="143" y="24"/>
                  </a:lnTo>
                  <a:lnTo>
                    <a:pt x="141" y="29"/>
                  </a:lnTo>
                  <a:lnTo>
                    <a:pt x="139" y="35"/>
                  </a:lnTo>
                  <a:lnTo>
                    <a:pt x="137" y="41"/>
                  </a:lnTo>
                  <a:lnTo>
                    <a:pt x="132" y="47"/>
                  </a:lnTo>
                  <a:lnTo>
                    <a:pt x="127" y="52"/>
                  </a:lnTo>
                  <a:lnTo>
                    <a:pt x="122" y="59"/>
                  </a:lnTo>
                  <a:lnTo>
                    <a:pt x="118" y="60"/>
                  </a:lnTo>
                  <a:lnTo>
                    <a:pt x="113" y="63"/>
                  </a:lnTo>
                  <a:lnTo>
                    <a:pt x="110" y="65"/>
                  </a:lnTo>
                  <a:lnTo>
                    <a:pt x="107" y="68"/>
                  </a:lnTo>
                  <a:lnTo>
                    <a:pt x="102" y="72"/>
                  </a:lnTo>
                  <a:lnTo>
                    <a:pt x="97" y="75"/>
                  </a:lnTo>
                  <a:lnTo>
                    <a:pt x="92" y="77"/>
                  </a:lnTo>
                  <a:lnTo>
                    <a:pt x="89" y="80"/>
                  </a:lnTo>
                  <a:lnTo>
                    <a:pt x="84" y="83"/>
                  </a:lnTo>
                  <a:lnTo>
                    <a:pt x="80" y="86"/>
                  </a:lnTo>
                  <a:lnTo>
                    <a:pt x="75" y="88"/>
                  </a:lnTo>
                  <a:lnTo>
                    <a:pt x="71" y="91"/>
                  </a:lnTo>
                  <a:lnTo>
                    <a:pt x="66" y="94"/>
                  </a:lnTo>
                  <a:lnTo>
                    <a:pt x="61" y="98"/>
                  </a:lnTo>
                  <a:lnTo>
                    <a:pt x="55" y="101"/>
                  </a:lnTo>
                  <a:lnTo>
                    <a:pt x="52" y="104"/>
                  </a:lnTo>
                  <a:lnTo>
                    <a:pt x="45" y="107"/>
                  </a:lnTo>
                  <a:lnTo>
                    <a:pt x="41" y="112"/>
                  </a:lnTo>
                  <a:lnTo>
                    <a:pt x="36" y="116"/>
                  </a:lnTo>
                  <a:lnTo>
                    <a:pt x="31" y="123"/>
                  </a:lnTo>
                  <a:lnTo>
                    <a:pt x="27" y="125"/>
                  </a:lnTo>
                  <a:lnTo>
                    <a:pt x="22" y="132"/>
                  </a:lnTo>
                  <a:lnTo>
                    <a:pt x="19" y="137"/>
                  </a:lnTo>
                  <a:lnTo>
                    <a:pt x="15" y="144"/>
                  </a:lnTo>
                  <a:lnTo>
                    <a:pt x="11" y="149"/>
                  </a:lnTo>
                  <a:lnTo>
                    <a:pt x="10" y="152"/>
                  </a:lnTo>
                  <a:lnTo>
                    <a:pt x="6" y="157"/>
                  </a:lnTo>
                  <a:lnTo>
                    <a:pt x="4" y="162"/>
                  </a:lnTo>
                  <a:lnTo>
                    <a:pt x="3" y="165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211"/>
                  </a:lnTo>
                  <a:lnTo>
                    <a:pt x="2" y="209"/>
                  </a:lnTo>
                  <a:lnTo>
                    <a:pt x="3" y="207"/>
                  </a:lnTo>
                  <a:lnTo>
                    <a:pt x="4" y="202"/>
                  </a:lnTo>
                  <a:lnTo>
                    <a:pt x="6" y="197"/>
                  </a:lnTo>
                  <a:lnTo>
                    <a:pt x="8" y="194"/>
                  </a:lnTo>
                  <a:lnTo>
                    <a:pt x="10" y="191"/>
                  </a:lnTo>
                  <a:lnTo>
                    <a:pt x="11" y="186"/>
                  </a:lnTo>
                  <a:lnTo>
                    <a:pt x="12" y="183"/>
                  </a:lnTo>
                  <a:lnTo>
                    <a:pt x="15" y="180"/>
                  </a:lnTo>
                  <a:lnTo>
                    <a:pt x="17" y="175"/>
                  </a:lnTo>
                  <a:lnTo>
                    <a:pt x="19" y="171"/>
                  </a:lnTo>
                  <a:lnTo>
                    <a:pt x="22" y="168"/>
                  </a:lnTo>
                  <a:lnTo>
                    <a:pt x="23" y="163"/>
                  </a:lnTo>
                  <a:lnTo>
                    <a:pt x="25" y="158"/>
                  </a:lnTo>
                  <a:lnTo>
                    <a:pt x="28" y="155"/>
                  </a:lnTo>
                  <a:lnTo>
                    <a:pt x="29" y="150"/>
                  </a:lnTo>
                  <a:lnTo>
                    <a:pt x="33" y="147"/>
                  </a:lnTo>
                  <a:lnTo>
                    <a:pt x="36" y="142"/>
                  </a:lnTo>
                  <a:lnTo>
                    <a:pt x="37" y="138"/>
                  </a:lnTo>
                  <a:lnTo>
                    <a:pt x="41" y="136"/>
                  </a:lnTo>
                  <a:lnTo>
                    <a:pt x="42" y="132"/>
                  </a:lnTo>
                  <a:lnTo>
                    <a:pt x="45" y="129"/>
                  </a:lnTo>
                  <a:lnTo>
                    <a:pt x="49" y="125"/>
                  </a:lnTo>
                  <a:lnTo>
                    <a:pt x="52" y="123"/>
                  </a:lnTo>
                  <a:lnTo>
                    <a:pt x="57" y="119"/>
                  </a:lnTo>
                  <a:lnTo>
                    <a:pt x="63" y="117"/>
                  </a:lnTo>
                  <a:lnTo>
                    <a:pt x="67" y="112"/>
                  </a:lnTo>
                  <a:lnTo>
                    <a:pt x="74" y="111"/>
                  </a:lnTo>
                  <a:lnTo>
                    <a:pt x="80" y="107"/>
                  </a:lnTo>
                  <a:lnTo>
                    <a:pt x="86" y="104"/>
                  </a:lnTo>
                  <a:lnTo>
                    <a:pt x="92" y="101"/>
                  </a:lnTo>
                  <a:lnTo>
                    <a:pt x="99" y="96"/>
                  </a:lnTo>
                  <a:lnTo>
                    <a:pt x="105" y="93"/>
                  </a:lnTo>
                  <a:lnTo>
                    <a:pt x="112" y="90"/>
                  </a:lnTo>
                  <a:lnTo>
                    <a:pt x="118" y="85"/>
                  </a:lnTo>
                  <a:lnTo>
                    <a:pt x="124" y="81"/>
                  </a:lnTo>
                  <a:lnTo>
                    <a:pt x="129" y="77"/>
                  </a:lnTo>
                  <a:lnTo>
                    <a:pt x="135" y="73"/>
                  </a:lnTo>
                  <a:lnTo>
                    <a:pt x="139" y="70"/>
                  </a:lnTo>
                  <a:lnTo>
                    <a:pt x="144" y="65"/>
                  </a:lnTo>
                  <a:lnTo>
                    <a:pt x="149" y="62"/>
                  </a:lnTo>
                  <a:lnTo>
                    <a:pt x="154" y="60"/>
                  </a:lnTo>
                  <a:lnTo>
                    <a:pt x="155" y="55"/>
                  </a:lnTo>
                  <a:lnTo>
                    <a:pt x="159" y="52"/>
                  </a:lnTo>
                  <a:lnTo>
                    <a:pt x="160" y="48"/>
                  </a:lnTo>
                  <a:lnTo>
                    <a:pt x="163" y="46"/>
                  </a:lnTo>
                  <a:lnTo>
                    <a:pt x="165" y="42"/>
                  </a:lnTo>
                  <a:lnTo>
                    <a:pt x="167" y="37"/>
                  </a:lnTo>
                  <a:lnTo>
                    <a:pt x="168" y="34"/>
                  </a:lnTo>
                  <a:lnTo>
                    <a:pt x="169" y="29"/>
                  </a:lnTo>
                  <a:lnTo>
                    <a:pt x="171" y="26"/>
                  </a:lnTo>
                  <a:lnTo>
                    <a:pt x="173" y="22"/>
                  </a:lnTo>
                  <a:lnTo>
                    <a:pt x="173" y="20"/>
                  </a:lnTo>
                  <a:lnTo>
                    <a:pt x="174" y="16"/>
                  </a:lnTo>
                  <a:lnTo>
                    <a:pt x="176" y="13"/>
                  </a:lnTo>
                  <a:lnTo>
                    <a:pt x="167" y="0"/>
                  </a:lnTo>
                  <a:lnTo>
                    <a:pt x="146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15" name="Rectangle 21"/>
            <p:cNvSpPr>
              <a:spLocks noChangeArrowheads="1"/>
            </p:cNvSpPr>
            <p:nvPr/>
          </p:nvSpPr>
          <p:spPr bwMode="auto">
            <a:xfrm>
              <a:off x="1345680" y="3811984"/>
              <a:ext cx="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032" name="Picture 8" descr="C:\Users\elenar\Desktop\sz_260-195_pic_808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1350" y="5180013"/>
            <a:ext cx="2120900" cy="127317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6393" name="TextBox 92"/>
          <p:cNvSpPr txBox="1">
            <a:spLocks noChangeArrowheads="1"/>
          </p:cNvSpPr>
          <p:nvPr/>
        </p:nvSpPr>
        <p:spPr bwMode="auto">
          <a:xfrm>
            <a:off x="4932363" y="1719263"/>
            <a:ext cx="3781425" cy="6461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дорожный фонд района -14 379,6 тыс. руб.</a:t>
            </a:r>
          </a:p>
        </p:txBody>
      </p:sp>
      <p:sp>
        <p:nvSpPr>
          <p:cNvPr id="16394" name="TextBox 93"/>
          <p:cNvSpPr txBox="1">
            <a:spLocks noChangeArrowheads="1"/>
          </p:cNvSpPr>
          <p:nvPr/>
        </p:nvSpPr>
        <p:spPr bwMode="auto">
          <a:xfrm>
            <a:off x="4324350" y="4551363"/>
            <a:ext cx="2119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Содержание местных дорог</a:t>
            </a:r>
          </a:p>
        </p:txBody>
      </p:sp>
      <p:sp>
        <p:nvSpPr>
          <p:cNvPr id="16395" name="TextBox 103"/>
          <p:cNvSpPr txBox="1">
            <a:spLocks noChangeArrowheads="1"/>
          </p:cNvSpPr>
          <p:nvPr/>
        </p:nvSpPr>
        <p:spPr bwMode="auto">
          <a:xfrm>
            <a:off x="6691313" y="4591050"/>
            <a:ext cx="23304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ремонт местных дорог</a:t>
            </a:r>
          </a:p>
        </p:txBody>
      </p:sp>
      <p:pic>
        <p:nvPicPr>
          <p:cNvPr id="1033" name="Picture 9" descr="C:\Users\elenar\Desktop\sp_9913_remont_dorog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69100" y="5180013"/>
            <a:ext cx="2124075" cy="125253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6397" name="Picture 32" descr="https://cdn.autocentre.ua/wp-content/uploads/2016/04/paz_otmechaet_yubile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5129213"/>
            <a:ext cx="2813050" cy="13239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46338" y="400050"/>
            <a:ext cx="6589712" cy="13668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«Социальная поддержка жителей района» - 14 884,9 тыс. рублей или 2,5% всех расходов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8313" y="1841500"/>
          <a:ext cx="8351837" cy="4683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51837"/>
              </a:tblGrid>
              <a:tr h="953215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социальных выплат для приобретения жилья молодым семьям 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6" marR="91426" marT="45698" marB="4569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6864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жильем отдельных категорий граждан 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6" marR="91426" marT="45698" marB="45698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095532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Выплата пенсии за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выслугу лет лицам, замещающим муниципальные должности муниципального образования,  муниципальным служащим района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6" marR="91426" marT="45698" marB="4569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1982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социально ориентированных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некоммерческих организаций 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6" marR="91426" marT="45698" marB="45698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095532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жилыми помещениями детей-сирот и детей, оставшихся без попечения родителей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6" marR="91426" marT="45698" marB="456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400" name="Picture 16" descr="http://ultoday73.ru/wp-content/uploads/2017/05/soczashch-308x2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00050"/>
            <a:ext cx="2193925" cy="13668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in-news.ru/upload/iblock/baa/baa0c0206948934a68c07eaef63ce2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31750"/>
            <a:ext cx="9144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0825" y="333375"/>
            <a:ext cx="5976938" cy="1244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«Обеспечение безопасности граждан района»  - 2 698,1 тыс. рублей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0825" y="2492375"/>
          <a:ext cx="7850188" cy="316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50188"/>
              </a:tblGrid>
              <a:tr h="1152407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муниципального казенного учреждения «Единая дежурная диспетчерская  служба»</a:t>
                      </a:r>
                      <a:endParaRPr lang="ru-RU" sz="20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5" marR="91455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</a:tr>
              <a:tr h="1008121">
                <a:tc>
                  <a:txBody>
                    <a:bodyPr/>
                    <a:lstStyle/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охраны общественного порядка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5" marR="91455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008121">
                <a:tc>
                  <a:txBody>
                    <a:bodyPr/>
                    <a:lstStyle/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совершенствование системы мер по профилактике чрезвычайных ситуаций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5" marR="91455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073400" y="1620838"/>
            <a:ext cx="5243513" cy="1447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муниципального имущества казны Александровского муниципального района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3 677,2 тыс. рублей 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0838"/>
            <a:ext cx="2160588" cy="1447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39750" y="404813"/>
            <a:ext cx="7848600" cy="8651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«Эффективное использование и управление муниципальным имуществом района» - 8 232,6 тыс.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73400" y="3357563"/>
            <a:ext cx="5316538" cy="15843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муниципального казенного учреждения «Земля» – 4 381,5 тыс. рублей </a:t>
            </a:r>
          </a:p>
        </p:txBody>
      </p:sp>
      <p:pic>
        <p:nvPicPr>
          <p:cNvPr id="19462" name="Picture 17" descr="http://rusrealtys.ru/images/135-kak-postavit-nedvizhimost-na-kadastrovyj-uch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357563"/>
            <a:ext cx="2160588" cy="15843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19" descr="http://www.terra-optima.ru/upload/iblock/3e0/%D0%BA%D0%B0%D0%B4%D0%B0%D1%81%D1%82%D1%80%D0%BE%D0%B2%D1%8B%D0%B9%20%D0%B8%D0%BD%D0%B6%D0%B5%D0%BD%D0%B5%D1%80%2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57788"/>
            <a:ext cx="2160588" cy="15732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103563" y="5146675"/>
            <a:ext cx="5286375" cy="15843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комплексных кадастровых работ– 173,9 тыс. рублей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review-image" descr="imgpreview?key=69947938a75aef2d&amp;mb=imgdb_preview_9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333375"/>
            <a:ext cx="1616075" cy="863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57400" y="341313"/>
            <a:ext cx="6942138" cy="8556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"Развитие культуры, спорта и туризма района»  – 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4 621,7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20484" name="preview-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360488"/>
            <a:ext cx="1603375" cy="822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046288" y="1366838"/>
            <a:ext cx="7031037" cy="822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"Экологическая безопасность района» 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543,9 тыс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pic>
        <p:nvPicPr>
          <p:cNvPr id="204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3275013"/>
            <a:ext cx="1593850" cy="94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057400" y="3275013"/>
            <a:ext cx="7046913" cy="946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«Привлечение инвестиций и развитие потребительского рынка в районе»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150,0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20488" name="Объект 3" descr="Понедельник - с улыбкой!"/>
          <p:cNvPicPr>
            <a:picLocks noGr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2322513"/>
            <a:ext cx="1604962" cy="89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057400" y="2297113"/>
            <a:ext cx="7023100" cy="920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сельского хозяйства и устойчивое развитие сельских территорий в районе»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- 25,0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20490" name="Picture 2" descr="&amp;Ecy;&amp;kcy;&amp;ocy;&amp;ncy;&amp;ocy;&amp;mcy;&amp;iecy;&amp;tcy;&amp;rcy;&amp;icy;&amp;yacy;, &amp;scy;&amp;tcy;&amp;acy;&amp;tcy;&amp;icy;&amp;scy;&amp;tcy;&amp;icy;&amp;kcy;&amp;acy;, &amp;tcy;&amp;iecy;&amp;ocy;&amp;rcy;&amp;icy;&amp;yacy; &amp;vcy;&amp;iecy;&amp;rcy;&amp;ocy;&amp;yacy;&amp;tcy;&amp;ncy;&amp;ocy;&amp;scy;&amp;tcy;&amp;iecy;&amp;jcy; &amp;zcy;&amp;acy;&amp;kcy;&amp;acy;&amp;zcy;&amp;acy;&amp;tcy;&amp;softcy; &amp;vcy; &amp;Dcy;&amp;ncy;&amp;iecy;&amp;pcy;&amp;rcy;&amp;ocy;&amp;pcy;&amp;iecy;&amp;tcy;&amp;rcy;&amp;ocy;&amp;vcy;&amp;scy;&amp;kcy;&amp;iecy; - &amp;ocy;&amp;bcy;&amp;hardcy;&amp;yacy;&amp;vcy;&amp;lcy;&amp;iecy;&amp;ncy;&amp;icy;&amp;yacy; Megadoski.r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4365625"/>
            <a:ext cx="1593850" cy="93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057400" y="4364038"/>
            <a:ext cx="6994525" cy="936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развитие муниципальной службы района»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- 285,0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57400" y="5516563"/>
            <a:ext cx="6994525" cy="9953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«Содействие занятости населения в районе» 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- 13,0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18447" name="Picture 15" descr="http://www.braslav-star.by/wp-content/uploads/2016/04/Full-room-of-people-1024x84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3" y="5530850"/>
            <a:ext cx="1593850" cy="9667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 bwMode="auto">
          <a:xfrm>
            <a:off x="1" y="-4245"/>
            <a:ext cx="9144000" cy="6850063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4000" b="-34000"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324339" y="764704"/>
            <a:ext cx="8280920" cy="18596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b="1" smtClean="0"/>
              <a:t>Реализация муниципальных программ, приоритетных муниципальных проектов в рамках приоритетных региональных проектов, инвестиционных проектов Александровского муниципального района в </a:t>
            </a:r>
            <a:r>
              <a:rPr lang="ru-RU" sz="2000" b="1" smtClean="0"/>
              <a:t>сумме 25 </a:t>
            </a:r>
            <a:r>
              <a:rPr lang="ru-RU" sz="2000" b="1" smtClean="0"/>
              <a:t>309,4 тыс. рублей </a:t>
            </a:r>
          </a:p>
        </p:txBody>
      </p:sp>
      <p:sp>
        <p:nvSpPr>
          <p:cNvPr id="21507" name="AutoShape 2" descr="https://im1-tub-ru.yandex.net/i?id=204465d4abd1320f574f19fdf90d3020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авая фигурная скобка 1"/>
          <p:cNvSpPr/>
          <p:nvPr/>
        </p:nvSpPr>
        <p:spPr>
          <a:xfrm rot="16200000">
            <a:off x="3934688" y="1563517"/>
            <a:ext cx="823941" cy="316865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73077" y="3663919"/>
            <a:ext cx="3312368" cy="1082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Краевой бюджет </a:t>
            </a:r>
          </a:p>
          <a:p>
            <a:pPr algn="ctr">
              <a:defRPr/>
            </a:pPr>
            <a:r>
              <a:rPr lang="ru-RU" sz="2000" b="1" dirty="0"/>
              <a:t>20 003,15 тыс. рублей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54671" y="3663919"/>
            <a:ext cx="3240360" cy="1082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Районный бюджет </a:t>
            </a:r>
          </a:p>
          <a:p>
            <a:pPr algn="ctr">
              <a:defRPr/>
            </a:pPr>
            <a:r>
              <a:rPr lang="ru-RU" sz="2000" b="1" dirty="0"/>
              <a:t>5 306,25 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агетная рамка 5"/>
          <p:cNvSpPr/>
          <p:nvPr/>
        </p:nvSpPr>
        <p:spPr>
          <a:xfrm rot="5400000">
            <a:off x="4200384" y="-2289839"/>
            <a:ext cx="864096" cy="8557358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органов местного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 -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45 816,4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7" name="Багетная рамка 6"/>
          <p:cNvSpPr/>
          <p:nvPr/>
        </p:nvSpPr>
        <p:spPr>
          <a:xfrm rot="5400000">
            <a:off x="4164380" y="137386"/>
            <a:ext cx="936103" cy="8527443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фонд администрации Александровского муниципального района – 1 000,0 тыс. рублей </a:t>
            </a:r>
          </a:p>
        </p:txBody>
      </p:sp>
      <p:sp>
        <p:nvSpPr>
          <p:cNvPr id="27" name="Багетная рамка 26"/>
          <p:cNvSpPr/>
          <p:nvPr/>
        </p:nvSpPr>
        <p:spPr>
          <a:xfrm rot="5400000">
            <a:off x="4157808" y="1396978"/>
            <a:ext cx="936104" cy="8567534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исполнение решений судов, вступивших в законную силу, и оплату государственной пошлины–  225,2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1033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НЕПРОГРАММНЫЕ НАПРАВЛЕНИЯ ДЕЯТЕЛЬНОСТИ БЮДЖЕТА РАЙОНА </a:t>
            </a:r>
            <a:r>
              <a:rPr lang="ru-RU" sz="2300" b="1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 2019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год </a:t>
            </a:r>
            <a:r>
              <a:rPr lang="ru-RU" sz="2300" b="1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– 48 181,5 тыс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рублей,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или 8,2%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от общего объема расходов</a:t>
            </a:r>
          </a:p>
        </p:txBody>
      </p:sp>
      <p:sp>
        <p:nvSpPr>
          <p:cNvPr id="10" name="Багетная рамка 9"/>
          <p:cNvSpPr/>
          <p:nvPr/>
        </p:nvSpPr>
        <p:spPr>
          <a:xfrm rot="5400000">
            <a:off x="4177854" y="-1086749"/>
            <a:ext cx="936103" cy="8527443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МБУ "Редакция газеты "Боевой путь"–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1 139,9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russia-krym.ru/_nw/3/716499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3" y="1484313"/>
            <a:ext cx="4332287" cy="4943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Прямоугольник 1"/>
          <p:cNvSpPr/>
          <p:nvPr/>
        </p:nvSpPr>
        <p:spPr>
          <a:xfrm>
            <a:off x="4697413" y="1484313"/>
            <a:ext cx="4249737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b="1" dirty="0"/>
              <a:t>- сформирован программно-целевым методом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99000" y="2266950"/>
            <a:ext cx="4248150" cy="57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- </a:t>
            </a:r>
            <a:r>
              <a:rPr lang="ru-RU" b="1" dirty="0"/>
              <a:t>остается социально направленным на всем периоде планирования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37100" y="2997200"/>
            <a:ext cx="4249738" cy="2160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-</a:t>
            </a:r>
            <a:r>
              <a:rPr lang="ru-RU" b="1" dirty="0"/>
              <a:t>ориентирован на исполнение обязательств и условий, предусмотренных Соглашением о предоставлении дотации из бюджета Пермского края бюджету Александровского муниципального района, заключаемого  с  МФ ПК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37100" y="5319713"/>
            <a:ext cx="4249738" cy="1108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-</a:t>
            </a:r>
            <a:r>
              <a:rPr lang="ru-RU" b="1" dirty="0"/>
              <a:t>сформирован в рамках установленных БК РФ ограничений для местных бюджетов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713" y="333375"/>
            <a:ext cx="8707437" cy="7191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/>
              <a:t>Бюджет Александровского муниципального  района </a:t>
            </a:r>
          </a:p>
          <a:p>
            <a:pPr algn="ctr">
              <a:defRPr/>
            </a:pPr>
            <a:r>
              <a:rPr lang="ru-RU" sz="2200" b="1"/>
              <a:t>на 2019 - 2021 </a:t>
            </a:r>
            <a:r>
              <a:rPr lang="ru-RU" sz="2200" b="1" dirty="0"/>
              <a:t>годы: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  <a:solidFill>
            <a:schemeClr val="accent4">
              <a:lumMod val="40000"/>
              <a:lumOff val="60000"/>
            </a:schemeClr>
          </a:solidFill>
          <a:extLst/>
        </p:spPr>
        <p:txBody>
          <a:bodyPr rtlCol="0">
            <a:normAutofit/>
            <a:scene3d>
              <a:camera prst="orthographicFront"/>
              <a:lightRig rig="threePt" dir="t"/>
            </a:scene3d>
            <a:sp3d>
              <a:bevelT w="6350"/>
              <a:bevelB w="3175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effectLst>
                  <a:outerShdw blurRad="50800" dist="50800" sx="1000" sy="1000" algn="ctr" rotWithShape="0">
                    <a:srgbClr val="000000"/>
                  </a:outerShdw>
                  <a:reflection endPos="1000" dist="50800" dir="5400000" sy="-100000" algn="bl" rotWithShape="0"/>
                </a:effectLst>
                <a:latin typeface="Book Antiqua" pitchFamily="18" charset="0"/>
              </a:rPr>
              <a:t>СПАСИБО ЗА ВНИМАНИЕ</a:t>
            </a:r>
            <a:endParaRPr lang="ru-RU" sz="5400" b="1" dirty="0">
              <a:effectLst>
                <a:outerShdw blurRad="50800" dist="50800" sx="1000" sy="1000" algn="ctr" rotWithShape="0">
                  <a:srgbClr val="000000"/>
                </a:outerShdw>
                <a:reflection endPos="1000" dist="508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24579" name="Picture 4" descr="&amp;Gcy;&amp;iecy;&amp;rcy;&amp;bcy; &amp;gcy;&amp;ocy;&amp;rcy;&amp;ocy;&amp;dcy;&amp;acy; &amp;Acy;&amp;lcy;&amp;iecy;&amp;kcy;&amp;scy;&amp;acy;&amp;ncy;&amp;dcy;&amp;rcy;&amp;ocy;&amp;vcy;&amp;scy;&amp;kcy; (&amp;Pcy;&amp;iecy;&amp;rcy;&amp;mcy;&amp;scy;&amp;kcy;&amp;icy;&amp;jcy; &amp;kcy;&amp;rcy;&amp;acy;&amp;jcy;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33375"/>
            <a:ext cx="16668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10115</TotalTime>
  <Words>1386</Words>
  <Application>Microsoft Office PowerPoint</Application>
  <PresentationFormat>Экран (4:3)</PresentationFormat>
  <Paragraphs>266</Paragraphs>
  <Slides>24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Диаграмма Microsoft Excel</vt:lpstr>
      <vt:lpstr>О проекте бюджета  Александровского муниципального района Пермского края на 2019 год и на плановый период 2020 и 2021 годов </vt:lpstr>
      <vt:lpstr> Формирование бюджета  Александровского муниципального района осуществлялось в соответствии с: </vt:lpstr>
      <vt:lpstr>Презентация PowerPoint</vt:lpstr>
      <vt:lpstr>Презентация PowerPoint</vt:lpstr>
      <vt:lpstr>Презентация PowerPoint</vt:lpstr>
      <vt:lpstr>Налоговые и неналоговые доходы бюджета  Александровского муниципального района,  млн. рублей</vt:lpstr>
      <vt:lpstr>Безвозмездные поступления бюджета  Александровского муниципального района,  млн. рублей</vt:lpstr>
      <vt:lpstr>Презентация PowerPoint</vt:lpstr>
      <vt:lpstr>Презентация PowerPoint</vt:lpstr>
      <vt:lpstr>Презентация PowerPoint</vt:lpstr>
      <vt:lpstr>Муниципальная программа «Развитие системы образования района» - 394 142,7тыс. рублей  или 66,9% всех расходов </vt:lpstr>
      <vt:lpstr>Подпрограмма  «Развитие системы отдыха, оздоровления и занятости детей и подростков в каникулярный период» в сумме 6 947,1  тыс. рублей </vt:lpstr>
      <vt:lpstr>Презентация PowerPoint</vt:lpstr>
      <vt:lpstr> Муниципальная программа  «Управление муниципальными финансами района» - 70 617,8 тыс. руб. или 12% всех расходов </vt:lpstr>
      <vt:lpstr>Фонд финансовой поддержки поселений,  тыс. рублей</vt:lpstr>
      <vt:lpstr>Муниципальная программа «Развитие инфраструктуры района»  – 19 094,4 тыс. руб. или 3,2% всех расходов 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муниципальных программ, приоритетных муниципальных проектов в рамках приоритетных региональных проектов, инвестиционных проектов Александровского муниципального района в сумме 25 309,4 тыс. рублей 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проекте бюджета  Пермского края на 2014 год  и на плановый период  2015 и 2016 годов</dc:title>
  <dc:creator>Майсурадзе Александра Димитриевна</dc:creator>
  <cp:lastModifiedBy>Мухина</cp:lastModifiedBy>
  <cp:revision>1243</cp:revision>
  <cp:lastPrinted>2014-11-25T11:13:07Z</cp:lastPrinted>
  <dcterms:created xsi:type="dcterms:W3CDTF">2014-10-07T10:40:25Z</dcterms:created>
  <dcterms:modified xsi:type="dcterms:W3CDTF">2018-12-05T03:16:51Z</dcterms:modified>
</cp:coreProperties>
</file>