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6" r:id="rId1"/>
  </p:sldMasterIdLst>
  <p:notesMasterIdLst>
    <p:notesMasterId r:id="rId24"/>
  </p:notesMasterIdLst>
  <p:sldIdLst>
    <p:sldId id="256" r:id="rId2"/>
    <p:sldId id="351" r:id="rId3"/>
    <p:sldId id="379" r:id="rId4"/>
    <p:sldId id="353" r:id="rId5"/>
    <p:sldId id="386" r:id="rId6"/>
    <p:sldId id="387" r:id="rId7"/>
    <p:sldId id="361" r:id="rId8"/>
    <p:sldId id="357" r:id="rId9"/>
    <p:sldId id="308" r:id="rId10"/>
    <p:sldId id="378" r:id="rId11"/>
    <p:sldId id="388" r:id="rId12"/>
    <p:sldId id="389" r:id="rId13"/>
    <p:sldId id="390" r:id="rId14"/>
    <p:sldId id="391" r:id="rId15"/>
    <p:sldId id="347" r:id="rId16"/>
    <p:sldId id="341" r:id="rId17"/>
    <p:sldId id="396" r:id="rId18"/>
    <p:sldId id="382" r:id="rId19"/>
    <p:sldId id="397" r:id="rId20"/>
    <p:sldId id="393" r:id="rId21"/>
    <p:sldId id="392" r:id="rId22"/>
    <p:sldId id="372" r:id="rId23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FFFF"/>
    <a:srgbClr val="3399FF"/>
    <a:srgbClr val="FFD85B"/>
    <a:srgbClr val="33CCCC"/>
    <a:srgbClr val="FFFFBD"/>
    <a:srgbClr val="D67F00"/>
    <a:srgbClr val="0000FF"/>
    <a:srgbClr val="3616A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521" autoAdjust="0"/>
    <p:restoredTop sz="92382" autoAdjust="0"/>
  </p:normalViewPr>
  <p:slideViewPr>
    <p:cSldViewPr>
      <p:cViewPr>
        <p:scale>
          <a:sx n="74" d="100"/>
          <a:sy n="74" d="100"/>
        </p:scale>
        <p:origin x="-1992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196" y="-96"/>
      </p:cViewPr>
      <p:guideLst>
        <p:guide orient="horz" pos="3127"/>
        <p:guide pos="210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811.xlsx"/><Relationship Id="rId1" Type="http://schemas.openxmlformats.org/officeDocument/2006/relationships/image" Target="../media/image30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Y val="210"/>
      <c:perspective val="0"/>
    </c:view3D>
    <c:plotArea>
      <c:layout>
        <c:manualLayout>
          <c:layoutTarget val="inner"/>
          <c:xMode val="edge"/>
          <c:yMode val="edge"/>
          <c:x val="0"/>
          <c:y val="6.0452182323781916E-5"/>
          <c:w val="1"/>
          <c:h val="0.99993960879324451"/>
        </c:manualLayout>
      </c:layout>
      <c:pie3DChart>
        <c:varyColors val="1"/>
        <c:ser>
          <c:idx val="0"/>
          <c:order val="0"/>
          <c:spPr>
            <a:solidFill>
              <a:schemeClr val="accent1"/>
            </a:solidFill>
            <a:ln w="15060">
              <a:solidFill>
                <a:schemeClr val="tx1"/>
              </a:solidFill>
              <a:prstDash val="solid"/>
            </a:ln>
          </c:spPr>
          <c:explosion val="24"/>
          <c:dPt>
            <c:idx val="0"/>
            <c:spPr>
              <a:solidFill>
                <a:srgbClr val="3399FF"/>
              </a:solidFill>
              <a:ln w="15060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4">
                  <a:lumMod val="60000"/>
                  <a:lumOff val="40000"/>
                </a:schemeClr>
              </a:solidFill>
              <a:ln w="15060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rgbClr val="FFFF00"/>
              </a:solidFill>
              <a:ln w="15060">
                <a:solidFill>
                  <a:srgbClr val="FFFF00"/>
                </a:solidFill>
                <a:prstDash val="solid"/>
              </a:ln>
            </c:spPr>
          </c:dPt>
          <c:dPt>
            <c:idx val="3"/>
            <c:spPr>
              <a:solidFill>
                <a:srgbClr val="00FFFF"/>
              </a:solidFill>
              <a:ln w="15060">
                <a:solidFill>
                  <a:schemeClr val="tx1"/>
                </a:solidFill>
                <a:prstDash val="solid"/>
              </a:ln>
            </c:spPr>
          </c:dPt>
          <c:dPt>
            <c:idx val="4"/>
            <c:explosion val="25"/>
            <c:spPr>
              <a:solidFill>
                <a:srgbClr val="00B050"/>
              </a:solidFill>
              <a:ln w="15060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Sheet1!$A$1:$E$1</c:f>
              <c:strCache>
                <c:ptCount val="5"/>
                <c:pt idx="0">
                  <c:v>Дошкольное образование</c:v>
                </c:pt>
                <c:pt idx="1">
                  <c:v>Дополнительное образование</c:v>
                </c:pt>
                <c:pt idx="2">
                  <c:v>Общее образование</c:v>
                </c:pt>
                <c:pt idx="3">
                  <c:v>Оздоровление детей</c:v>
                </c:pt>
                <c:pt idx="4">
                  <c:v>Другие вопросы в области образования</c:v>
                </c:pt>
              </c:strCache>
            </c:strRef>
          </c:cat>
          <c:val>
            <c:numRef>
              <c:f>Sheet1!$A$2:$E$2</c:f>
              <c:numCache>
                <c:formatCode>0.0</c:formatCode>
                <c:ptCount val="5"/>
                <c:pt idx="0">
                  <c:v>40.178246599482023</c:v>
                </c:pt>
                <c:pt idx="1">
                  <c:v>11.496015049744313</c:v>
                </c:pt>
                <c:pt idx="2">
                  <c:v>42.698468223042937</c:v>
                </c:pt>
                <c:pt idx="3">
                  <c:v>1.7077998150989793</c:v>
                </c:pt>
                <c:pt idx="4">
                  <c:v>3.9194703126317187</c:v>
                </c:pt>
              </c:numCache>
            </c:numRef>
          </c:val>
        </c:ser>
      </c:pie3DChart>
      <c:spPr>
        <a:blipFill dpi="0" rotWithShape="1">
          <a:blip xmlns:r="http://schemas.openxmlformats.org/officeDocument/2006/relationships" r:embed="rId1">
            <a:alphaModFix amt="65000"/>
            <a:extLst>
              <a:ext uri="{28A0092B-C50C-407E-A947-70E740481C1C}"/>
            </a:extLst>
          </a:blip>
          <a:srcRect/>
          <a:stretch>
            <a:fillRect/>
          </a:stretch>
        </a:blipFill>
        <a:ln w="30120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71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2"/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803C66-7B47-4C35-935E-E05740E535D7}" type="doc">
      <dgm:prSet loTypeId="urn:microsoft.com/office/officeart/2005/8/layout/chevron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417D6D82-5D83-4513-AF49-946340E10A89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2014 г.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4D37CEF5-0A41-442D-837D-86DA8EE3563A}" type="parTrans" cxnId="{5DB7AC82-4561-4E3F-AC38-38F254D2644F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F5872739-8037-4454-B66D-9E2DD2462090}" type="sibTrans" cxnId="{5DB7AC82-4561-4E3F-AC38-38F254D2644F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09CF7EE4-3F0D-4CE8-BD98-DE2925410743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49 689,9 тыс.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рублей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D051A46E-92D3-410C-AE02-0CE72BD07391}" type="parTrans" cxnId="{A318516C-CAE0-4F5E-A541-FCA023BB303F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3E4CF7DA-7B05-4C0D-98C7-3A3E58542DAF}" type="sibTrans" cxnId="{A318516C-CAE0-4F5E-A541-FCA023BB303F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932F8BE5-B098-4606-8CDA-331CF6DA75EB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2015 г.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7E388606-2B88-49F5-8F80-77DB843BC75B}" type="parTrans" cxnId="{9D46031D-3582-4306-B3F8-B8F104FB0E7F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FA8F343E-CCAF-4763-8C05-007973BC6AF0}" type="sibTrans" cxnId="{9D46031D-3582-4306-B3F8-B8F104FB0E7F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ACFAE26E-9095-405D-879C-76D3DB247C81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50 789,9 тыс. рублей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ED3F7096-234D-455B-9784-17EC71BA9D7F}" type="parTrans" cxnId="{A5095896-C426-46AB-B7B5-57B0ED64CEA6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D635B643-CF46-4292-BE64-2BE2DA87D1D7}" type="sibTrans" cxnId="{A5095896-C426-46AB-B7B5-57B0ED64CEA6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EC9E7DBB-E3F5-4FF3-8751-2C739056E83E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2016 г.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02E91F0E-9FE0-493C-83E6-0D6A214F69DD}" type="parTrans" cxnId="{B5019AC6-BE23-4EAE-B1C0-88148011D8F5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09993F1F-4D4A-478F-8084-1C3C2F1AA37E}" type="sibTrans" cxnId="{B5019AC6-BE23-4EAE-B1C0-88148011D8F5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2DD1A604-DDD4-479E-8493-5BA542BA23AE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50 789,9 тыс. рублей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31E707F4-4A73-4554-B4ED-0E998B2A2573}" type="parTrans" cxnId="{B7F72EEF-4595-43FD-AD3F-35CABAE96122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592A176D-E862-42F9-9CB6-7B784283D294}" type="sibTrans" cxnId="{B7F72EEF-4595-43FD-AD3F-35CABAE96122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9CB992FC-E13D-4A5A-A645-2E812E2E3C03}" type="pres">
      <dgm:prSet presAssocID="{ED803C66-7B47-4C35-935E-E05740E535D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64A972-76CF-487F-99BB-3A67AE47D9D7}" type="pres">
      <dgm:prSet presAssocID="{417D6D82-5D83-4513-AF49-946340E10A89}" presName="composite" presStyleCnt="0"/>
      <dgm:spPr/>
    </dgm:pt>
    <dgm:pt modelId="{6D2395C0-B0FA-4B75-90F5-21AA330F4A85}" type="pres">
      <dgm:prSet presAssocID="{417D6D82-5D83-4513-AF49-946340E10A8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1AEAE5-778C-4F9C-A7C6-6A4236B5CD67}" type="pres">
      <dgm:prSet presAssocID="{417D6D82-5D83-4513-AF49-946340E10A89}" presName="descendantText" presStyleLbl="alignAcc1" presStyleIdx="0" presStyleCnt="3" custLinFactNeighborX="73" custLinFactNeighborY="-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40FDC4-ECF8-419B-A630-24F1A522895A}" type="pres">
      <dgm:prSet presAssocID="{F5872739-8037-4454-B66D-9E2DD2462090}" presName="sp" presStyleCnt="0"/>
      <dgm:spPr/>
    </dgm:pt>
    <dgm:pt modelId="{992E2F1B-7CB4-45DF-9A0B-CDEE1AC357FC}" type="pres">
      <dgm:prSet presAssocID="{932F8BE5-B098-4606-8CDA-331CF6DA75EB}" presName="composite" presStyleCnt="0"/>
      <dgm:spPr/>
    </dgm:pt>
    <dgm:pt modelId="{220735BF-2970-45D5-9D91-EF1225DB35B5}" type="pres">
      <dgm:prSet presAssocID="{932F8BE5-B098-4606-8CDA-331CF6DA75E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3117D1-1F13-4DC3-9AF8-9BD43316DDF2}" type="pres">
      <dgm:prSet presAssocID="{932F8BE5-B098-4606-8CDA-331CF6DA75E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960949-CB4F-45E1-BACD-DFCE2B97CCBB}" type="pres">
      <dgm:prSet presAssocID="{FA8F343E-CCAF-4763-8C05-007973BC6AF0}" presName="sp" presStyleCnt="0"/>
      <dgm:spPr/>
    </dgm:pt>
    <dgm:pt modelId="{245E1835-0FDE-4F72-B708-4EB99FC5CFB5}" type="pres">
      <dgm:prSet presAssocID="{EC9E7DBB-E3F5-4FF3-8751-2C739056E83E}" presName="composite" presStyleCnt="0"/>
      <dgm:spPr/>
    </dgm:pt>
    <dgm:pt modelId="{1BCFA5EA-0F2D-45CE-AD5E-20E9712C2192}" type="pres">
      <dgm:prSet presAssocID="{EC9E7DBB-E3F5-4FF3-8751-2C739056E83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EB9EB2-5E47-4CAD-81E3-2834DD19B741}" type="pres">
      <dgm:prSet presAssocID="{EC9E7DBB-E3F5-4FF3-8751-2C739056E83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765023-F14D-4E28-9D76-4504E05EB45C}" type="presOf" srcId="{2DD1A604-DDD4-479E-8493-5BA542BA23AE}" destId="{44EB9EB2-5E47-4CAD-81E3-2834DD19B741}" srcOrd="0" destOrd="0" presId="urn:microsoft.com/office/officeart/2005/8/layout/chevron2"/>
    <dgm:cxn modelId="{9C49FC23-D306-49C0-ACBF-34092E320A8B}" type="presOf" srcId="{ACFAE26E-9095-405D-879C-76D3DB247C81}" destId="{F73117D1-1F13-4DC3-9AF8-9BD43316DDF2}" srcOrd="0" destOrd="0" presId="urn:microsoft.com/office/officeart/2005/8/layout/chevron2"/>
    <dgm:cxn modelId="{6521B108-1280-434B-A9C3-AF7CAC0AE1D5}" type="presOf" srcId="{EC9E7DBB-E3F5-4FF3-8751-2C739056E83E}" destId="{1BCFA5EA-0F2D-45CE-AD5E-20E9712C2192}" srcOrd="0" destOrd="0" presId="urn:microsoft.com/office/officeart/2005/8/layout/chevron2"/>
    <dgm:cxn modelId="{9D46031D-3582-4306-B3F8-B8F104FB0E7F}" srcId="{ED803C66-7B47-4C35-935E-E05740E535D7}" destId="{932F8BE5-B098-4606-8CDA-331CF6DA75EB}" srcOrd="1" destOrd="0" parTransId="{7E388606-2B88-49F5-8F80-77DB843BC75B}" sibTransId="{FA8F343E-CCAF-4763-8C05-007973BC6AF0}"/>
    <dgm:cxn modelId="{A5095896-C426-46AB-B7B5-57B0ED64CEA6}" srcId="{932F8BE5-B098-4606-8CDA-331CF6DA75EB}" destId="{ACFAE26E-9095-405D-879C-76D3DB247C81}" srcOrd="0" destOrd="0" parTransId="{ED3F7096-234D-455B-9784-17EC71BA9D7F}" sibTransId="{D635B643-CF46-4292-BE64-2BE2DA87D1D7}"/>
    <dgm:cxn modelId="{B5019AC6-BE23-4EAE-B1C0-88148011D8F5}" srcId="{ED803C66-7B47-4C35-935E-E05740E535D7}" destId="{EC9E7DBB-E3F5-4FF3-8751-2C739056E83E}" srcOrd="2" destOrd="0" parTransId="{02E91F0E-9FE0-493C-83E6-0D6A214F69DD}" sibTransId="{09993F1F-4D4A-478F-8084-1C3C2F1AA37E}"/>
    <dgm:cxn modelId="{315B69C4-48E0-402A-9679-6C8F98D4F706}" type="presOf" srcId="{09CF7EE4-3F0D-4CE8-BD98-DE2925410743}" destId="{BE1AEAE5-778C-4F9C-A7C6-6A4236B5CD67}" srcOrd="0" destOrd="0" presId="urn:microsoft.com/office/officeart/2005/8/layout/chevron2"/>
    <dgm:cxn modelId="{A318516C-CAE0-4F5E-A541-FCA023BB303F}" srcId="{417D6D82-5D83-4513-AF49-946340E10A89}" destId="{09CF7EE4-3F0D-4CE8-BD98-DE2925410743}" srcOrd="0" destOrd="0" parTransId="{D051A46E-92D3-410C-AE02-0CE72BD07391}" sibTransId="{3E4CF7DA-7B05-4C0D-98C7-3A3E58542DAF}"/>
    <dgm:cxn modelId="{0D21F6FC-D4BC-478E-A7A4-5E4D53BE7EE5}" type="presOf" srcId="{ED803C66-7B47-4C35-935E-E05740E535D7}" destId="{9CB992FC-E13D-4A5A-A645-2E812E2E3C03}" srcOrd="0" destOrd="0" presId="urn:microsoft.com/office/officeart/2005/8/layout/chevron2"/>
    <dgm:cxn modelId="{495EDA9D-A3DB-41CB-A905-234EC6C9A4A0}" type="presOf" srcId="{417D6D82-5D83-4513-AF49-946340E10A89}" destId="{6D2395C0-B0FA-4B75-90F5-21AA330F4A85}" srcOrd="0" destOrd="0" presId="urn:microsoft.com/office/officeart/2005/8/layout/chevron2"/>
    <dgm:cxn modelId="{5DB7AC82-4561-4E3F-AC38-38F254D2644F}" srcId="{ED803C66-7B47-4C35-935E-E05740E535D7}" destId="{417D6D82-5D83-4513-AF49-946340E10A89}" srcOrd="0" destOrd="0" parTransId="{4D37CEF5-0A41-442D-837D-86DA8EE3563A}" sibTransId="{F5872739-8037-4454-B66D-9E2DD2462090}"/>
    <dgm:cxn modelId="{EAFCBC28-BA85-46F3-A29B-72DFECF36BA9}" type="presOf" srcId="{932F8BE5-B098-4606-8CDA-331CF6DA75EB}" destId="{220735BF-2970-45D5-9D91-EF1225DB35B5}" srcOrd="0" destOrd="0" presId="urn:microsoft.com/office/officeart/2005/8/layout/chevron2"/>
    <dgm:cxn modelId="{B7F72EEF-4595-43FD-AD3F-35CABAE96122}" srcId="{EC9E7DBB-E3F5-4FF3-8751-2C739056E83E}" destId="{2DD1A604-DDD4-479E-8493-5BA542BA23AE}" srcOrd="0" destOrd="0" parTransId="{31E707F4-4A73-4554-B4ED-0E998B2A2573}" sibTransId="{592A176D-E862-42F9-9CB6-7B784283D294}"/>
    <dgm:cxn modelId="{4151ECAE-569B-4C5C-8020-EAA39B70CE45}" type="presParOf" srcId="{9CB992FC-E13D-4A5A-A645-2E812E2E3C03}" destId="{D964A972-76CF-487F-99BB-3A67AE47D9D7}" srcOrd="0" destOrd="0" presId="urn:microsoft.com/office/officeart/2005/8/layout/chevron2"/>
    <dgm:cxn modelId="{511E9746-0C67-4073-9322-A9E944C26696}" type="presParOf" srcId="{D964A972-76CF-487F-99BB-3A67AE47D9D7}" destId="{6D2395C0-B0FA-4B75-90F5-21AA330F4A85}" srcOrd="0" destOrd="0" presId="urn:microsoft.com/office/officeart/2005/8/layout/chevron2"/>
    <dgm:cxn modelId="{F9945DC7-0282-47D5-83FE-3E24CF38BC5C}" type="presParOf" srcId="{D964A972-76CF-487F-99BB-3A67AE47D9D7}" destId="{BE1AEAE5-778C-4F9C-A7C6-6A4236B5CD67}" srcOrd="1" destOrd="0" presId="urn:microsoft.com/office/officeart/2005/8/layout/chevron2"/>
    <dgm:cxn modelId="{47B446BA-CEDE-4F99-BB03-4CCFE70D5582}" type="presParOf" srcId="{9CB992FC-E13D-4A5A-A645-2E812E2E3C03}" destId="{C540FDC4-ECF8-419B-A630-24F1A522895A}" srcOrd="1" destOrd="0" presId="urn:microsoft.com/office/officeart/2005/8/layout/chevron2"/>
    <dgm:cxn modelId="{2C060374-86C3-4BD2-8A2A-75AAEB4E758D}" type="presParOf" srcId="{9CB992FC-E13D-4A5A-A645-2E812E2E3C03}" destId="{992E2F1B-7CB4-45DF-9A0B-CDEE1AC357FC}" srcOrd="2" destOrd="0" presId="urn:microsoft.com/office/officeart/2005/8/layout/chevron2"/>
    <dgm:cxn modelId="{FCE16BB3-5769-49E8-8A9C-F01FE7152293}" type="presParOf" srcId="{992E2F1B-7CB4-45DF-9A0B-CDEE1AC357FC}" destId="{220735BF-2970-45D5-9D91-EF1225DB35B5}" srcOrd="0" destOrd="0" presId="urn:microsoft.com/office/officeart/2005/8/layout/chevron2"/>
    <dgm:cxn modelId="{26EF6969-7859-4021-8786-EC75BB404310}" type="presParOf" srcId="{992E2F1B-7CB4-45DF-9A0B-CDEE1AC357FC}" destId="{F73117D1-1F13-4DC3-9AF8-9BD43316DDF2}" srcOrd="1" destOrd="0" presId="urn:microsoft.com/office/officeart/2005/8/layout/chevron2"/>
    <dgm:cxn modelId="{572EE007-C9A1-4EE0-B7F5-ABC2D7577450}" type="presParOf" srcId="{9CB992FC-E13D-4A5A-A645-2E812E2E3C03}" destId="{81960949-CB4F-45E1-BACD-DFCE2B97CCBB}" srcOrd="3" destOrd="0" presId="urn:microsoft.com/office/officeart/2005/8/layout/chevron2"/>
    <dgm:cxn modelId="{C450D8DE-38F6-48E6-815B-05F6DCA3E835}" type="presParOf" srcId="{9CB992FC-E13D-4A5A-A645-2E812E2E3C03}" destId="{245E1835-0FDE-4F72-B708-4EB99FC5CFB5}" srcOrd="4" destOrd="0" presId="urn:microsoft.com/office/officeart/2005/8/layout/chevron2"/>
    <dgm:cxn modelId="{4BB93BB6-10A6-4332-BBEF-83B9FE376D2C}" type="presParOf" srcId="{245E1835-0FDE-4F72-B708-4EB99FC5CFB5}" destId="{1BCFA5EA-0F2D-45CE-AD5E-20E9712C2192}" srcOrd="0" destOrd="0" presId="urn:microsoft.com/office/officeart/2005/8/layout/chevron2"/>
    <dgm:cxn modelId="{E8C58A63-1DFF-426B-B35B-80FD235E5714}" type="presParOf" srcId="{245E1835-0FDE-4F72-B708-4EB99FC5CFB5}" destId="{44EB9EB2-5E47-4CAD-81E3-2834DD19B74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0.01107</cdr:x>
      <cdr:y>0.01196</cdr:y>
    </cdr:from>
    <cdr:to>
      <cdr:x>0.93691</cdr:x>
      <cdr:y>0.27747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1154" y="72008"/>
          <a:ext cx="8460002" cy="15987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i="1" dirty="0" smtClean="0"/>
            <a:t>                                                                                      </a:t>
          </a:r>
          <a:endParaRPr lang="ru-RU" sz="1800" b="1" i="1" dirty="0"/>
        </a:p>
      </cdr:txBody>
    </cdr:sp>
  </cdr:relSizeAnchor>
  <cdr:relSizeAnchor xmlns:cdr="http://schemas.openxmlformats.org/drawingml/2006/chartDrawing">
    <cdr:from>
      <cdr:x>0.03471</cdr:x>
      <cdr:y>0.13155</cdr:y>
    </cdr:from>
    <cdr:to>
      <cdr:x>0.30264</cdr:x>
      <cdr:y>0.2631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17178" y="792088"/>
          <a:ext cx="2448272" cy="792088"/>
        </a:xfrm>
        <a:prstGeom xmlns:a="http://schemas.openxmlformats.org/drawingml/2006/main" prst="rect">
          <a:avLst/>
        </a:prstGeom>
        <a:solidFill xmlns:a="http://schemas.openxmlformats.org/drawingml/2006/main">
          <a:srgbClr val="3399FF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 rtl="0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Дошкольное образование</a:t>
          </a:r>
        </a:p>
        <a:p xmlns:a="http://schemas.openxmlformats.org/drawingml/2006/main">
          <a:pPr algn="ctr" rtl="0">
            <a:defRPr sz="1400" b="1" i="0" u="none" strike="noStrike" kern="1200" baseline="0">
              <a:solidFill>
                <a:prstClr val="black"/>
              </a:solidFill>
              <a:latin typeface="Arial"/>
              <a:ea typeface="Arial"/>
              <a:cs typeface="Arial"/>
            </a:defRPr>
          </a:pPr>
          <a:r>
            <a:rPr lang="ru-RU" sz="1400" dirty="0">
              <a:latin typeface="Times New Roman" pitchFamily="18" charset="0"/>
              <a:cs typeface="Times New Roman" pitchFamily="18" charset="0"/>
            </a:rPr>
            <a:t>143 458,8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рублей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; </a:t>
          </a:r>
        </a:p>
        <a:p xmlns:a="http://schemas.openxmlformats.org/drawingml/2006/main">
          <a:pPr algn="ctr" rtl="0">
            <a:defRPr sz="1400" b="1" i="0" u="none" strike="noStrike" kern="1200" baseline="0">
              <a:solidFill>
                <a:prstClr val="black"/>
              </a:solidFill>
              <a:latin typeface="Arial"/>
              <a:ea typeface="Arial"/>
              <a:cs typeface="Arial"/>
            </a:defRPr>
          </a:pP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40,2%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0.7203</cdr:x>
      <cdr:y>0.05979</cdr:y>
    </cdr:from>
    <cdr:to>
      <cdr:x>0.96459</cdr:x>
      <cdr:y>0.22722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6581874" y="360040"/>
          <a:ext cx="2232248" cy="100811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 rtl="0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Дополнительное образование</a:t>
          </a:r>
        </a:p>
        <a:p xmlns:a="http://schemas.openxmlformats.org/drawingml/2006/main">
          <a:pPr algn="ctr" rtl="0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41 047,2 тыс. рублей; 11,5%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0.71242</cdr:x>
      <cdr:y>0.76537</cdr:y>
    </cdr:from>
    <cdr:to>
      <cdr:x>0.94883</cdr:x>
      <cdr:y>0.90888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6509866" y="4608512"/>
          <a:ext cx="2160240" cy="864096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 rtl="0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Общее образование </a:t>
          </a:r>
        </a:p>
        <a:p xmlns:a="http://schemas.openxmlformats.org/drawingml/2006/main">
          <a:pPr algn="ctr" rtl="0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152 457,4 тыс. рублей; 42,7%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0.33416</cdr:x>
      <cdr:y>0.86104</cdr:y>
    </cdr:from>
    <cdr:to>
      <cdr:x>0.59422</cdr:x>
      <cdr:y>0.96867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3053482" y="5184576"/>
          <a:ext cx="2376264" cy="648072"/>
        </a:xfrm>
        <a:prstGeom xmlns:a="http://schemas.openxmlformats.org/drawingml/2006/main" prst="rect">
          <a:avLst/>
        </a:prstGeom>
        <a:solidFill xmlns:a="http://schemas.openxmlformats.org/drawingml/2006/main">
          <a:srgbClr val="00FFFF"/>
        </a:solidFill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Оздоровление детей </a:t>
          </a:r>
        </a:p>
        <a:p xmlns:a="http://schemas.openxmlformats.org/drawingml/2006/main">
          <a:pPr algn="ctr"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6 097,8 тыс.рублей; 1,7%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0.02683</cdr:x>
      <cdr:y>0.75341</cdr:y>
    </cdr:from>
    <cdr:to>
      <cdr:x>0.25536</cdr:x>
      <cdr:y>0.92084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245170" y="4536504"/>
          <a:ext cx="2088232" cy="1008112"/>
        </a:xfrm>
        <a:prstGeom xmlns:a="http://schemas.openxmlformats.org/drawingml/2006/main" prst="rect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 rtl="0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Другие вопросы в области образования 13 994,7 тыс. рублей; 3,9%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0.12928</cdr:x>
      <cdr:y>0.2631</cdr:y>
    </cdr:from>
    <cdr:to>
      <cdr:x>0.1608</cdr:x>
      <cdr:y>0.31093</cdr:y>
    </cdr:to>
    <cdr:cxnSp macro="">
      <cdr:nvCxnSpPr>
        <cdr:cNvPr id="9" name="Прямая соединительная линия 8"/>
        <cdr:cNvCxnSpPr/>
      </cdr:nvCxnSpPr>
      <cdr:spPr>
        <a:xfrm xmlns:a="http://schemas.openxmlformats.org/drawingml/2006/main" flipH="1" flipV="1">
          <a:off x="1181274" y="1584176"/>
          <a:ext cx="288032" cy="28803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0.42873</cdr:x>
      <cdr:y>0.71753</cdr:y>
    </cdr:from>
    <cdr:to>
      <cdr:x>0.46419</cdr:x>
      <cdr:y>0.86104</cdr:y>
    </cdr:to>
    <cdr:cxnSp macro="">
      <cdr:nvCxnSpPr>
        <cdr:cNvPr id="12" name="Прямая соединительная линия 11"/>
        <cdr:cNvCxnSpPr>
          <a:endCxn xmlns:a="http://schemas.openxmlformats.org/drawingml/2006/main" id="6" idx="0"/>
        </cdr:cNvCxnSpPr>
      </cdr:nvCxnSpPr>
      <cdr:spPr>
        <a:xfrm xmlns:a="http://schemas.openxmlformats.org/drawingml/2006/main">
          <a:off x="3917578" y="4320480"/>
          <a:ext cx="324036" cy="8640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0.86215</cdr:x>
      <cdr:y>0.69362</cdr:y>
    </cdr:from>
    <cdr:to>
      <cdr:x>0.87003</cdr:x>
      <cdr:y>0.77733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7878018" y="4176464"/>
          <a:ext cx="72008" cy="50405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0.7203</cdr:x>
      <cdr:y>0.22722</cdr:y>
    </cdr:from>
    <cdr:to>
      <cdr:x>0.79911</cdr:x>
      <cdr:y>0.2631</cdr:y>
    </cdr:to>
    <cdr:cxnSp macro="">
      <cdr:nvCxnSpPr>
        <cdr:cNvPr id="16" name="Прямая соединительная линия 15"/>
        <cdr:cNvCxnSpPr/>
      </cdr:nvCxnSpPr>
      <cdr:spPr>
        <a:xfrm xmlns:a="http://schemas.openxmlformats.org/drawingml/2006/main" flipH="1">
          <a:off x="6581874" y="1368152"/>
          <a:ext cx="720080" cy="2160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0.22384</cdr:x>
      <cdr:y>0.70558</cdr:y>
    </cdr:from>
    <cdr:to>
      <cdr:x>0.26324</cdr:x>
      <cdr:y>0.74145</cdr:y>
    </cdr:to>
    <cdr:cxnSp macro="">
      <cdr:nvCxnSpPr>
        <cdr:cNvPr id="10" name="Прямая соединительная линия 9"/>
        <cdr:cNvCxnSpPr/>
      </cdr:nvCxnSpPr>
      <cdr:spPr>
        <a:xfrm xmlns:a="http://schemas.openxmlformats.org/drawingml/2006/main" flipH="1">
          <a:off x="2045370" y="4248472"/>
          <a:ext cx="360040" cy="2160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219E19-1AA7-4E60-B49A-16B1436A201D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A7E6639-5C7A-4CF9-AEC6-58A2D5EE0D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11DC8A1-12A4-4DA2-A973-0F027A69841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2348D8-5861-4F29-976C-AEB789A14B9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ru-RU" smtClean="0"/>
              <a:t>	</a:t>
            </a:r>
            <a:endParaRPr lang="ru-RU" sz="1000" smtClean="0"/>
          </a:p>
          <a:p>
            <a:pPr>
              <a:lnSpc>
                <a:spcPct val="80000"/>
              </a:lnSpc>
              <a:spcBef>
                <a:spcPct val="0"/>
              </a:spcBef>
            </a:pPr>
            <a:endParaRPr lang="ru-RU" sz="10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3937F7-0261-4537-BA14-55A8E71E3A0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just" fontAlgn="auto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EEF0AAB-4E9D-4434-9995-B30830F4623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9C56499-F008-4B60-A2BE-0BEE83BBB0A3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 txBox="1">
            <a:spLocks noGrp="1" noChangeArrowheads="1"/>
          </p:cNvSpPr>
          <p:nvPr/>
        </p:nvSpPr>
        <p:spPr bwMode="auto">
          <a:xfrm>
            <a:off x="3787775" y="9459913"/>
            <a:ext cx="286702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3" rIns="91426" bIns="45713" anchor="b"/>
          <a:lstStyle/>
          <a:p>
            <a:pPr algn="r" defTabSz="908050"/>
            <a:fld id="{8D03B91E-0DFA-491B-AB10-E3195F0EB4C7}" type="slidenum">
              <a:rPr lang="ru-RU" sz="12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pPr algn="r" defTabSz="908050"/>
              <a:t>15</a:t>
            </a:fld>
            <a:endParaRPr lang="ru-RU" sz="12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8050" y="779463"/>
            <a:ext cx="4894263" cy="36718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2588" y="4459288"/>
            <a:ext cx="5903912" cy="546893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spcBef>
                <a:spcPct val="0"/>
              </a:spcBef>
            </a:pPr>
            <a:endParaRPr lang="ru-RU" i="1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EE7991-9B76-483D-8972-24AF3DDCA7F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F07079-246F-40BF-9367-037BABE2AFA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C260FB-3571-4CB9-B7F6-D78D3212A87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 txBox="1">
            <a:spLocks noGrp="1" noChangeArrowheads="1"/>
          </p:cNvSpPr>
          <p:nvPr/>
        </p:nvSpPr>
        <p:spPr bwMode="auto">
          <a:xfrm>
            <a:off x="3787775" y="9459913"/>
            <a:ext cx="286702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3" rIns="91426" bIns="45713" anchor="b"/>
          <a:lstStyle/>
          <a:p>
            <a:pPr algn="r" defTabSz="908050"/>
            <a:fld id="{578B26AC-251F-4042-AF6B-95CC92F642AB}" type="slidenum">
              <a:rPr lang="ru-RU" sz="12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pPr algn="r" defTabSz="908050"/>
              <a:t>21</a:t>
            </a:fld>
            <a:endParaRPr lang="ru-RU" sz="12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8050" y="779463"/>
            <a:ext cx="4894263" cy="36718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2588" y="4459288"/>
            <a:ext cx="5903912" cy="546893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spcBef>
                <a:spcPct val="0"/>
              </a:spcBef>
            </a:pPr>
            <a:endParaRPr lang="ru-RU" i="1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CE516-D729-4848-9630-A03ABD9F233E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F7B2-99C5-4481-BD5B-744A942E4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71A4C-92A8-4AC9-90CA-3F207E5B4A87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3F741-63D6-4E19-B779-FFF21DC2B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23E95-DBBC-44A9-944B-00D554B832CC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0E990-5699-400D-B820-084940A957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46BA9-20EB-40CF-8E23-EB5B09459321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50061-0C0E-4401-81AB-C18423328B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F8088-B03E-4B94-8794-633D58F2A09D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C70A6-EE0B-4980-8F36-62D58A88F3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45DCA-CE0C-4B5A-8A1B-C8F6E3A91E74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02C68-BE4D-4F3F-AC08-B84ADFEDE5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877B4-388C-4585-8EA9-1ABA4C85AD00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1E084-1F9B-4619-91D2-42063B72B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BF61D-6910-469B-A3B4-32E6100CD0E4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C7530-1C5A-4DFB-8D64-FB6A55CFCF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D2B4A-2395-4564-86A4-6C50837C0BE4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ADED9-6101-4953-9AEB-5921B651B3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AB53E-7BB4-4DB8-8706-507C37F09327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7CA69-8782-4EDE-8229-1986A10F06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DE9E-BE52-4FA6-B084-E9FBDB65982E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765EA-F999-44B9-A5CB-841C31AE55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172D4-9296-452F-8A8D-9537DF69CDB2}" type="datetime1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6AF1C-1164-44A2-AB45-F2CB751B25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C8252D-F8CC-4613-8419-63E471EFC246}" type="datetimeFigureOut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394128-AD97-4250-89B3-0B9895168A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primamedia.ru/files/124248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0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757988"/>
          </a:xfrm>
          <a:prstGeom prst="rect">
            <a:avLst/>
          </a:prstGeom>
          <a:solidFill>
            <a:schemeClr val="accent3">
              <a:lumMod val="40000"/>
              <a:lumOff val="6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9425" y="1628775"/>
            <a:ext cx="7851775" cy="2824163"/>
          </a:xfrm>
        </p:spPr>
        <p:txBody>
          <a:bodyPr>
            <a:normAutofit/>
          </a:bodyPr>
          <a:lstStyle/>
          <a:p>
            <a:r>
              <a:rPr lang="ru-RU" sz="4000" b="1" smtClean="0">
                <a:solidFill>
                  <a:srgbClr val="63252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 бюджете </a:t>
            </a:r>
            <a:br>
              <a:rPr lang="ru-RU" sz="4000" b="1" smtClean="0">
                <a:solidFill>
                  <a:srgbClr val="63252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smtClean="0">
                <a:solidFill>
                  <a:srgbClr val="63252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Александровского муниципального района Пермского края на 2016 год </a:t>
            </a:r>
            <a:br>
              <a:rPr lang="ru-RU" sz="4000" b="1" smtClean="0">
                <a:solidFill>
                  <a:srgbClr val="63252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000" b="1" smtClean="0">
              <a:solidFill>
                <a:srgbClr val="63252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088" y="5516563"/>
            <a:ext cx="7866062" cy="808037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докладчик – начальник финансового управления администрации района З.А. Коноплёва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5364" name="Picture 4" descr="&amp;Gcy;&amp;iecy;&amp;rcy;&amp;bcy; &amp;gcy;&amp;ocy;&amp;rcy;&amp;ocy;&amp;dcy;&amp;acy; &amp;Acy;&amp;lcy;&amp;iecy;&amp;kcy;&amp;scy;&amp;acy;&amp;ncy;&amp;dcy;&amp;rcy;&amp;ocy;&amp;vcy;&amp;scy;&amp;kcy; (&amp;Pcy;&amp;iecy;&amp;rcy;&amp;mcy;&amp;scy;&amp;kcy;&amp;icy;&amp;jcy; &amp;kcy;&amp;rcy;&amp;acy;&amp;jcy;)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333375"/>
            <a:ext cx="16668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353425" cy="1655763"/>
          </a:xfrm>
          <a:solidFill>
            <a:schemeClr val="accent1">
              <a:alpha val="70000"/>
            </a:schemeClr>
          </a:solidFill>
        </p:spPr>
        <p:txBody>
          <a:bodyPr rtlCol="0">
            <a:normAutofit fontScale="90000"/>
          </a:bodyPr>
          <a:lstStyle/>
          <a:p>
            <a:pPr defTabSz="912813" fontAlgn="auto">
              <a:spcAft>
                <a:spcPts val="0"/>
              </a:spcAft>
              <a:defRPr/>
            </a:pP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Формирование бюджета </a:t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Александровского муниципального района осуществлялось в соответствии с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989138"/>
            <a:ext cx="8353425" cy="4581525"/>
          </a:xfrm>
          <a:solidFill>
            <a:schemeClr val="accent2">
              <a:lumMod val="75000"/>
              <a:alpha val="70000"/>
            </a:schemeClr>
          </a:solidFill>
        </p:spPr>
        <p:txBody>
          <a:bodyPr rtlCol="0">
            <a:normAutofit fontScale="92500" lnSpcReduction="20000"/>
          </a:bodyPr>
          <a:lstStyle/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Бюджетным кодексом Российской Федерации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Налоговым кодексом Российской Федерации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Федеральным законом от 06.10.2003 N 131-ФЗ "Об общих принципах организации местного самоуправления в Российской Федерации»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Уставом Александровского муниципального района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Решением Земского Собрания Александровского муниципального района  «О бюджетном процессе в Александровском муниципальном районе»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Прогнозом социально-экономического развития Александровского муниципального района на 2016 год и на период до 2018 года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Методикой планирования бюджетных ассигнований Александровского муниципального района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Методикой прогнозирования доходов бюджета Александровского муниципального района по основным видам налоговых и неналоговых доходов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Основными направления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бюджетной политики и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основными направления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налоговой политики Александровского муниципального района на 2016 год и на плановый период 2017 – 2018 годов.</a:t>
            </a:r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300" dirty="0" smtClean="0">
              <a:solidFill>
                <a:schemeClr val="accent2"/>
              </a:solidFill>
            </a:endParaRPr>
          </a:p>
        </p:txBody>
      </p:sp>
      <p:sp>
        <p:nvSpPr>
          <p:cNvPr id="17411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fld id="{ACE2882F-065C-4CBF-AFD5-91E1CED7B4DE}" type="slidenum">
              <a:rPr lang="ru-RU">
                <a:solidFill>
                  <a:schemeClr val="tx1"/>
                </a:solidFill>
                <a:latin typeface="Arial" charset="0"/>
              </a:rPr>
              <a:pPr defTabSz="912813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8538" y="5164138"/>
            <a:ext cx="6551612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68313" y="5164138"/>
          <a:ext cx="8351837" cy="1600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533933"/>
                <a:gridCol w="2570129"/>
                <a:gridCol w="2248866"/>
              </a:tblGrid>
              <a:tr h="278104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  <a:alpha val="89000"/>
                      </a:schemeClr>
                    </a:solidFill>
                  </a:tcPr>
                </a:tc>
              </a:tr>
              <a:tr h="278104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573,5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557,9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</a:tr>
              <a:tr h="278104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573,5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560,2</a:t>
                      </a:r>
                      <a:endParaRPr lang="ru-RU" sz="15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</a:tr>
              <a:tr h="278104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</a:t>
                      </a:r>
                      <a:r>
                        <a:rPr lang="ru-RU" sz="15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(-)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-2,3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</a:tr>
              <a:tr h="278104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дефицита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" name="Picture 4" descr="C:\Users\alexa\Совет Глав и МО, совещания, выездные, лекции\2014\публичные слушания бюджет 2015-2017\весы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21096335">
            <a:off x="50950" y="199263"/>
            <a:ext cx="1770913" cy="1328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sp>
        <p:nvSpPr>
          <p:cNvPr id="9" name="TextBox 8"/>
          <p:cNvSpPr txBox="1"/>
          <p:nvPr/>
        </p:nvSpPr>
        <p:spPr>
          <a:xfrm>
            <a:off x="1219200" y="25400"/>
            <a:ext cx="73437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</a:t>
            </a: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Александровского муниципального района</a:t>
            </a:r>
            <a:b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на 2016 год (млн. рублей)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24525" y="1649413"/>
            <a:ext cx="503238" cy="436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8463" name="Диаграмма 4"/>
          <p:cNvGraphicFramePr>
            <a:graphicFrameLocks/>
          </p:cNvGraphicFramePr>
          <p:nvPr/>
        </p:nvGraphicFramePr>
        <p:xfrm>
          <a:off x="1712913" y="1174750"/>
          <a:ext cx="6654800" cy="3673475"/>
        </p:xfrm>
        <a:graphic>
          <a:graphicData uri="http://schemas.openxmlformats.org/presentationml/2006/ole">
            <p:oleObj spid="_x0000_s18463" r:id="rId6" imgW="6657409" imgH="3670110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2813">
              <a:defRPr/>
            </a:pPr>
            <a:fld id="{15BE1235-C2BC-46CA-820A-313EB39EAEDA}" type="slidenum">
              <a:rPr lang="ru-RU"/>
              <a:pPr defTabSz="912813">
                <a:defRPr/>
              </a:pPr>
              <a:t>4</a:t>
            </a:fld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17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47B4F93-6898-4F6B-926E-5029B9DE5957}" type="slidenum">
              <a:rPr lang="ru-RU" sz="1200">
                <a:solidFill>
                  <a:schemeClr val="tx2">
                    <a:shade val="9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 sz="1200">
              <a:solidFill>
                <a:schemeClr val="tx2">
                  <a:shade val="90000"/>
                </a:schemeClr>
              </a:solidFill>
              <a:latin typeface="+mn-lt"/>
            </a:endParaRPr>
          </a:p>
        </p:txBody>
      </p:sp>
      <p:sp>
        <p:nvSpPr>
          <p:cNvPr id="20484" name="Нижний колонтитул 4"/>
          <p:cNvSpPr txBox="1">
            <a:spLocks noGrp="1"/>
          </p:cNvSpPr>
          <p:nvPr/>
        </p:nvSpPr>
        <p:spPr bwMode="auto">
          <a:xfrm>
            <a:off x="2771775" y="5516563"/>
            <a:ext cx="33131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 defTabSz="912813"/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5" name="Номер слайда 5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912813"/>
            <a:endParaRPr lang="ru-RU" sz="1200">
              <a:solidFill>
                <a:srgbClr val="045C75"/>
              </a:solidFill>
              <a:latin typeface="Calibri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755650" y="1285875"/>
            <a:ext cx="781685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4800" b="1">
                <a:solidFill>
                  <a:srgbClr val="000000"/>
                </a:solidFill>
                <a:latin typeface="Times New Roman" pitchFamily="18" charset="0"/>
              </a:rPr>
              <a:t>Доходная часть бюджета Александровского муниципального района на 2016 год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ctrTitle"/>
          </p:nvPr>
        </p:nvSpPr>
        <p:spPr>
          <a:xfrm>
            <a:off x="250825" y="28575"/>
            <a:ext cx="8569325" cy="1470025"/>
          </a:xfrm>
        </p:spPr>
        <p:txBody>
          <a:bodyPr/>
          <a:lstStyle/>
          <a:p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Доходы районного бюджета на 2016 год</a:t>
            </a:r>
          </a:p>
        </p:txBody>
      </p:sp>
      <p:graphicFrame>
        <p:nvGraphicFramePr>
          <p:cNvPr id="22530" name="Диаграмма 3"/>
          <p:cNvGraphicFramePr>
            <a:graphicFrameLocks/>
          </p:cNvGraphicFramePr>
          <p:nvPr/>
        </p:nvGraphicFramePr>
        <p:xfrm>
          <a:off x="236538" y="1290638"/>
          <a:ext cx="8958262" cy="5357812"/>
        </p:xfrm>
        <a:graphic>
          <a:graphicData uri="http://schemas.openxmlformats.org/presentationml/2006/ole">
            <p:oleObj spid="_x0000_s22530" r:id="rId3" imgW="8955800" imgH="5358848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  <a:solidFill>
            <a:schemeClr val="accent6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Налоговые и неналоговые доходы бюджета на 2016 год (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97 618,60 тыс. рублей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Объект 3"/>
          <p:cNvGraphicFramePr>
            <a:graphicFrameLocks noGrp="1"/>
          </p:cNvGraphicFramePr>
          <p:nvPr>
            <p:ph idx="1"/>
          </p:nvPr>
        </p:nvGraphicFramePr>
        <p:xfrm>
          <a:off x="273050" y="1146175"/>
          <a:ext cx="8670925" cy="3197225"/>
        </p:xfrm>
        <a:graphic>
          <a:graphicData uri="http://schemas.openxmlformats.org/presentationml/2006/ole">
            <p:oleObj spid="_x0000_s23554" r:id="rId3" imgW="8669263" imgH="3200677" progId="Excel.Chart.8">
              <p:embed/>
            </p:oleObj>
          </a:graphicData>
        </a:graphic>
      </p:graphicFrame>
      <p:graphicFrame>
        <p:nvGraphicFramePr>
          <p:cNvPr id="23555" name="Диаграмма 4"/>
          <p:cNvGraphicFramePr>
            <a:graphicFrameLocks/>
          </p:cNvGraphicFramePr>
          <p:nvPr/>
        </p:nvGraphicFramePr>
        <p:xfrm>
          <a:off x="-50800" y="3233738"/>
          <a:ext cx="9031288" cy="3459162"/>
        </p:xfrm>
        <a:graphic>
          <a:graphicData uri="http://schemas.openxmlformats.org/presentationml/2006/ole">
            <p:oleObj spid="_x0000_s23555" r:id="rId4" imgW="9028959" imgH="3456732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1008063"/>
          </a:xfrm>
          <a:solidFill>
            <a:schemeClr val="accent4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районного 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бюджета на 2016 год, тыс. рублей</a:t>
            </a:r>
            <a:r>
              <a:rPr lang="ru-RU" sz="3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578" name="Объект 6"/>
          <p:cNvGraphicFramePr>
            <a:graphicFrameLocks noGrp="1"/>
          </p:cNvGraphicFramePr>
          <p:nvPr>
            <p:ph idx="1"/>
          </p:nvPr>
        </p:nvGraphicFramePr>
        <p:xfrm>
          <a:off x="39688" y="1371600"/>
          <a:ext cx="9064625" cy="5546725"/>
        </p:xfrm>
        <a:graphic>
          <a:graphicData uri="http://schemas.openxmlformats.org/presentationml/2006/ole">
            <p:oleObj spid="_x0000_s24578" r:id="rId3" imgW="9071634" imgH="5547841" progId="Excel.Chart.8">
              <p:embed/>
            </p:oleObj>
          </a:graphicData>
        </a:graphic>
      </p:graphicFrame>
      <p:sp>
        <p:nvSpPr>
          <p:cNvPr id="307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70A3D8-84C3-4F2E-8121-3A02B9C0CB6F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2195513" y="6021388"/>
            <a:ext cx="66976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2015 г. = 472 024,4                          2016 г. = 460 343,5 </a:t>
            </a:r>
          </a:p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      тыс. рублей                                    тыс. рублей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560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5603" name="Picture 2" descr="Картинка 4 из 8655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48000" contrast="-5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Прямоугольник 4"/>
          <p:cNvSpPr>
            <a:spLocks noChangeArrowheads="1"/>
          </p:cNvSpPr>
          <p:nvPr/>
        </p:nvSpPr>
        <p:spPr bwMode="auto">
          <a:xfrm>
            <a:off x="785813" y="1143000"/>
            <a:ext cx="792162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4800" b="1">
                <a:solidFill>
                  <a:srgbClr val="000000"/>
                </a:solidFill>
                <a:latin typeface="Times New Roman" pitchFamily="18" charset="0"/>
              </a:rPr>
              <a:t>Расходная часть бюджета Александровского муниципального района </a:t>
            </a:r>
          </a:p>
          <a:p>
            <a:pPr algn="ctr" defTabSz="912813"/>
            <a:r>
              <a:rPr lang="ru-RU" sz="4800" b="1">
                <a:solidFill>
                  <a:srgbClr val="000000"/>
                </a:solidFill>
                <a:latin typeface="Times New Roman" pitchFamily="18" charset="0"/>
              </a:rPr>
              <a:t>на 2016 год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5438" y="7938"/>
            <a:ext cx="8458200" cy="865187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подходы к формированию расходов бюджета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2016 год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5" name="Группа 34"/>
          <p:cNvGrpSpPr>
            <a:grpSpLocks/>
          </p:cNvGrpSpPr>
          <p:nvPr/>
        </p:nvGrpSpPr>
        <p:grpSpPr bwMode="auto">
          <a:xfrm>
            <a:off x="231775" y="1771650"/>
            <a:ext cx="8737600" cy="874713"/>
            <a:chOff x="345234" y="971833"/>
            <a:chExt cx="8542095" cy="452869"/>
          </a:xfrm>
        </p:grpSpPr>
        <p:sp>
          <p:nvSpPr>
            <p:cNvPr id="19" name="Полилиния 18"/>
            <p:cNvSpPr/>
            <p:nvPr/>
          </p:nvSpPr>
          <p:spPr>
            <a:xfrm>
              <a:off x="345234" y="983492"/>
              <a:ext cx="8542095" cy="441209"/>
            </a:xfrm>
            <a:custGeom>
              <a:avLst/>
              <a:gdLst>
                <a:gd name="connsiteX0" fmla="*/ 0 w 8567836"/>
                <a:gd name="connsiteY0" fmla="*/ 37432 h 374317"/>
                <a:gd name="connsiteX1" fmla="*/ 37432 w 8567836"/>
                <a:gd name="connsiteY1" fmla="*/ 0 h 374317"/>
                <a:gd name="connsiteX2" fmla="*/ 8530404 w 8567836"/>
                <a:gd name="connsiteY2" fmla="*/ 0 h 374317"/>
                <a:gd name="connsiteX3" fmla="*/ 8567836 w 8567836"/>
                <a:gd name="connsiteY3" fmla="*/ 37432 h 374317"/>
                <a:gd name="connsiteX4" fmla="*/ 8567836 w 8567836"/>
                <a:gd name="connsiteY4" fmla="*/ 336885 h 374317"/>
                <a:gd name="connsiteX5" fmla="*/ 8530404 w 8567836"/>
                <a:gd name="connsiteY5" fmla="*/ 374317 h 374317"/>
                <a:gd name="connsiteX6" fmla="*/ 37432 w 8567836"/>
                <a:gd name="connsiteY6" fmla="*/ 374317 h 374317"/>
                <a:gd name="connsiteX7" fmla="*/ 0 w 8567836"/>
                <a:gd name="connsiteY7" fmla="*/ 336885 h 374317"/>
                <a:gd name="connsiteX8" fmla="*/ 0 w 8567836"/>
                <a:gd name="connsiteY8" fmla="*/ 37432 h 37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7836" h="374317">
                  <a:moveTo>
                    <a:pt x="0" y="37432"/>
                  </a:moveTo>
                  <a:cubicBezTo>
                    <a:pt x="0" y="16759"/>
                    <a:pt x="16759" y="0"/>
                    <a:pt x="37432" y="0"/>
                  </a:cubicBezTo>
                  <a:lnTo>
                    <a:pt x="8530404" y="0"/>
                  </a:lnTo>
                  <a:cubicBezTo>
                    <a:pt x="8551077" y="0"/>
                    <a:pt x="8567836" y="16759"/>
                    <a:pt x="8567836" y="37432"/>
                  </a:cubicBezTo>
                  <a:lnTo>
                    <a:pt x="8567836" y="336885"/>
                  </a:lnTo>
                  <a:cubicBezTo>
                    <a:pt x="8567836" y="357558"/>
                    <a:pt x="8551077" y="374317"/>
                    <a:pt x="8530404" y="374317"/>
                  </a:cubicBezTo>
                  <a:lnTo>
                    <a:pt x="37432" y="374317"/>
                  </a:lnTo>
                  <a:cubicBezTo>
                    <a:pt x="16759" y="374317"/>
                    <a:pt x="0" y="357558"/>
                    <a:pt x="0" y="336885"/>
                  </a:cubicBezTo>
                  <a:lnTo>
                    <a:pt x="0" y="37432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1846169" tIns="60960" rIns="60961" bIns="60960"/>
            <a:lstStyle/>
            <a:p>
              <a:r>
                <a:rPr lang="ru-RU" sz="24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Исполнение действующих расходных обязательств</a:t>
              </a:r>
            </a:p>
            <a:p>
              <a:pPr>
                <a:lnSpc>
                  <a:spcPct val="90000"/>
                </a:lnSpc>
                <a:spcAft>
                  <a:spcPct val="35000"/>
                </a:spcAft>
              </a:pPr>
              <a:endPara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171450" lvl="1" indent="-1714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</a:pPr>
              <a:endParaRPr lang="ru-RU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477645" y="971833"/>
              <a:ext cx="1387355" cy="452869"/>
            </a:xfrm>
            <a:prstGeom prst="roundRect">
              <a:avLst>
                <a:gd name="adj" fmla="val 10000"/>
              </a:avLst>
            </a:prstGeom>
            <a:blipFill>
              <a:blip r:embed="rId3">
                <a:extLst>
                  <a:ext uri="{28A0092B-C50C-407E-A947-70E740481C1C}"/>
                </a:extLst>
              </a:blip>
              <a:srcRect/>
              <a:stretch>
                <a:fillRect t="-34000" b="-34000"/>
              </a:stretch>
            </a:blipFill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8" name="Группа 37"/>
          <p:cNvGrpSpPr>
            <a:grpSpLocks/>
          </p:cNvGrpSpPr>
          <p:nvPr/>
        </p:nvGrpSpPr>
        <p:grpSpPr bwMode="auto">
          <a:xfrm>
            <a:off x="231775" y="3789363"/>
            <a:ext cx="8737600" cy="863600"/>
            <a:chOff x="298903" y="2692195"/>
            <a:chExt cx="8567836" cy="644782"/>
          </a:xfrm>
        </p:grpSpPr>
        <p:sp>
          <p:nvSpPr>
            <p:cNvPr id="25" name="Полилиния 24"/>
            <p:cNvSpPr/>
            <p:nvPr/>
          </p:nvSpPr>
          <p:spPr>
            <a:xfrm>
              <a:off x="298903" y="2692195"/>
              <a:ext cx="8567836" cy="644782"/>
            </a:xfrm>
            <a:custGeom>
              <a:avLst/>
              <a:gdLst>
                <a:gd name="connsiteX0" fmla="*/ 0 w 8567836"/>
                <a:gd name="connsiteY0" fmla="*/ 71642 h 716424"/>
                <a:gd name="connsiteX1" fmla="*/ 71642 w 8567836"/>
                <a:gd name="connsiteY1" fmla="*/ 0 h 716424"/>
                <a:gd name="connsiteX2" fmla="*/ 8496194 w 8567836"/>
                <a:gd name="connsiteY2" fmla="*/ 0 h 716424"/>
                <a:gd name="connsiteX3" fmla="*/ 8567836 w 8567836"/>
                <a:gd name="connsiteY3" fmla="*/ 71642 h 716424"/>
                <a:gd name="connsiteX4" fmla="*/ 8567836 w 8567836"/>
                <a:gd name="connsiteY4" fmla="*/ 644782 h 716424"/>
                <a:gd name="connsiteX5" fmla="*/ 8496194 w 8567836"/>
                <a:gd name="connsiteY5" fmla="*/ 716424 h 716424"/>
                <a:gd name="connsiteX6" fmla="*/ 71642 w 8567836"/>
                <a:gd name="connsiteY6" fmla="*/ 716424 h 716424"/>
                <a:gd name="connsiteX7" fmla="*/ 0 w 8567836"/>
                <a:gd name="connsiteY7" fmla="*/ 644782 h 716424"/>
                <a:gd name="connsiteX8" fmla="*/ 0 w 8567836"/>
                <a:gd name="connsiteY8" fmla="*/ 71642 h 71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7836" h="716424">
                  <a:moveTo>
                    <a:pt x="0" y="71642"/>
                  </a:moveTo>
                  <a:cubicBezTo>
                    <a:pt x="0" y="32075"/>
                    <a:pt x="32075" y="0"/>
                    <a:pt x="71642" y="0"/>
                  </a:cubicBezTo>
                  <a:lnTo>
                    <a:pt x="8496194" y="0"/>
                  </a:lnTo>
                  <a:cubicBezTo>
                    <a:pt x="8535761" y="0"/>
                    <a:pt x="8567836" y="32075"/>
                    <a:pt x="8567836" y="71642"/>
                  </a:cubicBezTo>
                  <a:lnTo>
                    <a:pt x="8567836" y="644782"/>
                  </a:lnTo>
                  <a:cubicBezTo>
                    <a:pt x="8567836" y="684349"/>
                    <a:pt x="8535761" y="716424"/>
                    <a:pt x="8496194" y="716424"/>
                  </a:cubicBezTo>
                  <a:lnTo>
                    <a:pt x="71642" y="716424"/>
                  </a:lnTo>
                  <a:cubicBezTo>
                    <a:pt x="32075" y="716424"/>
                    <a:pt x="0" y="684349"/>
                    <a:pt x="0" y="644782"/>
                  </a:cubicBezTo>
                  <a:lnTo>
                    <a:pt x="0" y="71642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1846169" tIns="60960" rIns="60961" bIns="60960" anchor="ctr"/>
            <a:lstStyle/>
            <a:p>
              <a:pPr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4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Эффективное управление муниципальным долгом</a:t>
              </a: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429662" y="2692195"/>
              <a:ext cx="1404104" cy="644782"/>
            </a:xfrm>
            <a:prstGeom prst="roundRect">
              <a:avLst>
                <a:gd name="adj" fmla="val 10000"/>
              </a:avLst>
            </a:prstGeom>
            <a:blipFill>
              <a:blip r:embed="rId4" cstate="print">
                <a:extLst>
                  <a:ext uri="{28A0092B-C50C-407E-A947-70E740481C1C}"/>
                </a:extLst>
              </a:blip>
              <a:srcRect/>
              <a:stretch>
                <a:fillRect/>
              </a:stretch>
            </a:blipFill>
            <a:effectLst/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7" name="Полилиния 26"/>
          <p:cNvSpPr/>
          <p:nvPr/>
        </p:nvSpPr>
        <p:spPr>
          <a:xfrm>
            <a:off x="231588" y="4797152"/>
            <a:ext cx="8737370" cy="792088"/>
          </a:xfrm>
          <a:custGeom>
            <a:avLst/>
            <a:gdLst>
              <a:gd name="connsiteX0" fmla="*/ 0 w 8567836"/>
              <a:gd name="connsiteY0" fmla="*/ 71642 h 716424"/>
              <a:gd name="connsiteX1" fmla="*/ 71642 w 8567836"/>
              <a:gd name="connsiteY1" fmla="*/ 0 h 716424"/>
              <a:gd name="connsiteX2" fmla="*/ 8496194 w 8567836"/>
              <a:gd name="connsiteY2" fmla="*/ 0 h 716424"/>
              <a:gd name="connsiteX3" fmla="*/ 8567836 w 8567836"/>
              <a:gd name="connsiteY3" fmla="*/ 71642 h 716424"/>
              <a:gd name="connsiteX4" fmla="*/ 8567836 w 8567836"/>
              <a:gd name="connsiteY4" fmla="*/ 644782 h 716424"/>
              <a:gd name="connsiteX5" fmla="*/ 8496194 w 8567836"/>
              <a:gd name="connsiteY5" fmla="*/ 716424 h 716424"/>
              <a:gd name="connsiteX6" fmla="*/ 71642 w 8567836"/>
              <a:gd name="connsiteY6" fmla="*/ 716424 h 716424"/>
              <a:gd name="connsiteX7" fmla="*/ 0 w 8567836"/>
              <a:gd name="connsiteY7" fmla="*/ 644782 h 716424"/>
              <a:gd name="connsiteX8" fmla="*/ 0 w 8567836"/>
              <a:gd name="connsiteY8" fmla="*/ 71642 h 716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67836" h="716424">
                <a:moveTo>
                  <a:pt x="0" y="71642"/>
                </a:moveTo>
                <a:cubicBezTo>
                  <a:pt x="0" y="32075"/>
                  <a:pt x="32075" y="0"/>
                  <a:pt x="71642" y="0"/>
                </a:cubicBezTo>
                <a:lnTo>
                  <a:pt x="8496194" y="0"/>
                </a:lnTo>
                <a:cubicBezTo>
                  <a:pt x="8535761" y="0"/>
                  <a:pt x="8567836" y="32075"/>
                  <a:pt x="8567836" y="71642"/>
                </a:cubicBezTo>
                <a:lnTo>
                  <a:pt x="8567836" y="644782"/>
                </a:lnTo>
                <a:cubicBezTo>
                  <a:pt x="8567836" y="684349"/>
                  <a:pt x="8535761" y="716424"/>
                  <a:pt x="8496194" y="716424"/>
                </a:cubicBezTo>
                <a:lnTo>
                  <a:pt x="71642" y="716424"/>
                </a:lnTo>
                <a:cubicBezTo>
                  <a:pt x="32075" y="716424"/>
                  <a:pt x="0" y="684349"/>
                  <a:pt x="0" y="644782"/>
                </a:cubicBezTo>
                <a:lnTo>
                  <a:pt x="0" y="71642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1846169" tIns="60960" rIns="60961" bIns="60960" spcCol="1270" anchor="ctr"/>
          <a:lstStyle/>
          <a:p>
            <a:pPr defTabSz="7112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anose="02020603050405020304" pitchFamily="18" charset="0"/>
              </a:rPr>
              <a:t>Оптимизация прочих материальных затрат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231589" y="5733255"/>
            <a:ext cx="8737368" cy="864095"/>
          </a:xfrm>
          <a:custGeom>
            <a:avLst/>
            <a:gdLst>
              <a:gd name="connsiteX0" fmla="*/ 0 w 8567836"/>
              <a:gd name="connsiteY0" fmla="*/ 48845 h 488450"/>
              <a:gd name="connsiteX1" fmla="*/ 48845 w 8567836"/>
              <a:gd name="connsiteY1" fmla="*/ 0 h 488450"/>
              <a:gd name="connsiteX2" fmla="*/ 8518991 w 8567836"/>
              <a:gd name="connsiteY2" fmla="*/ 0 h 488450"/>
              <a:gd name="connsiteX3" fmla="*/ 8567836 w 8567836"/>
              <a:gd name="connsiteY3" fmla="*/ 48845 h 488450"/>
              <a:gd name="connsiteX4" fmla="*/ 8567836 w 8567836"/>
              <a:gd name="connsiteY4" fmla="*/ 439605 h 488450"/>
              <a:gd name="connsiteX5" fmla="*/ 8518991 w 8567836"/>
              <a:gd name="connsiteY5" fmla="*/ 488450 h 488450"/>
              <a:gd name="connsiteX6" fmla="*/ 48845 w 8567836"/>
              <a:gd name="connsiteY6" fmla="*/ 488450 h 488450"/>
              <a:gd name="connsiteX7" fmla="*/ 0 w 8567836"/>
              <a:gd name="connsiteY7" fmla="*/ 439605 h 488450"/>
              <a:gd name="connsiteX8" fmla="*/ 0 w 8567836"/>
              <a:gd name="connsiteY8" fmla="*/ 48845 h 48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67836" h="488450">
                <a:moveTo>
                  <a:pt x="0" y="48845"/>
                </a:moveTo>
                <a:cubicBezTo>
                  <a:pt x="0" y="21869"/>
                  <a:pt x="21869" y="0"/>
                  <a:pt x="48845" y="0"/>
                </a:cubicBezTo>
                <a:lnTo>
                  <a:pt x="8518991" y="0"/>
                </a:lnTo>
                <a:cubicBezTo>
                  <a:pt x="8545967" y="0"/>
                  <a:pt x="8567836" y="21869"/>
                  <a:pt x="8567836" y="48845"/>
                </a:cubicBezTo>
                <a:lnTo>
                  <a:pt x="8567836" y="439605"/>
                </a:lnTo>
                <a:cubicBezTo>
                  <a:pt x="8567836" y="466581"/>
                  <a:pt x="8545967" y="488450"/>
                  <a:pt x="8518991" y="488450"/>
                </a:cubicBezTo>
                <a:lnTo>
                  <a:pt x="48845" y="488450"/>
                </a:lnTo>
                <a:cubicBezTo>
                  <a:pt x="21869" y="488450"/>
                  <a:pt x="0" y="466581"/>
                  <a:pt x="0" y="439605"/>
                </a:cubicBezTo>
                <a:lnTo>
                  <a:pt x="0" y="48845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1846169" tIns="60960" rIns="60961" bIns="60960" anchor="ctr"/>
          <a:lstStyle/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Обеспечение соблюдения нормативов расходов на содержание органов местного самоуправления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31775" y="2768600"/>
            <a:ext cx="8737600" cy="839788"/>
            <a:chOff x="264034" y="2060848"/>
            <a:chExt cx="8579420" cy="840614"/>
          </a:xfrm>
        </p:grpSpPr>
        <p:sp>
          <p:nvSpPr>
            <p:cNvPr id="21" name="Полилиния 20"/>
            <p:cNvSpPr/>
            <p:nvPr/>
          </p:nvSpPr>
          <p:spPr>
            <a:xfrm>
              <a:off x="264034" y="2060848"/>
              <a:ext cx="8579420" cy="840614"/>
            </a:xfrm>
            <a:custGeom>
              <a:avLst/>
              <a:gdLst>
                <a:gd name="connsiteX0" fmla="*/ 0 w 8567836"/>
                <a:gd name="connsiteY0" fmla="*/ 63767 h 637674"/>
                <a:gd name="connsiteX1" fmla="*/ 63767 w 8567836"/>
                <a:gd name="connsiteY1" fmla="*/ 0 h 637674"/>
                <a:gd name="connsiteX2" fmla="*/ 8504069 w 8567836"/>
                <a:gd name="connsiteY2" fmla="*/ 0 h 637674"/>
                <a:gd name="connsiteX3" fmla="*/ 8567836 w 8567836"/>
                <a:gd name="connsiteY3" fmla="*/ 63767 h 637674"/>
                <a:gd name="connsiteX4" fmla="*/ 8567836 w 8567836"/>
                <a:gd name="connsiteY4" fmla="*/ 573907 h 637674"/>
                <a:gd name="connsiteX5" fmla="*/ 8504069 w 8567836"/>
                <a:gd name="connsiteY5" fmla="*/ 637674 h 637674"/>
                <a:gd name="connsiteX6" fmla="*/ 63767 w 8567836"/>
                <a:gd name="connsiteY6" fmla="*/ 637674 h 637674"/>
                <a:gd name="connsiteX7" fmla="*/ 0 w 8567836"/>
                <a:gd name="connsiteY7" fmla="*/ 573907 h 637674"/>
                <a:gd name="connsiteX8" fmla="*/ 0 w 8567836"/>
                <a:gd name="connsiteY8" fmla="*/ 63767 h 637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7836" h="637674">
                  <a:moveTo>
                    <a:pt x="0" y="63767"/>
                  </a:moveTo>
                  <a:cubicBezTo>
                    <a:pt x="0" y="28549"/>
                    <a:pt x="28549" y="0"/>
                    <a:pt x="63767" y="0"/>
                  </a:cubicBezTo>
                  <a:lnTo>
                    <a:pt x="8504069" y="0"/>
                  </a:lnTo>
                  <a:cubicBezTo>
                    <a:pt x="8539287" y="0"/>
                    <a:pt x="8567836" y="28549"/>
                    <a:pt x="8567836" y="63767"/>
                  </a:cubicBezTo>
                  <a:lnTo>
                    <a:pt x="8567836" y="573907"/>
                  </a:lnTo>
                  <a:cubicBezTo>
                    <a:pt x="8567836" y="609125"/>
                    <a:pt x="8539287" y="637674"/>
                    <a:pt x="8504069" y="637674"/>
                  </a:cubicBezTo>
                  <a:lnTo>
                    <a:pt x="63767" y="637674"/>
                  </a:lnTo>
                  <a:cubicBezTo>
                    <a:pt x="28549" y="637674"/>
                    <a:pt x="0" y="609125"/>
                    <a:pt x="0" y="573907"/>
                  </a:cubicBezTo>
                  <a:lnTo>
                    <a:pt x="0" y="6376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1846169" tIns="60960" rIns="60961" bIns="60960" spcCol="1270"/>
            <a:lstStyle/>
            <a:p>
              <a:pPr defTabSz="7112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400" dirty="0">
                  <a:latin typeface="Times New Roman" pitchFamily="18" charset="0"/>
                  <a:cs typeface="Times New Roman" pitchFamily="18" charset="0"/>
                </a:rPr>
                <a:t>Обеспечение </a:t>
              </a:r>
              <a:r>
                <a:rPr lang="ru-RU" sz="2400" dirty="0">
                  <a:latin typeface="Times New Roman" pitchFamily="18" charset="0"/>
                  <a:cs typeface="Times New Roman" pitchFamily="18" charset="0"/>
                </a:rPr>
                <a:t>в полном объеме публичных нормативных обязательств</a:t>
              </a: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398591" y="2060848"/>
              <a:ext cx="1410877" cy="840614"/>
            </a:xfrm>
            <a:prstGeom prst="roundRect">
              <a:avLst>
                <a:gd name="adj" fmla="val 10000"/>
              </a:avLst>
            </a:prstGeom>
            <a:blipFill>
              <a:blip r:embed="rId5">
                <a:extLst>
                  <a:ext uri="{28A0092B-C50C-407E-A947-70E740481C1C}"/>
                </a:extLst>
              </a:blip>
              <a:srcRect/>
              <a:stretch>
                <a:fillRect t="-33000" b="-33000"/>
              </a:stretch>
            </a:blipFill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125" y="4797425"/>
            <a:ext cx="1430338" cy="758825"/>
          </a:xfrm>
          <a:prstGeom prst="rect">
            <a:avLst/>
          </a:prstGeom>
          <a:blipFill>
            <a:blip r:embed="rId4" cstate="print">
              <a:extLst>
                <a:ext uri="{28A0092B-C50C-407E-A947-70E740481C1C}"/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636" name="Рисунок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5125" y="5732463"/>
            <a:ext cx="143192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олилиния 16"/>
          <p:cNvSpPr/>
          <p:nvPr/>
        </p:nvSpPr>
        <p:spPr>
          <a:xfrm>
            <a:off x="231585" y="908720"/>
            <a:ext cx="8737371" cy="792088"/>
          </a:xfrm>
          <a:custGeom>
            <a:avLst/>
            <a:gdLst>
              <a:gd name="connsiteX0" fmla="*/ 0 w 8567836"/>
              <a:gd name="connsiteY0" fmla="*/ 37432 h 374317"/>
              <a:gd name="connsiteX1" fmla="*/ 37432 w 8567836"/>
              <a:gd name="connsiteY1" fmla="*/ 0 h 374317"/>
              <a:gd name="connsiteX2" fmla="*/ 8530404 w 8567836"/>
              <a:gd name="connsiteY2" fmla="*/ 0 h 374317"/>
              <a:gd name="connsiteX3" fmla="*/ 8567836 w 8567836"/>
              <a:gd name="connsiteY3" fmla="*/ 37432 h 374317"/>
              <a:gd name="connsiteX4" fmla="*/ 8567836 w 8567836"/>
              <a:gd name="connsiteY4" fmla="*/ 336885 h 374317"/>
              <a:gd name="connsiteX5" fmla="*/ 8530404 w 8567836"/>
              <a:gd name="connsiteY5" fmla="*/ 374317 h 374317"/>
              <a:gd name="connsiteX6" fmla="*/ 37432 w 8567836"/>
              <a:gd name="connsiteY6" fmla="*/ 374317 h 374317"/>
              <a:gd name="connsiteX7" fmla="*/ 0 w 8567836"/>
              <a:gd name="connsiteY7" fmla="*/ 336885 h 374317"/>
              <a:gd name="connsiteX8" fmla="*/ 0 w 8567836"/>
              <a:gd name="connsiteY8" fmla="*/ 37432 h 374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67836" h="374317">
                <a:moveTo>
                  <a:pt x="0" y="37432"/>
                </a:moveTo>
                <a:cubicBezTo>
                  <a:pt x="0" y="16759"/>
                  <a:pt x="16759" y="0"/>
                  <a:pt x="37432" y="0"/>
                </a:cubicBezTo>
                <a:lnTo>
                  <a:pt x="8530404" y="0"/>
                </a:lnTo>
                <a:cubicBezTo>
                  <a:pt x="8551077" y="0"/>
                  <a:pt x="8567836" y="16759"/>
                  <a:pt x="8567836" y="37432"/>
                </a:cubicBezTo>
                <a:lnTo>
                  <a:pt x="8567836" y="336885"/>
                </a:lnTo>
                <a:cubicBezTo>
                  <a:pt x="8567836" y="357558"/>
                  <a:pt x="8551077" y="374317"/>
                  <a:pt x="8530404" y="374317"/>
                </a:cubicBezTo>
                <a:lnTo>
                  <a:pt x="37432" y="374317"/>
                </a:lnTo>
                <a:cubicBezTo>
                  <a:pt x="16759" y="374317"/>
                  <a:pt x="0" y="357558"/>
                  <a:pt x="0" y="336885"/>
                </a:cubicBezTo>
                <a:lnTo>
                  <a:pt x="0" y="3743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1846169" tIns="60960" rIns="60961" bIns="60960"/>
          <a:lstStyle/>
          <a:p>
            <a:pPr defTabSz="1733550">
              <a:lnSpc>
                <a:spcPct val="90000"/>
              </a:lnSpc>
              <a:spcAft>
                <a:spcPct val="35000"/>
              </a:spcAf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Сохранение  социальной направленности бюджета</a:t>
            </a:r>
          </a:p>
          <a:p>
            <a:pPr marL="171450" lvl="1" indent="-171450" defTabSz="1733550">
              <a:lnSpc>
                <a:spcPct val="90000"/>
              </a:lnSpc>
              <a:spcAft>
                <a:spcPct val="15000"/>
              </a:spcAft>
              <a:buFontTx/>
              <a:buChar char="•"/>
            </a:pPr>
            <a:endParaRPr lang="ru-RU" sz="16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40" name="Picture 2" descr="http://www.eurasialegal.info/images/stories/partners/ecology_bezopasnost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8138" y="908050"/>
            <a:ext cx="145891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713787" cy="10795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Александровского муниципального района </a:t>
            </a:r>
            <a:r>
              <a:rPr lang="ru-RU" alt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2016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67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88950" y="2009775"/>
          <a:ext cx="8435975" cy="4783138"/>
        </p:xfrm>
        <a:graphic>
          <a:graphicData uri="http://schemas.openxmlformats.org/presentationml/2006/ole">
            <p:oleObj spid="_x0000_s28674" r:id="rId4" imgW="8437595" imgH="4779678" progId="Excel.Chart.8">
              <p:embed/>
            </p:oleObj>
          </a:graphicData>
        </a:graphic>
      </p:graphicFrame>
      <p:sp>
        <p:nvSpPr>
          <p:cNvPr id="7" name="Облако 6"/>
          <p:cNvSpPr/>
          <p:nvPr/>
        </p:nvSpPr>
        <p:spPr>
          <a:xfrm>
            <a:off x="1331913" y="1484313"/>
            <a:ext cx="2771775" cy="1368425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- 560 229,7 тыс. рублей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179388" y="2636838"/>
            <a:ext cx="1600200" cy="13716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115 495,5 тыс. рублей 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Скругленная соединительная линия 10"/>
          <p:cNvCxnSpPr>
            <a:stCxn id="8" idx="0"/>
          </p:cNvCxnSpPr>
          <p:nvPr/>
        </p:nvCxnSpPr>
        <p:spPr>
          <a:xfrm rot="5400000" flipH="1" flipV="1">
            <a:off x="945357" y="1704181"/>
            <a:ext cx="966788" cy="898525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Скругленная соединительная линия 12"/>
          <p:cNvCxnSpPr>
            <a:stCxn id="8" idx="4"/>
          </p:cNvCxnSpPr>
          <p:nvPr/>
        </p:nvCxnSpPr>
        <p:spPr>
          <a:xfrm rot="16200000" flipH="1">
            <a:off x="422276" y="4565650"/>
            <a:ext cx="2012950" cy="898525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92500" y="1392238"/>
            <a:ext cx="5543550" cy="53721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Управление муниципальными финансами района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поддержка жителей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Эффективное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использование и управление муниципальным имуществом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района </a:t>
            </a: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культуры, спорта и туризма в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районе</a:t>
            </a: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200"/>
              </a:spcAft>
              <a:defRPr/>
            </a:pP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200"/>
              </a:spcAft>
              <a:defRPr/>
            </a:pP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Экологическая безопасность района</a:t>
            </a: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200"/>
              </a:spcAft>
              <a:defRPr/>
            </a:pP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200"/>
              </a:spcAft>
              <a:defRPr/>
            </a:pP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безопасности граждан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200"/>
              </a:spcAft>
              <a:defRPr/>
            </a:pP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200"/>
              </a:spcAft>
              <a:defRPr/>
            </a:pP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малого и среднего предпринимательства в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районе</a:t>
            </a: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200"/>
              </a:spcAft>
              <a:defRPr/>
            </a:pP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200"/>
              </a:spcAft>
              <a:defRPr/>
            </a:pP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сельского хозяйства и устойчивое развитие сельских территорий в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районе</a:t>
            </a: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200"/>
              </a:spcAft>
              <a:defRPr/>
            </a:pP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200"/>
              </a:spcAft>
              <a:defRPr/>
            </a:pP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Реформирование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и развитие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муниципальной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службы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200"/>
              </a:spcAft>
              <a:defRPr/>
            </a:pPr>
            <a:endParaRPr lang="ru-RU" sz="15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5" name="TextBox 9"/>
          <p:cNvSpPr txBox="1">
            <a:spLocks noChangeArrowheads="1"/>
          </p:cNvSpPr>
          <p:nvPr/>
        </p:nvSpPr>
        <p:spPr bwMode="auto">
          <a:xfrm>
            <a:off x="2555875" y="1379538"/>
            <a:ext cx="936625" cy="495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Aft>
                <a:spcPts val="200"/>
              </a:spcAft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50 850,8</a:t>
            </a:r>
          </a:p>
          <a:p>
            <a:pPr algn="r">
              <a:spcAft>
                <a:spcPts val="200"/>
              </a:spcAft>
            </a:pP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pPr algn="r">
              <a:spcAft>
                <a:spcPts val="200"/>
              </a:spcAft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36 542,8</a:t>
            </a:r>
          </a:p>
          <a:p>
            <a:pPr algn="r">
              <a:spcAft>
                <a:spcPts val="200"/>
              </a:spcAft>
            </a:pP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pPr algn="r">
              <a:spcAft>
                <a:spcPts val="200"/>
              </a:spcAft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12 465,1</a:t>
            </a:r>
          </a:p>
          <a:p>
            <a:pPr algn="r">
              <a:spcAft>
                <a:spcPts val="200"/>
              </a:spcAft>
            </a:pP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pPr algn="r">
              <a:spcAft>
                <a:spcPts val="200"/>
              </a:spcAft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7 880,6</a:t>
            </a:r>
          </a:p>
          <a:p>
            <a:pPr algn="r">
              <a:spcAft>
                <a:spcPts val="200"/>
              </a:spcAft>
            </a:pP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pPr algn="r">
              <a:spcAft>
                <a:spcPts val="200"/>
              </a:spcAft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4 017,4</a:t>
            </a:r>
          </a:p>
          <a:p>
            <a:pPr algn="r">
              <a:spcAft>
                <a:spcPts val="200"/>
              </a:spcAft>
            </a:pP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pPr algn="r">
              <a:spcAft>
                <a:spcPts val="200"/>
              </a:spcAft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3 368,8</a:t>
            </a:r>
          </a:p>
          <a:p>
            <a:pPr algn="r">
              <a:spcAft>
                <a:spcPts val="200"/>
              </a:spcAft>
            </a:pP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pPr algn="r">
              <a:spcAft>
                <a:spcPts val="200"/>
              </a:spcAft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220,0</a:t>
            </a:r>
          </a:p>
          <a:p>
            <a:pPr algn="r">
              <a:spcAft>
                <a:spcPts val="200"/>
              </a:spcAft>
            </a:pP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pPr algn="r">
              <a:spcAft>
                <a:spcPts val="200"/>
              </a:spcAft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105,0</a:t>
            </a:r>
          </a:p>
          <a:p>
            <a:pPr algn="r">
              <a:spcAft>
                <a:spcPts val="200"/>
              </a:spcAft>
            </a:pP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pPr algn="r">
              <a:spcAft>
                <a:spcPts val="200"/>
              </a:spcAft>
            </a:pP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pPr algn="r">
              <a:spcAft>
                <a:spcPts val="200"/>
              </a:spcAft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45,0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00" y="115888"/>
            <a:ext cx="9144000" cy="8318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Александровского муниципального района на реализацию муниципальных программ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.</a:t>
            </a:r>
            <a:endParaRPr lang="ru-RU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Picture 2" descr="C:\Users\GYK\Desktop\Рисунок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/>
            </a:extLst>
          </a:blip>
          <a:srcRect b="55701"/>
          <a:stretch/>
        </p:blipFill>
        <p:spPr bwMode="auto">
          <a:xfrm>
            <a:off x="1878330" y="1268760"/>
            <a:ext cx="523747" cy="507041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&amp;Gcy;&amp;ucy;&amp;mcy;&amp;acy;&amp;ncy;&amp;icy;&amp;tcy;&amp;acy;&amp;rcy;&amp;ncy;&amp;ycy;&amp;jcy; &amp;fcy;&amp;acy;&amp;kcy;&amp;ucy;&amp;lcy;&amp;softcy;&amp;tcy;&amp;iecy;&amp;tcy;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8775" y="3284538"/>
            <a:ext cx="1579563" cy="1152525"/>
          </a:xfr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030413" y="3357563"/>
            <a:ext cx="7005637" cy="1079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«Обеспечение безопасности граждан Александровского муниципального района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3 368,8 тыс. рублей</a:t>
            </a:r>
          </a:p>
        </p:txBody>
      </p:sp>
      <p:pic>
        <p:nvPicPr>
          <p:cNvPr id="32771" name="preview-image" descr="imgpreview?key=69947938a75aef2d&amp;mb=imgdb_preview_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825" y="1844675"/>
            <a:ext cx="1530350" cy="125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047875" y="2020888"/>
            <a:ext cx="6988175" cy="10810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"Развитие культуры, спорта и туризма Александровского муниципального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7 880,6 тыс. рублей</a:t>
            </a:r>
          </a:p>
        </p:txBody>
      </p:sp>
      <p:pic>
        <p:nvPicPr>
          <p:cNvPr id="32773" name="preview-image" descr="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825" y="476250"/>
            <a:ext cx="1560513" cy="1228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085975" y="527050"/>
            <a:ext cx="6950075" cy="1155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«Социальная поддержка жителей Александровского муниципального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- 36 542,8 тыс. рублей</a:t>
            </a:r>
          </a:p>
        </p:txBody>
      </p:sp>
      <p:pic>
        <p:nvPicPr>
          <p:cNvPr id="32775" name="preview-imag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7825" y="4652963"/>
            <a:ext cx="1530350" cy="1152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052638" y="4632325"/>
            <a:ext cx="6983412" cy="11509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"Экологическая безопасность Александровского муниципального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района«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4 017,4 тыс.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5876925"/>
            <a:ext cx="9151938" cy="9239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285750" indent="-285750" algn="r" fontAlgn="auto">
              <a:spcAft>
                <a:spcPts val="0"/>
              </a:spcAft>
              <a:buFontTx/>
              <a:buChar char="-"/>
              <a:defRPr/>
            </a:pP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направлены на развитие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социальной сферы, обеспечение </a:t>
            </a:r>
            <a:endParaRPr lang="ru-RU" b="1" i="1" dirty="0">
              <a:solidFill>
                <a:schemeClr val="tx2">
                  <a:lumMod val="50000"/>
                </a:schemeClr>
              </a:solidFill>
              <a:latin typeface="+mn-lt"/>
              <a:ea typeface="+mj-ea"/>
              <a:cs typeface="+mj-cs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безопасности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населения района, повышение качества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жизни 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с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 общим объемом финансирования 51 809,6 тыс.рублей</a:t>
            </a:r>
            <a:endParaRPr lang="ru-RU" b="1" i="1" dirty="0">
              <a:solidFill>
                <a:schemeClr val="tx2">
                  <a:lumMod val="50000"/>
                </a:schemeClr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Объект 3" descr="Понедельник - с улыбкой!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3213100"/>
            <a:ext cx="2165350" cy="1760538"/>
          </a:xfr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011488" y="3213100"/>
            <a:ext cx="5689600" cy="17287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сельского хозяйства и устойчивое развитие сельских территорий в Александровском муниципальном районе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- 105,0 тыс.рублей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836613"/>
            <a:ext cx="2176463" cy="1728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916238" y="836613"/>
            <a:ext cx="5616575" cy="17287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малого и среднего предпринимательства в Александровском муниципальном районе Пермского края» – 220,0 тыс. рублей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5300663"/>
            <a:ext cx="9144000" cy="1016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marL="342900" indent="-342900" algn="r" fontAlgn="auto">
              <a:spcAft>
                <a:spcPts val="0"/>
              </a:spcAft>
              <a:buFontTx/>
              <a:buChar char="-"/>
              <a:defRPr/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способствуют устойчивому развитию экономики района ,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 развитию малого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и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среднего предпринимательства 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с объемом финансирования 325,0 тыс.рублей</a:t>
            </a:r>
            <a:endParaRPr lang="ru-RU" sz="2000" i="1" dirty="0">
              <a:solidFill>
                <a:schemeClr val="tx2">
                  <a:lumMod val="50000"/>
                </a:schemeClr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32463"/>
            <a:ext cx="9144000" cy="1287462"/>
          </a:xfrm>
          <a:solidFill>
            <a:schemeClr val="accent6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- реализуются в целях повышения эффективности муниципального </a:t>
            </a:r>
            <a:b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управления с объемом финансирования 63 360,9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тыс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. рублей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tx2">
                    <a:lumMod val="50000"/>
                  </a:schemeClr>
                </a:solidFill>
              </a:rPr>
            </a:b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4818" name="Picture 4" descr="Россия RuNews.org - Part 5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052513"/>
            <a:ext cx="2160587" cy="1368425"/>
          </a:xfr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916238" y="1052513"/>
            <a:ext cx="6119812" cy="12969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"Управление муниципальными финансами Александровского муниципального района»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50 850,8 тыс. руб.</a:t>
            </a:r>
          </a:p>
        </p:txBody>
      </p:sp>
      <p:pic>
        <p:nvPicPr>
          <p:cNvPr id="34820" name="Picture 2" descr="&amp;Ecy;&amp;kcy;&amp;ocy;&amp;ncy;&amp;ocy;&amp;mcy;&amp;iecy;&amp;tcy;&amp;rcy;&amp;icy;&amp;yacy;, &amp;scy;&amp;tcy;&amp;acy;&amp;tcy;&amp;icy;&amp;scy;&amp;tcy;&amp;icy;&amp;kcy;&amp;acy;, &amp;tcy;&amp;iecy;&amp;ocy;&amp;rcy;&amp;icy;&amp;yacy; &amp;vcy;&amp;iecy;&amp;rcy;&amp;ocy;&amp;yacy;&amp;tcy;&amp;ncy;&amp;ocy;&amp;scy;&amp;tcy;&amp;iecy;&amp;jcy; &amp;zcy;&amp;acy;&amp;kcy;&amp;acy;&amp;zcy;&amp;acy;&amp;tcy;&amp;softcy; &amp;vcy; &amp;Dcy;&amp;ncy;&amp;iecy;&amp;pcy;&amp;rcy;&amp;ocy;&amp;pcy;&amp;iecy;&amp;tcy;&amp;rcy;&amp;ocy;&amp;vcy;&amp;scy;&amp;kcy;&amp;iecy; - &amp;ocy;&amp;bcy;&amp;hardcy;&amp;yacy;&amp;vcy;&amp;lcy;&amp;iecy;&amp;ncy;&amp;icy;&amp;yacy; Megadoski.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550" y="2636838"/>
            <a:ext cx="2195513" cy="1296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921000" y="2636838"/>
            <a:ext cx="6119813" cy="12969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«Реформирование и развитие муниципальной службы Александровского муниципального района» - 45,0 тыс. рублей</a:t>
            </a:r>
          </a:p>
        </p:txBody>
      </p:sp>
      <p:pic>
        <p:nvPicPr>
          <p:cNvPr id="348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0550" y="4221163"/>
            <a:ext cx="2195513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916238" y="4221163"/>
            <a:ext cx="6119812" cy="1295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"Эффективное использование и управление муниципальным имуществом Александровского муниципального района"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12 465,1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1" name="Диаграмма 20"/>
          <p:cNvGraphicFramePr>
            <a:graphicFrameLocks/>
          </p:cNvGraphicFramePr>
          <p:nvPr/>
        </p:nvGraphicFramePr>
        <p:xfrm>
          <a:off x="287338" y="1722438"/>
          <a:ext cx="8799512" cy="4060825"/>
        </p:xfrm>
        <a:graphic>
          <a:graphicData uri="http://schemas.openxmlformats.org/presentationml/2006/ole">
            <p:oleObj spid="_x0000_s35841" r:id="rId4" imgW="8803387" imgH="4066384" progId="Excel.Chart.8">
              <p:embed/>
            </p:oleObj>
          </a:graphicData>
        </a:graphic>
      </p:graphicFrame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>
          <a:xfrm>
            <a:off x="6875463" y="6381750"/>
            <a:ext cx="2133600" cy="365125"/>
          </a:xfrm>
        </p:spPr>
        <p:txBody>
          <a:bodyPr>
            <a:normAutofit/>
          </a:bodyPr>
          <a:lstStyle/>
          <a:p>
            <a:pPr>
              <a:defRPr/>
            </a:pPr>
            <a:fld id="{4A88E094-29DE-4345-8C31-AB7DAA6803DB}" type="slidenum">
              <a:rPr lang="ru-RU">
                <a:solidFill>
                  <a:schemeClr val="accent1">
                    <a:lumMod val="75000"/>
                  </a:schemeClr>
                </a:solidFill>
              </a:rPr>
              <a:pPr>
                <a:defRPr/>
              </a:pPr>
              <a:t>15</a:t>
            </a:fld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231" name="TextBox 2"/>
          <p:cNvSpPr txBox="1">
            <a:spLocks noChangeArrowheads="1"/>
          </p:cNvSpPr>
          <p:nvPr/>
        </p:nvSpPr>
        <p:spPr bwMode="auto">
          <a:xfrm>
            <a:off x="0" y="-38100"/>
            <a:ext cx="9144000" cy="1365250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36000" tIns="36000" rIns="36000" bIns="36000" anchor="ctr">
            <a:spAutoFit/>
          </a:bodyPr>
          <a:lstStyle>
            <a:defPPr>
              <a:defRPr lang="ru-RU"/>
            </a:defPPr>
            <a:lvl1pPr algn="ctr">
              <a:defRPr b="1">
                <a:solidFill>
                  <a:srgbClr val="FFFFCC"/>
                </a:solidFill>
                <a:latin typeface="Arial" charset="0"/>
                <a:ea typeface="+mj-e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Межбюджетное регулирование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районе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2016 г., тыс. рублей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РФФПП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87450" y="4859338"/>
          <a:ext cx="7669213" cy="18986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111157"/>
                <a:gridCol w="1591756"/>
                <a:gridCol w="1637893"/>
                <a:gridCol w="1327538"/>
              </a:tblGrid>
              <a:tr h="441197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поселение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бюджет 2015 г.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  <a:r>
                        <a:rPr lang="ru-RU" sz="135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г.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</a:t>
                      </a:r>
                      <a:endParaRPr lang="ru-RU" sz="13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  <a:alpha val="89000"/>
                      </a:schemeClr>
                    </a:solidFill>
                  </a:tcPr>
                </a:tc>
              </a:tr>
              <a:tr h="298317">
                <a:tc>
                  <a:txBody>
                    <a:bodyPr/>
                    <a:lstStyle/>
                    <a:p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Александровское городское поселение</a:t>
                      </a: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7 448,1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9 991,2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r>
                        <a:rPr lang="ru-RU" sz="13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543,1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</a:tr>
              <a:tr h="279124">
                <a:tc>
                  <a:txBody>
                    <a:bodyPr/>
                    <a:lstStyle/>
                    <a:p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Яйвинское городское поселение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11 194,3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10 491,6</a:t>
                      </a:r>
                      <a:endParaRPr lang="ru-RU" sz="135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-702,7</a:t>
                      </a:r>
                      <a:endParaRPr lang="ru-RU" sz="135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</a:tr>
              <a:tr h="413992">
                <a:tc>
                  <a:txBody>
                    <a:bodyPr/>
                    <a:lstStyle/>
                    <a:p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Всеволодо - Вильвенское</a:t>
                      </a:r>
                      <a:r>
                        <a:rPr lang="ru-RU" sz="13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городское поселение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16 061,2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16 060,2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-1,0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89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Скопкортненское</a:t>
                      </a:r>
                      <a:r>
                        <a:rPr lang="ru-RU" sz="13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5 799,7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6 160,5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+360,8</a:t>
                      </a:r>
                      <a:endParaRPr lang="ru-RU" sz="13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Багетная рамка 5"/>
          <p:cNvSpPr/>
          <p:nvPr/>
        </p:nvSpPr>
        <p:spPr>
          <a:xfrm rot="5400000">
            <a:off x="3996433" y="-2409046"/>
            <a:ext cx="864096" cy="8186718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органов местного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 -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45 775,8 тыс. рублей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Багетная рамка 6"/>
          <p:cNvSpPr/>
          <p:nvPr/>
        </p:nvSpPr>
        <p:spPr>
          <a:xfrm rot="5400000">
            <a:off x="3965872" y="-141585"/>
            <a:ext cx="936104" cy="8221290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Резервный фонд администрации Александровского муниципального района – 1 000,0 тыс. рублей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Багетная рамка 7"/>
          <p:cNvSpPr/>
          <p:nvPr/>
        </p:nvSpPr>
        <p:spPr>
          <a:xfrm rot="5400000">
            <a:off x="3997533" y="-1208421"/>
            <a:ext cx="864095" cy="8167720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казенных и бюджетных учреждений–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360 476,1 тыс. рублей</a:t>
            </a:r>
          </a:p>
        </p:txBody>
      </p:sp>
      <p:sp>
        <p:nvSpPr>
          <p:cNvPr id="26" name="Багетная рамка 25"/>
          <p:cNvSpPr/>
          <p:nvPr/>
        </p:nvSpPr>
        <p:spPr>
          <a:xfrm rot="5400000">
            <a:off x="3968934" y="1121367"/>
            <a:ext cx="936104" cy="8143658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дорожный фонд Александровского муниципального района – 14 774,4 тыс. рублей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Багетная рамка 26"/>
          <p:cNvSpPr/>
          <p:nvPr/>
        </p:nvSpPr>
        <p:spPr>
          <a:xfrm rot="5400000">
            <a:off x="4004689" y="2319097"/>
            <a:ext cx="936104" cy="8143658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 –  22 707,9 тыс. рублей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1033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НЕПРОГРАММНЫЕ 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НАПРАВЛЕНИЯ ДЕЯТЕЛЬНОСТИ 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БЮДЖЕТА РАЙОНА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 2016 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год – 444 734,2 тыс.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Grp="1" noChangeAspect="1"/>
          </p:cNvGraphicFramePr>
          <p:nvPr>
            <p:ph/>
          </p:nvPr>
        </p:nvGraphicFramePr>
        <p:xfrm>
          <a:off x="0" y="1124744"/>
          <a:ext cx="9144000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71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2813">
              <a:defRPr/>
            </a:pPr>
            <a:fld id="{1E3EFE8A-E24A-4FAA-852A-291D567B49E0}" type="slidenum">
              <a:rPr lang="ru-RU"/>
              <a:pPr defTabSz="912813">
                <a:defRPr/>
              </a:pPr>
              <a:t>17</a:t>
            </a:fld>
            <a:endParaRPr lang="ru-RU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07950" y="0"/>
            <a:ext cx="9036050" cy="1125538"/>
          </a:xfr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rtlCol="0">
            <a:normAutofit fontScale="90000"/>
          </a:bodyPr>
          <a:lstStyle/>
          <a:p>
            <a:pPr defTabSz="912813" fontAlgn="auto"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b="1" dirty="0" smtClean="0">
                <a:solidFill>
                  <a:srgbClr val="262673"/>
                </a:solidFill>
                <a:latin typeface="Times New Roman" pitchFamily="18" charset="0"/>
                <a:cs typeface="Times New Roman" pitchFamily="18" charset="0"/>
              </a:rPr>
              <a:t>асходы </a:t>
            </a:r>
            <a:r>
              <a:rPr lang="ru-RU" sz="2400" b="1" dirty="0">
                <a:solidFill>
                  <a:srgbClr val="262673"/>
                </a:solidFill>
                <a:latin typeface="Times New Roman" pitchFamily="18" charset="0"/>
                <a:cs typeface="Times New Roman" pitchFamily="18" charset="0"/>
              </a:rPr>
              <a:t>Александровского муниципального района в </a:t>
            </a:r>
            <a:r>
              <a:rPr lang="ru-RU" sz="2400" b="1" dirty="0" smtClean="0">
                <a:solidFill>
                  <a:srgbClr val="262673"/>
                </a:solidFill>
                <a:latin typeface="Times New Roman" pitchFamily="18" charset="0"/>
                <a:cs typeface="Times New Roman" pitchFamily="18" charset="0"/>
              </a:rPr>
              <a:t>непрограммной отрасли </a:t>
            </a:r>
            <a:r>
              <a:rPr lang="ru-RU" sz="2400" b="1" dirty="0">
                <a:solidFill>
                  <a:srgbClr val="262673"/>
                </a:solidFill>
                <a:latin typeface="Times New Roman" pitchFamily="18" charset="0"/>
                <a:cs typeface="Times New Roman" pitchFamily="18" charset="0"/>
              </a:rPr>
              <a:t>«Образование» </a:t>
            </a:r>
            <a:r>
              <a:rPr lang="ru-RU" sz="2400" b="1" dirty="0" smtClean="0">
                <a:solidFill>
                  <a:srgbClr val="262673"/>
                </a:solidFill>
                <a:latin typeface="Times New Roman" pitchFamily="18" charset="0"/>
                <a:cs typeface="Times New Roman" pitchFamily="18" charset="0"/>
              </a:rPr>
              <a:t>за 2015 год- </a:t>
            </a:r>
            <a:br>
              <a:rPr lang="ru-RU" sz="2400" b="1" dirty="0" smtClean="0">
                <a:solidFill>
                  <a:srgbClr val="26267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366 035,5тыс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рублей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252413" y="115888"/>
            <a:ext cx="8558212" cy="10810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схемы финансирования коррекционных учреждений</a:t>
            </a:r>
            <a:endParaRPr lang="ru-RU" sz="2800" dirty="0"/>
          </a:p>
        </p:txBody>
      </p:sp>
      <p:graphicFrame>
        <p:nvGraphicFramePr>
          <p:cNvPr id="40962" name="Диаграмма 4"/>
          <p:cNvGraphicFramePr>
            <a:graphicFrameLocks/>
          </p:cNvGraphicFramePr>
          <p:nvPr/>
        </p:nvGraphicFramePr>
        <p:xfrm>
          <a:off x="-158750" y="2009775"/>
          <a:ext cx="7910513" cy="5141913"/>
        </p:xfrm>
        <a:graphic>
          <a:graphicData uri="http://schemas.openxmlformats.org/presentationml/2006/ole">
            <p:oleObj spid="_x0000_s40962" r:id="rId4" imgW="7913294" imgH="5139373" progId="Excel.Chart.8">
              <p:embed/>
            </p:oleObj>
          </a:graphicData>
        </a:graphic>
      </p:graphicFrame>
      <p:sp>
        <p:nvSpPr>
          <p:cNvPr id="11" name="Овал 10"/>
          <p:cNvSpPr/>
          <p:nvPr/>
        </p:nvSpPr>
        <p:spPr>
          <a:xfrm>
            <a:off x="190500" y="2708275"/>
            <a:ext cx="2520950" cy="17097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/>
          </a:p>
        </p:txBody>
      </p:sp>
      <p:sp>
        <p:nvSpPr>
          <p:cNvPr id="40964" name="Объект 2"/>
          <p:cNvSpPr>
            <a:spLocks noGrp="1"/>
          </p:cNvSpPr>
          <p:nvPr>
            <p:ph idx="1"/>
          </p:nvPr>
        </p:nvSpPr>
        <p:spPr>
          <a:xfrm>
            <a:off x="266700" y="1484313"/>
            <a:ext cx="8856663" cy="52578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4400" b="1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2015 год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			       2016 год</a:t>
            </a:r>
          </a:p>
        </p:txBody>
      </p:sp>
      <p:sp>
        <p:nvSpPr>
          <p:cNvPr id="40965" name="Объект 2"/>
          <p:cNvSpPr txBox="1">
            <a:spLocks/>
          </p:cNvSpPr>
          <p:nvPr/>
        </p:nvSpPr>
        <p:spPr bwMode="auto">
          <a:xfrm>
            <a:off x="266700" y="3068638"/>
            <a:ext cx="23034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ru-RU" sz="2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Субвенции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2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100 %</a:t>
            </a:r>
          </a:p>
        </p:txBody>
      </p:sp>
      <p:graphicFrame>
        <p:nvGraphicFramePr>
          <p:cNvPr id="40966" name="Диаграмма 6"/>
          <p:cNvGraphicFramePr>
            <a:graphicFrameLocks/>
          </p:cNvGraphicFramePr>
          <p:nvPr/>
        </p:nvGraphicFramePr>
        <p:xfrm>
          <a:off x="2430463" y="1495425"/>
          <a:ext cx="9498012" cy="4783138"/>
        </p:xfrm>
        <a:graphic>
          <a:graphicData uri="http://schemas.openxmlformats.org/presentationml/2006/ole">
            <p:oleObj spid="_x0000_s40966" r:id="rId5" imgW="9498391" imgH="4785775" progId="Excel.Chart.8">
              <p:embed/>
            </p:oleObj>
          </a:graphicData>
        </a:graphic>
      </p:graphicFrame>
      <p:sp>
        <p:nvSpPr>
          <p:cNvPr id="4" name="Стрелка вниз 3"/>
          <p:cNvSpPr/>
          <p:nvPr/>
        </p:nvSpPr>
        <p:spPr>
          <a:xfrm>
            <a:off x="3633788" y="5126038"/>
            <a:ext cx="463550" cy="282575"/>
          </a:xfrm>
          <a:prstGeom prst="downArrow">
            <a:avLst>
              <a:gd name="adj1" fmla="val 50000"/>
              <a:gd name="adj2" fmla="val 46525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078538" y="5340350"/>
            <a:ext cx="463550" cy="284163"/>
          </a:xfrm>
          <a:prstGeom prst="downArrow">
            <a:avLst>
              <a:gd name="adj1" fmla="val 50000"/>
              <a:gd name="adj2" fmla="val 46525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3203575" y="3238500"/>
            <a:ext cx="1296988" cy="649288"/>
          </a:xfrm>
          <a:prstGeom prst="notchedRightArrow">
            <a:avLst/>
          </a:prstGeom>
          <a:solidFill>
            <a:srgbClr val="C000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975" cy="2362200"/>
          </a:xfrm>
          <a:solidFill>
            <a:schemeClr val="accent4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Норматив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формирования расходов на содержание органов местного самоуправления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Александровского муниципального района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-  Постановление Правительства Пермского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края</a:t>
            </a:r>
            <a:br>
              <a:rPr lang="ru-RU" sz="2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от 08.06.2010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N 301-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п</a:t>
            </a:r>
            <a:br>
              <a:rPr lang="ru-RU" sz="2600" b="1" dirty="0">
                <a:latin typeface="Times New Roman" pitchFamily="18" charset="0"/>
                <a:cs typeface="Times New Roman" pitchFamily="18" charset="0"/>
              </a:rPr>
            </a:b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11560" y="2924944"/>
          <a:ext cx="5112568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3011" name="Picture 4" descr="https://im3-tub-ru.yandex.net/i?id=dc388ae5927ada3486d2f662e160271d&amp;n=33&amp;h=190&amp;w=29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0425" y="3429000"/>
            <a:ext cx="2871788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249238" y="188913"/>
            <a:ext cx="8737600" cy="500062"/>
          </a:xfrm>
        </p:spPr>
        <p:txBody>
          <a:bodyPr/>
          <a:lstStyle/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Муниципальный дорожный фонд  на 2016 год – 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14 774,4 тыс. рублей</a:t>
            </a:r>
          </a:p>
        </p:txBody>
      </p:sp>
      <p:sp>
        <p:nvSpPr>
          <p:cNvPr id="44034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6632575" y="6453188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55A73A-4785-4BF3-BD46-8CEBD1ACA148}" type="slidenum">
              <a:rPr 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>
              <a:solidFill>
                <a:srgbClr val="898989"/>
              </a:solidFill>
            </a:endParaRPr>
          </a:p>
        </p:txBody>
      </p:sp>
      <p:grpSp>
        <p:nvGrpSpPr>
          <p:cNvPr id="44035" name="Группа 69"/>
          <p:cNvGrpSpPr>
            <a:grpSpLocks/>
          </p:cNvGrpSpPr>
          <p:nvPr/>
        </p:nvGrpSpPr>
        <p:grpSpPr bwMode="auto">
          <a:xfrm>
            <a:off x="2984500" y="1609725"/>
            <a:ext cx="2952750" cy="2427288"/>
            <a:chOff x="899592" y="2276872"/>
            <a:chExt cx="2052638" cy="2463799"/>
          </a:xfrm>
        </p:grpSpPr>
        <p:sp>
          <p:nvSpPr>
            <p:cNvPr id="44049" name="AutoShape 3"/>
            <p:cNvSpPr>
              <a:spLocks noChangeAspect="1" noChangeArrowheads="1" noTextEdit="1"/>
            </p:cNvSpPr>
            <p:nvPr/>
          </p:nvSpPr>
          <p:spPr bwMode="auto">
            <a:xfrm>
              <a:off x="901180" y="2278459"/>
              <a:ext cx="2051050" cy="2462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0" name="Freeform 5"/>
            <p:cNvSpPr>
              <a:spLocks/>
            </p:cNvSpPr>
            <p:nvPr/>
          </p:nvSpPr>
          <p:spPr bwMode="auto">
            <a:xfrm>
              <a:off x="899592" y="2276872"/>
              <a:ext cx="1909763" cy="2379662"/>
            </a:xfrm>
            <a:custGeom>
              <a:avLst/>
              <a:gdLst>
                <a:gd name="T0" fmla="*/ 461 w 1258"/>
                <a:gd name="T1" fmla="*/ 243 h 1499"/>
                <a:gd name="T2" fmla="*/ 322 w 1258"/>
                <a:gd name="T3" fmla="*/ 388 h 1499"/>
                <a:gd name="T4" fmla="*/ 169 w 1258"/>
                <a:gd name="T5" fmla="*/ 643 h 1499"/>
                <a:gd name="T6" fmla="*/ 43 w 1258"/>
                <a:gd name="T7" fmla="*/ 736 h 1499"/>
                <a:gd name="T8" fmla="*/ 2 w 1258"/>
                <a:gd name="T9" fmla="*/ 934 h 1499"/>
                <a:gd name="T10" fmla="*/ 0 w 1258"/>
                <a:gd name="T11" fmla="*/ 1096 h 1499"/>
                <a:gd name="T12" fmla="*/ 63 w 1258"/>
                <a:gd name="T13" fmla="*/ 1302 h 1499"/>
                <a:gd name="T14" fmla="*/ 222 w 1258"/>
                <a:gd name="T15" fmla="*/ 1419 h 1499"/>
                <a:gd name="T16" fmla="*/ 609 w 1258"/>
                <a:gd name="T17" fmla="*/ 1489 h 1499"/>
                <a:gd name="T18" fmla="*/ 725 w 1258"/>
                <a:gd name="T19" fmla="*/ 1493 h 1499"/>
                <a:gd name="T20" fmla="*/ 1232 w 1258"/>
                <a:gd name="T21" fmla="*/ 1281 h 1499"/>
                <a:gd name="T22" fmla="*/ 1258 w 1258"/>
                <a:gd name="T23" fmla="*/ 1179 h 1499"/>
                <a:gd name="T24" fmla="*/ 1222 w 1258"/>
                <a:gd name="T25" fmla="*/ 986 h 1499"/>
                <a:gd name="T26" fmla="*/ 1230 w 1258"/>
                <a:gd name="T27" fmla="*/ 778 h 1499"/>
                <a:gd name="T28" fmla="*/ 1116 w 1258"/>
                <a:gd name="T29" fmla="*/ 623 h 1499"/>
                <a:gd name="T30" fmla="*/ 1019 w 1258"/>
                <a:gd name="T31" fmla="*/ 390 h 1499"/>
                <a:gd name="T32" fmla="*/ 933 w 1258"/>
                <a:gd name="T33" fmla="*/ 203 h 1499"/>
                <a:gd name="T34" fmla="*/ 1026 w 1258"/>
                <a:gd name="T35" fmla="*/ 78 h 1499"/>
                <a:gd name="T36" fmla="*/ 886 w 1258"/>
                <a:gd name="T37" fmla="*/ 48 h 1499"/>
                <a:gd name="T38" fmla="*/ 855 w 1258"/>
                <a:gd name="T39" fmla="*/ 21 h 1499"/>
                <a:gd name="T40" fmla="*/ 847 w 1258"/>
                <a:gd name="T41" fmla="*/ 19 h 1499"/>
                <a:gd name="T42" fmla="*/ 839 w 1258"/>
                <a:gd name="T43" fmla="*/ 16 h 1499"/>
                <a:gd name="T44" fmla="*/ 832 w 1258"/>
                <a:gd name="T45" fmla="*/ 12 h 1499"/>
                <a:gd name="T46" fmla="*/ 821 w 1258"/>
                <a:gd name="T47" fmla="*/ 9 h 1499"/>
                <a:gd name="T48" fmla="*/ 812 w 1258"/>
                <a:gd name="T49" fmla="*/ 5 h 1499"/>
                <a:gd name="T50" fmla="*/ 801 w 1258"/>
                <a:gd name="T51" fmla="*/ 4 h 1499"/>
                <a:gd name="T52" fmla="*/ 792 w 1258"/>
                <a:gd name="T53" fmla="*/ 3 h 1499"/>
                <a:gd name="T54" fmla="*/ 782 w 1258"/>
                <a:gd name="T55" fmla="*/ 0 h 1499"/>
                <a:gd name="T56" fmla="*/ 771 w 1258"/>
                <a:gd name="T57" fmla="*/ 0 h 1499"/>
                <a:gd name="T58" fmla="*/ 762 w 1258"/>
                <a:gd name="T59" fmla="*/ 0 h 1499"/>
                <a:gd name="T60" fmla="*/ 753 w 1258"/>
                <a:gd name="T61" fmla="*/ 3 h 1499"/>
                <a:gd name="T62" fmla="*/ 745 w 1258"/>
                <a:gd name="T63" fmla="*/ 3 h 1499"/>
                <a:gd name="T64" fmla="*/ 739 w 1258"/>
                <a:gd name="T65" fmla="*/ 4 h 1499"/>
                <a:gd name="T66" fmla="*/ 827 w 1258"/>
                <a:gd name="T67" fmla="*/ 35 h 1499"/>
                <a:gd name="T68" fmla="*/ 958 w 1258"/>
                <a:gd name="T69" fmla="*/ 111 h 1499"/>
                <a:gd name="T70" fmla="*/ 921 w 1258"/>
                <a:gd name="T71" fmla="*/ 161 h 1499"/>
                <a:gd name="T72" fmla="*/ 730 w 1258"/>
                <a:gd name="T73" fmla="*/ 147 h 1499"/>
                <a:gd name="T74" fmla="*/ 746 w 1258"/>
                <a:gd name="T75" fmla="*/ 210 h 1499"/>
                <a:gd name="T76" fmla="*/ 604 w 1258"/>
                <a:gd name="T77" fmla="*/ 208 h 1499"/>
                <a:gd name="T78" fmla="*/ 503 w 1258"/>
                <a:gd name="T79" fmla="*/ 152 h 1499"/>
                <a:gd name="T80" fmla="*/ 398 w 1258"/>
                <a:gd name="T81" fmla="*/ 72 h 1499"/>
                <a:gd name="T82" fmla="*/ 364 w 1258"/>
                <a:gd name="T83" fmla="*/ 30 h 149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258"/>
                <a:gd name="T127" fmla="*/ 0 h 1499"/>
                <a:gd name="T128" fmla="*/ 1258 w 1258"/>
                <a:gd name="T129" fmla="*/ 1499 h 149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258" h="1499">
                  <a:moveTo>
                    <a:pt x="330" y="66"/>
                  </a:moveTo>
                  <a:lnTo>
                    <a:pt x="461" y="243"/>
                  </a:lnTo>
                  <a:lnTo>
                    <a:pt x="429" y="339"/>
                  </a:lnTo>
                  <a:lnTo>
                    <a:pt x="322" y="388"/>
                  </a:lnTo>
                  <a:lnTo>
                    <a:pt x="222" y="489"/>
                  </a:lnTo>
                  <a:lnTo>
                    <a:pt x="169" y="643"/>
                  </a:lnTo>
                  <a:lnTo>
                    <a:pt x="98" y="669"/>
                  </a:lnTo>
                  <a:lnTo>
                    <a:pt x="43" y="736"/>
                  </a:lnTo>
                  <a:lnTo>
                    <a:pt x="37" y="860"/>
                  </a:lnTo>
                  <a:lnTo>
                    <a:pt x="2" y="934"/>
                  </a:lnTo>
                  <a:lnTo>
                    <a:pt x="29" y="1037"/>
                  </a:lnTo>
                  <a:lnTo>
                    <a:pt x="0" y="1096"/>
                  </a:lnTo>
                  <a:lnTo>
                    <a:pt x="0" y="1187"/>
                  </a:lnTo>
                  <a:lnTo>
                    <a:pt x="63" y="1302"/>
                  </a:lnTo>
                  <a:lnTo>
                    <a:pt x="136" y="1327"/>
                  </a:lnTo>
                  <a:lnTo>
                    <a:pt x="222" y="1419"/>
                  </a:lnTo>
                  <a:lnTo>
                    <a:pt x="549" y="1499"/>
                  </a:lnTo>
                  <a:lnTo>
                    <a:pt x="609" y="1489"/>
                  </a:lnTo>
                  <a:lnTo>
                    <a:pt x="643" y="1464"/>
                  </a:lnTo>
                  <a:lnTo>
                    <a:pt x="725" y="1493"/>
                  </a:lnTo>
                  <a:lnTo>
                    <a:pt x="1139" y="1411"/>
                  </a:lnTo>
                  <a:lnTo>
                    <a:pt x="1232" y="1281"/>
                  </a:lnTo>
                  <a:lnTo>
                    <a:pt x="1227" y="1232"/>
                  </a:lnTo>
                  <a:lnTo>
                    <a:pt x="1258" y="1179"/>
                  </a:lnTo>
                  <a:lnTo>
                    <a:pt x="1251" y="1047"/>
                  </a:lnTo>
                  <a:lnTo>
                    <a:pt x="1222" y="986"/>
                  </a:lnTo>
                  <a:lnTo>
                    <a:pt x="1249" y="895"/>
                  </a:lnTo>
                  <a:lnTo>
                    <a:pt x="1230" y="778"/>
                  </a:lnTo>
                  <a:lnTo>
                    <a:pt x="1148" y="649"/>
                  </a:lnTo>
                  <a:lnTo>
                    <a:pt x="1116" y="623"/>
                  </a:lnTo>
                  <a:lnTo>
                    <a:pt x="1092" y="506"/>
                  </a:lnTo>
                  <a:lnTo>
                    <a:pt x="1019" y="390"/>
                  </a:lnTo>
                  <a:lnTo>
                    <a:pt x="953" y="341"/>
                  </a:lnTo>
                  <a:lnTo>
                    <a:pt x="933" y="203"/>
                  </a:lnTo>
                  <a:lnTo>
                    <a:pt x="1029" y="129"/>
                  </a:lnTo>
                  <a:lnTo>
                    <a:pt x="1026" y="78"/>
                  </a:lnTo>
                  <a:lnTo>
                    <a:pt x="982" y="61"/>
                  </a:lnTo>
                  <a:lnTo>
                    <a:pt x="886" y="48"/>
                  </a:lnTo>
                  <a:lnTo>
                    <a:pt x="856" y="22"/>
                  </a:lnTo>
                  <a:lnTo>
                    <a:pt x="855" y="21"/>
                  </a:lnTo>
                  <a:lnTo>
                    <a:pt x="850" y="19"/>
                  </a:lnTo>
                  <a:lnTo>
                    <a:pt x="847" y="19"/>
                  </a:lnTo>
                  <a:lnTo>
                    <a:pt x="844" y="17"/>
                  </a:lnTo>
                  <a:lnTo>
                    <a:pt x="839" y="16"/>
                  </a:lnTo>
                  <a:lnTo>
                    <a:pt x="836" y="16"/>
                  </a:lnTo>
                  <a:lnTo>
                    <a:pt x="832" y="12"/>
                  </a:lnTo>
                  <a:lnTo>
                    <a:pt x="827" y="12"/>
                  </a:lnTo>
                  <a:lnTo>
                    <a:pt x="821" y="9"/>
                  </a:lnTo>
                  <a:lnTo>
                    <a:pt x="816" y="9"/>
                  </a:lnTo>
                  <a:lnTo>
                    <a:pt x="812" y="5"/>
                  </a:lnTo>
                  <a:lnTo>
                    <a:pt x="806" y="5"/>
                  </a:lnTo>
                  <a:lnTo>
                    <a:pt x="801" y="4"/>
                  </a:lnTo>
                  <a:lnTo>
                    <a:pt x="797" y="3"/>
                  </a:lnTo>
                  <a:lnTo>
                    <a:pt x="792" y="3"/>
                  </a:lnTo>
                  <a:lnTo>
                    <a:pt x="787" y="0"/>
                  </a:lnTo>
                  <a:lnTo>
                    <a:pt x="782" y="0"/>
                  </a:lnTo>
                  <a:lnTo>
                    <a:pt x="777" y="0"/>
                  </a:lnTo>
                  <a:lnTo>
                    <a:pt x="771" y="0"/>
                  </a:lnTo>
                  <a:lnTo>
                    <a:pt x="766" y="0"/>
                  </a:lnTo>
                  <a:lnTo>
                    <a:pt x="762" y="0"/>
                  </a:lnTo>
                  <a:lnTo>
                    <a:pt x="759" y="3"/>
                  </a:lnTo>
                  <a:lnTo>
                    <a:pt x="753" y="3"/>
                  </a:lnTo>
                  <a:lnTo>
                    <a:pt x="750" y="3"/>
                  </a:lnTo>
                  <a:lnTo>
                    <a:pt x="745" y="3"/>
                  </a:lnTo>
                  <a:lnTo>
                    <a:pt x="744" y="4"/>
                  </a:lnTo>
                  <a:lnTo>
                    <a:pt x="739" y="4"/>
                  </a:lnTo>
                  <a:lnTo>
                    <a:pt x="739" y="5"/>
                  </a:lnTo>
                  <a:lnTo>
                    <a:pt x="827" y="35"/>
                  </a:lnTo>
                  <a:lnTo>
                    <a:pt x="869" y="98"/>
                  </a:lnTo>
                  <a:lnTo>
                    <a:pt x="958" y="111"/>
                  </a:lnTo>
                  <a:lnTo>
                    <a:pt x="962" y="136"/>
                  </a:lnTo>
                  <a:lnTo>
                    <a:pt x="921" y="161"/>
                  </a:lnTo>
                  <a:lnTo>
                    <a:pt x="736" y="129"/>
                  </a:lnTo>
                  <a:lnTo>
                    <a:pt x="730" y="147"/>
                  </a:lnTo>
                  <a:lnTo>
                    <a:pt x="754" y="185"/>
                  </a:lnTo>
                  <a:lnTo>
                    <a:pt x="746" y="210"/>
                  </a:lnTo>
                  <a:lnTo>
                    <a:pt x="709" y="228"/>
                  </a:lnTo>
                  <a:lnTo>
                    <a:pt x="604" y="208"/>
                  </a:lnTo>
                  <a:lnTo>
                    <a:pt x="590" y="139"/>
                  </a:lnTo>
                  <a:lnTo>
                    <a:pt x="503" y="152"/>
                  </a:lnTo>
                  <a:lnTo>
                    <a:pt x="427" y="111"/>
                  </a:lnTo>
                  <a:lnTo>
                    <a:pt x="398" y="72"/>
                  </a:lnTo>
                  <a:lnTo>
                    <a:pt x="412" y="23"/>
                  </a:lnTo>
                  <a:lnTo>
                    <a:pt x="364" y="30"/>
                  </a:lnTo>
                  <a:lnTo>
                    <a:pt x="330" y="66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1" name="Freeform 6"/>
            <p:cNvSpPr>
              <a:spLocks/>
            </p:cNvSpPr>
            <p:nvPr/>
          </p:nvSpPr>
          <p:spPr bwMode="auto">
            <a:xfrm>
              <a:off x="899592" y="2276872"/>
              <a:ext cx="1604963" cy="2274887"/>
            </a:xfrm>
            <a:custGeom>
              <a:avLst/>
              <a:gdLst>
                <a:gd name="T0" fmla="*/ 452 w 1011"/>
                <a:gd name="T1" fmla="*/ 261 h 1433"/>
                <a:gd name="T2" fmla="*/ 415 w 1011"/>
                <a:gd name="T3" fmla="*/ 176 h 1433"/>
                <a:gd name="T4" fmla="*/ 343 w 1011"/>
                <a:gd name="T5" fmla="*/ 77 h 1433"/>
                <a:gd name="T6" fmla="*/ 436 w 1011"/>
                <a:gd name="T7" fmla="*/ 35 h 1433"/>
                <a:gd name="T8" fmla="*/ 541 w 1011"/>
                <a:gd name="T9" fmla="*/ 40 h 1433"/>
                <a:gd name="T10" fmla="*/ 643 w 1011"/>
                <a:gd name="T11" fmla="*/ 0 h 1433"/>
                <a:gd name="T12" fmla="*/ 741 w 1011"/>
                <a:gd name="T13" fmla="*/ 10 h 1433"/>
                <a:gd name="T14" fmla="*/ 843 w 1011"/>
                <a:gd name="T15" fmla="*/ 38 h 1433"/>
                <a:gd name="T16" fmla="*/ 934 w 1011"/>
                <a:gd name="T17" fmla="*/ 110 h 1433"/>
                <a:gd name="T18" fmla="*/ 1011 w 1011"/>
                <a:gd name="T19" fmla="*/ 146 h 1433"/>
                <a:gd name="T20" fmla="*/ 900 w 1011"/>
                <a:gd name="T21" fmla="*/ 179 h 1433"/>
                <a:gd name="T22" fmla="*/ 787 w 1011"/>
                <a:gd name="T23" fmla="*/ 161 h 1433"/>
                <a:gd name="T24" fmla="*/ 782 w 1011"/>
                <a:gd name="T25" fmla="*/ 228 h 1433"/>
                <a:gd name="T26" fmla="*/ 679 w 1011"/>
                <a:gd name="T27" fmla="*/ 248 h 1433"/>
                <a:gd name="T28" fmla="*/ 608 w 1011"/>
                <a:gd name="T29" fmla="*/ 187 h 1433"/>
                <a:gd name="T30" fmla="*/ 651 w 1011"/>
                <a:gd name="T31" fmla="*/ 218 h 1433"/>
                <a:gd name="T32" fmla="*/ 765 w 1011"/>
                <a:gd name="T33" fmla="*/ 223 h 1433"/>
                <a:gd name="T34" fmla="*/ 736 w 1011"/>
                <a:gd name="T35" fmla="*/ 138 h 1433"/>
                <a:gd name="T36" fmla="*/ 846 w 1011"/>
                <a:gd name="T37" fmla="*/ 154 h 1433"/>
                <a:gd name="T38" fmla="*/ 957 w 1011"/>
                <a:gd name="T39" fmla="*/ 164 h 1433"/>
                <a:gd name="T40" fmla="*/ 926 w 1011"/>
                <a:gd name="T41" fmla="*/ 130 h 1433"/>
                <a:gd name="T42" fmla="*/ 848 w 1011"/>
                <a:gd name="T43" fmla="*/ 62 h 1433"/>
                <a:gd name="T44" fmla="*/ 748 w 1011"/>
                <a:gd name="T45" fmla="*/ 33 h 1433"/>
                <a:gd name="T46" fmla="*/ 656 w 1011"/>
                <a:gd name="T47" fmla="*/ 20 h 1433"/>
                <a:gd name="T48" fmla="*/ 552 w 1011"/>
                <a:gd name="T49" fmla="*/ 55 h 1433"/>
                <a:gd name="T50" fmla="*/ 458 w 1011"/>
                <a:gd name="T51" fmla="*/ 56 h 1433"/>
                <a:gd name="T52" fmla="*/ 467 w 1011"/>
                <a:gd name="T53" fmla="*/ 128 h 1433"/>
                <a:gd name="T54" fmla="*/ 443 w 1011"/>
                <a:gd name="T55" fmla="*/ 133 h 1433"/>
                <a:gd name="T56" fmla="*/ 403 w 1011"/>
                <a:gd name="T57" fmla="*/ 58 h 1433"/>
                <a:gd name="T58" fmla="*/ 415 w 1011"/>
                <a:gd name="T59" fmla="*/ 151 h 1433"/>
                <a:gd name="T60" fmla="*/ 499 w 1011"/>
                <a:gd name="T61" fmla="*/ 275 h 1433"/>
                <a:gd name="T62" fmla="*/ 448 w 1011"/>
                <a:gd name="T63" fmla="*/ 304 h 1433"/>
                <a:gd name="T64" fmla="*/ 476 w 1011"/>
                <a:gd name="T65" fmla="*/ 367 h 1433"/>
                <a:gd name="T66" fmla="*/ 391 w 1011"/>
                <a:gd name="T67" fmla="*/ 462 h 1433"/>
                <a:gd name="T68" fmla="*/ 410 w 1011"/>
                <a:gd name="T69" fmla="*/ 401 h 1433"/>
                <a:gd name="T70" fmla="*/ 385 w 1011"/>
                <a:gd name="T71" fmla="*/ 395 h 1433"/>
                <a:gd name="T72" fmla="*/ 298 w 1011"/>
                <a:gd name="T73" fmla="*/ 462 h 1433"/>
                <a:gd name="T74" fmla="*/ 236 w 1011"/>
                <a:gd name="T75" fmla="*/ 570 h 1433"/>
                <a:gd name="T76" fmla="*/ 209 w 1011"/>
                <a:gd name="T77" fmla="*/ 675 h 1433"/>
                <a:gd name="T78" fmla="*/ 118 w 1011"/>
                <a:gd name="T79" fmla="*/ 696 h 1433"/>
                <a:gd name="T80" fmla="*/ 62 w 1011"/>
                <a:gd name="T81" fmla="*/ 809 h 1433"/>
                <a:gd name="T82" fmla="*/ 90 w 1011"/>
                <a:gd name="T83" fmla="*/ 924 h 1433"/>
                <a:gd name="T84" fmla="*/ 37 w 1011"/>
                <a:gd name="T85" fmla="*/ 940 h 1433"/>
                <a:gd name="T86" fmla="*/ 57 w 1011"/>
                <a:gd name="T87" fmla="*/ 1047 h 1433"/>
                <a:gd name="T88" fmla="*/ 30 w 1011"/>
                <a:gd name="T89" fmla="*/ 1151 h 1433"/>
                <a:gd name="T90" fmla="*/ 68 w 1011"/>
                <a:gd name="T91" fmla="*/ 1259 h 1433"/>
                <a:gd name="T92" fmla="*/ 170 w 1011"/>
                <a:gd name="T93" fmla="*/ 1321 h 1433"/>
                <a:gd name="T94" fmla="*/ 199 w 1011"/>
                <a:gd name="T95" fmla="*/ 1375 h 1433"/>
                <a:gd name="T96" fmla="*/ 244 w 1011"/>
                <a:gd name="T97" fmla="*/ 1431 h 1433"/>
                <a:gd name="T98" fmla="*/ 160 w 1011"/>
                <a:gd name="T99" fmla="*/ 1357 h 1433"/>
                <a:gd name="T100" fmla="*/ 53 w 1011"/>
                <a:gd name="T101" fmla="*/ 1298 h 1433"/>
                <a:gd name="T102" fmla="*/ 5 w 1011"/>
                <a:gd name="T103" fmla="*/ 1187 h 1433"/>
                <a:gd name="T104" fmla="*/ 11 w 1011"/>
                <a:gd name="T105" fmla="*/ 1077 h 1433"/>
                <a:gd name="T106" fmla="*/ 8 w 1011"/>
                <a:gd name="T107" fmla="*/ 991 h 1433"/>
                <a:gd name="T108" fmla="*/ 22 w 1011"/>
                <a:gd name="T109" fmla="*/ 894 h 1433"/>
                <a:gd name="T110" fmla="*/ 32 w 1011"/>
                <a:gd name="T111" fmla="*/ 804 h 1433"/>
                <a:gd name="T112" fmla="*/ 93 w 1011"/>
                <a:gd name="T113" fmla="*/ 688 h 1433"/>
                <a:gd name="T114" fmla="*/ 181 w 1011"/>
                <a:gd name="T115" fmla="*/ 632 h 1433"/>
                <a:gd name="T116" fmla="*/ 216 w 1011"/>
                <a:gd name="T117" fmla="*/ 523 h 1433"/>
                <a:gd name="T118" fmla="*/ 300 w 1011"/>
                <a:gd name="T119" fmla="*/ 426 h 1433"/>
                <a:gd name="T120" fmla="*/ 401 w 1011"/>
                <a:gd name="T121" fmla="*/ 357 h 143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11"/>
                <a:gd name="T184" fmla="*/ 0 h 1433"/>
                <a:gd name="T185" fmla="*/ 1011 w 1011"/>
                <a:gd name="T186" fmla="*/ 1433 h 143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11" h="1433">
                  <a:moveTo>
                    <a:pt x="443" y="343"/>
                  </a:moveTo>
                  <a:lnTo>
                    <a:pt x="441" y="341"/>
                  </a:lnTo>
                  <a:lnTo>
                    <a:pt x="438" y="336"/>
                  </a:lnTo>
                  <a:lnTo>
                    <a:pt x="436" y="332"/>
                  </a:lnTo>
                  <a:lnTo>
                    <a:pt x="433" y="330"/>
                  </a:lnTo>
                  <a:lnTo>
                    <a:pt x="432" y="326"/>
                  </a:lnTo>
                  <a:lnTo>
                    <a:pt x="430" y="321"/>
                  </a:lnTo>
                  <a:lnTo>
                    <a:pt x="428" y="317"/>
                  </a:lnTo>
                  <a:lnTo>
                    <a:pt x="427" y="311"/>
                  </a:lnTo>
                  <a:lnTo>
                    <a:pt x="424" y="306"/>
                  </a:lnTo>
                  <a:lnTo>
                    <a:pt x="424" y="304"/>
                  </a:lnTo>
                  <a:lnTo>
                    <a:pt x="422" y="297"/>
                  </a:lnTo>
                  <a:lnTo>
                    <a:pt x="422" y="292"/>
                  </a:lnTo>
                  <a:lnTo>
                    <a:pt x="424" y="287"/>
                  </a:lnTo>
                  <a:lnTo>
                    <a:pt x="426" y="284"/>
                  </a:lnTo>
                  <a:lnTo>
                    <a:pt x="427" y="279"/>
                  </a:lnTo>
                  <a:lnTo>
                    <a:pt x="430" y="275"/>
                  </a:lnTo>
                  <a:lnTo>
                    <a:pt x="432" y="271"/>
                  </a:lnTo>
                  <a:lnTo>
                    <a:pt x="436" y="269"/>
                  </a:lnTo>
                  <a:lnTo>
                    <a:pt x="439" y="266"/>
                  </a:lnTo>
                  <a:lnTo>
                    <a:pt x="444" y="264"/>
                  </a:lnTo>
                  <a:lnTo>
                    <a:pt x="447" y="262"/>
                  </a:lnTo>
                  <a:lnTo>
                    <a:pt x="452" y="261"/>
                  </a:lnTo>
                  <a:lnTo>
                    <a:pt x="456" y="259"/>
                  </a:lnTo>
                  <a:lnTo>
                    <a:pt x="460" y="258"/>
                  </a:lnTo>
                  <a:lnTo>
                    <a:pt x="464" y="258"/>
                  </a:lnTo>
                  <a:lnTo>
                    <a:pt x="467" y="258"/>
                  </a:lnTo>
                  <a:lnTo>
                    <a:pt x="472" y="256"/>
                  </a:lnTo>
                  <a:lnTo>
                    <a:pt x="473" y="256"/>
                  </a:lnTo>
                  <a:lnTo>
                    <a:pt x="472" y="254"/>
                  </a:lnTo>
                  <a:lnTo>
                    <a:pt x="469" y="249"/>
                  </a:lnTo>
                  <a:lnTo>
                    <a:pt x="465" y="245"/>
                  </a:lnTo>
                  <a:lnTo>
                    <a:pt x="464" y="241"/>
                  </a:lnTo>
                  <a:lnTo>
                    <a:pt x="460" y="236"/>
                  </a:lnTo>
                  <a:lnTo>
                    <a:pt x="456" y="231"/>
                  </a:lnTo>
                  <a:lnTo>
                    <a:pt x="452" y="227"/>
                  </a:lnTo>
                  <a:lnTo>
                    <a:pt x="447" y="220"/>
                  </a:lnTo>
                  <a:lnTo>
                    <a:pt x="443" y="214"/>
                  </a:lnTo>
                  <a:lnTo>
                    <a:pt x="438" y="207"/>
                  </a:lnTo>
                  <a:lnTo>
                    <a:pt x="433" y="200"/>
                  </a:lnTo>
                  <a:lnTo>
                    <a:pt x="427" y="194"/>
                  </a:lnTo>
                  <a:lnTo>
                    <a:pt x="424" y="189"/>
                  </a:lnTo>
                  <a:lnTo>
                    <a:pt x="422" y="185"/>
                  </a:lnTo>
                  <a:lnTo>
                    <a:pt x="419" y="182"/>
                  </a:lnTo>
                  <a:lnTo>
                    <a:pt x="418" y="179"/>
                  </a:lnTo>
                  <a:lnTo>
                    <a:pt x="415" y="176"/>
                  </a:lnTo>
                  <a:lnTo>
                    <a:pt x="411" y="171"/>
                  </a:lnTo>
                  <a:lnTo>
                    <a:pt x="408" y="168"/>
                  </a:lnTo>
                  <a:lnTo>
                    <a:pt x="405" y="164"/>
                  </a:lnTo>
                  <a:lnTo>
                    <a:pt x="402" y="159"/>
                  </a:lnTo>
                  <a:lnTo>
                    <a:pt x="401" y="156"/>
                  </a:lnTo>
                  <a:lnTo>
                    <a:pt x="396" y="152"/>
                  </a:lnTo>
                  <a:lnTo>
                    <a:pt x="394" y="150"/>
                  </a:lnTo>
                  <a:lnTo>
                    <a:pt x="391" y="145"/>
                  </a:lnTo>
                  <a:lnTo>
                    <a:pt x="388" y="141"/>
                  </a:lnTo>
                  <a:lnTo>
                    <a:pt x="385" y="138"/>
                  </a:lnTo>
                  <a:lnTo>
                    <a:pt x="384" y="135"/>
                  </a:lnTo>
                  <a:lnTo>
                    <a:pt x="379" y="128"/>
                  </a:lnTo>
                  <a:lnTo>
                    <a:pt x="374" y="121"/>
                  </a:lnTo>
                  <a:lnTo>
                    <a:pt x="370" y="115"/>
                  </a:lnTo>
                  <a:lnTo>
                    <a:pt x="365" y="108"/>
                  </a:lnTo>
                  <a:lnTo>
                    <a:pt x="360" y="104"/>
                  </a:lnTo>
                  <a:lnTo>
                    <a:pt x="357" y="99"/>
                  </a:lnTo>
                  <a:lnTo>
                    <a:pt x="354" y="95"/>
                  </a:lnTo>
                  <a:lnTo>
                    <a:pt x="351" y="92"/>
                  </a:lnTo>
                  <a:lnTo>
                    <a:pt x="348" y="89"/>
                  </a:lnTo>
                  <a:lnTo>
                    <a:pt x="348" y="86"/>
                  </a:lnTo>
                  <a:lnTo>
                    <a:pt x="345" y="82"/>
                  </a:lnTo>
                  <a:lnTo>
                    <a:pt x="343" y="77"/>
                  </a:lnTo>
                  <a:lnTo>
                    <a:pt x="343" y="73"/>
                  </a:lnTo>
                  <a:lnTo>
                    <a:pt x="345" y="69"/>
                  </a:lnTo>
                  <a:lnTo>
                    <a:pt x="348" y="64"/>
                  </a:lnTo>
                  <a:lnTo>
                    <a:pt x="351" y="61"/>
                  </a:lnTo>
                  <a:lnTo>
                    <a:pt x="356" y="56"/>
                  </a:lnTo>
                  <a:lnTo>
                    <a:pt x="360" y="53"/>
                  </a:lnTo>
                  <a:lnTo>
                    <a:pt x="366" y="49"/>
                  </a:lnTo>
                  <a:lnTo>
                    <a:pt x="372" y="47"/>
                  </a:lnTo>
                  <a:lnTo>
                    <a:pt x="377" y="43"/>
                  </a:lnTo>
                  <a:lnTo>
                    <a:pt x="384" y="41"/>
                  </a:lnTo>
                  <a:lnTo>
                    <a:pt x="390" y="38"/>
                  </a:lnTo>
                  <a:lnTo>
                    <a:pt x="396" y="36"/>
                  </a:lnTo>
                  <a:lnTo>
                    <a:pt x="401" y="35"/>
                  </a:lnTo>
                  <a:lnTo>
                    <a:pt x="407" y="35"/>
                  </a:lnTo>
                  <a:lnTo>
                    <a:pt x="408" y="33"/>
                  </a:lnTo>
                  <a:lnTo>
                    <a:pt x="410" y="33"/>
                  </a:lnTo>
                  <a:lnTo>
                    <a:pt x="413" y="33"/>
                  </a:lnTo>
                  <a:lnTo>
                    <a:pt x="418" y="33"/>
                  </a:lnTo>
                  <a:lnTo>
                    <a:pt x="420" y="33"/>
                  </a:lnTo>
                  <a:lnTo>
                    <a:pt x="424" y="33"/>
                  </a:lnTo>
                  <a:lnTo>
                    <a:pt x="428" y="33"/>
                  </a:lnTo>
                  <a:lnTo>
                    <a:pt x="433" y="35"/>
                  </a:lnTo>
                  <a:lnTo>
                    <a:pt x="436" y="35"/>
                  </a:lnTo>
                  <a:lnTo>
                    <a:pt x="443" y="35"/>
                  </a:lnTo>
                  <a:lnTo>
                    <a:pt x="445" y="35"/>
                  </a:lnTo>
                  <a:lnTo>
                    <a:pt x="452" y="36"/>
                  </a:lnTo>
                  <a:lnTo>
                    <a:pt x="456" y="36"/>
                  </a:lnTo>
                  <a:lnTo>
                    <a:pt x="461" y="36"/>
                  </a:lnTo>
                  <a:lnTo>
                    <a:pt x="465" y="38"/>
                  </a:lnTo>
                  <a:lnTo>
                    <a:pt x="472" y="40"/>
                  </a:lnTo>
                  <a:lnTo>
                    <a:pt x="476" y="40"/>
                  </a:lnTo>
                  <a:lnTo>
                    <a:pt x="481" y="40"/>
                  </a:lnTo>
                  <a:lnTo>
                    <a:pt x="486" y="40"/>
                  </a:lnTo>
                  <a:lnTo>
                    <a:pt x="490" y="41"/>
                  </a:lnTo>
                  <a:lnTo>
                    <a:pt x="495" y="41"/>
                  </a:lnTo>
                  <a:lnTo>
                    <a:pt x="499" y="43"/>
                  </a:lnTo>
                  <a:lnTo>
                    <a:pt x="503" y="43"/>
                  </a:lnTo>
                  <a:lnTo>
                    <a:pt x="509" y="43"/>
                  </a:lnTo>
                  <a:lnTo>
                    <a:pt x="512" y="43"/>
                  </a:lnTo>
                  <a:lnTo>
                    <a:pt x="515" y="43"/>
                  </a:lnTo>
                  <a:lnTo>
                    <a:pt x="520" y="43"/>
                  </a:lnTo>
                  <a:lnTo>
                    <a:pt x="523" y="43"/>
                  </a:lnTo>
                  <a:lnTo>
                    <a:pt x="529" y="43"/>
                  </a:lnTo>
                  <a:lnTo>
                    <a:pt x="534" y="43"/>
                  </a:lnTo>
                  <a:lnTo>
                    <a:pt x="536" y="41"/>
                  </a:lnTo>
                  <a:lnTo>
                    <a:pt x="541" y="40"/>
                  </a:lnTo>
                  <a:lnTo>
                    <a:pt x="544" y="36"/>
                  </a:lnTo>
                  <a:lnTo>
                    <a:pt x="551" y="33"/>
                  </a:lnTo>
                  <a:lnTo>
                    <a:pt x="555" y="30"/>
                  </a:lnTo>
                  <a:lnTo>
                    <a:pt x="561" y="27"/>
                  </a:lnTo>
                  <a:lnTo>
                    <a:pt x="564" y="23"/>
                  </a:lnTo>
                  <a:lnTo>
                    <a:pt x="568" y="22"/>
                  </a:lnTo>
                  <a:lnTo>
                    <a:pt x="570" y="20"/>
                  </a:lnTo>
                  <a:lnTo>
                    <a:pt x="574" y="18"/>
                  </a:lnTo>
                  <a:lnTo>
                    <a:pt x="577" y="17"/>
                  </a:lnTo>
                  <a:lnTo>
                    <a:pt x="581" y="15"/>
                  </a:lnTo>
                  <a:lnTo>
                    <a:pt x="585" y="14"/>
                  </a:lnTo>
                  <a:lnTo>
                    <a:pt x="589" y="10"/>
                  </a:lnTo>
                  <a:lnTo>
                    <a:pt x="593" y="9"/>
                  </a:lnTo>
                  <a:lnTo>
                    <a:pt x="597" y="7"/>
                  </a:lnTo>
                  <a:lnTo>
                    <a:pt x="602" y="7"/>
                  </a:lnTo>
                  <a:lnTo>
                    <a:pt x="608" y="5"/>
                  </a:lnTo>
                  <a:lnTo>
                    <a:pt x="612" y="4"/>
                  </a:lnTo>
                  <a:lnTo>
                    <a:pt x="617" y="2"/>
                  </a:lnTo>
                  <a:lnTo>
                    <a:pt x="623" y="0"/>
                  </a:lnTo>
                  <a:lnTo>
                    <a:pt x="628" y="0"/>
                  </a:lnTo>
                  <a:lnTo>
                    <a:pt x="634" y="0"/>
                  </a:lnTo>
                  <a:lnTo>
                    <a:pt x="640" y="0"/>
                  </a:lnTo>
                  <a:lnTo>
                    <a:pt x="643" y="0"/>
                  </a:lnTo>
                  <a:lnTo>
                    <a:pt x="647" y="0"/>
                  </a:lnTo>
                  <a:lnTo>
                    <a:pt x="649" y="0"/>
                  </a:lnTo>
                  <a:lnTo>
                    <a:pt x="654" y="0"/>
                  </a:lnTo>
                  <a:lnTo>
                    <a:pt x="660" y="0"/>
                  </a:lnTo>
                  <a:lnTo>
                    <a:pt x="666" y="0"/>
                  </a:lnTo>
                  <a:lnTo>
                    <a:pt x="669" y="0"/>
                  </a:lnTo>
                  <a:lnTo>
                    <a:pt x="674" y="0"/>
                  </a:lnTo>
                  <a:lnTo>
                    <a:pt x="677" y="0"/>
                  </a:lnTo>
                  <a:lnTo>
                    <a:pt x="682" y="0"/>
                  </a:lnTo>
                  <a:lnTo>
                    <a:pt x="685" y="0"/>
                  </a:lnTo>
                  <a:lnTo>
                    <a:pt x="690" y="0"/>
                  </a:lnTo>
                  <a:lnTo>
                    <a:pt x="694" y="2"/>
                  </a:lnTo>
                  <a:lnTo>
                    <a:pt x="698" y="2"/>
                  </a:lnTo>
                  <a:lnTo>
                    <a:pt x="702" y="4"/>
                  </a:lnTo>
                  <a:lnTo>
                    <a:pt x="707" y="4"/>
                  </a:lnTo>
                  <a:lnTo>
                    <a:pt x="710" y="4"/>
                  </a:lnTo>
                  <a:lnTo>
                    <a:pt x="716" y="5"/>
                  </a:lnTo>
                  <a:lnTo>
                    <a:pt x="719" y="5"/>
                  </a:lnTo>
                  <a:lnTo>
                    <a:pt x="724" y="7"/>
                  </a:lnTo>
                  <a:lnTo>
                    <a:pt x="728" y="7"/>
                  </a:lnTo>
                  <a:lnTo>
                    <a:pt x="731" y="7"/>
                  </a:lnTo>
                  <a:lnTo>
                    <a:pt x="736" y="9"/>
                  </a:lnTo>
                  <a:lnTo>
                    <a:pt x="741" y="10"/>
                  </a:lnTo>
                  <a:lnTo>
                    <a:pt x="744" y="10"/>
                  </a:lnTo>
                  <a:lnTo>
                    <a:pt x="748" y="12"/>
                  </a:lnTo>
                  <a:lnTo>
                    <a:pt x="753" y="12"/>
                  </a:lnTo>
                  <a:lnTo>
                    <a:pt x="756" y="14"/>
                  </a:lnTo>
                  <a:lnTo>
                    <a:pt x="761" y="14"/>
                  </a:lnTo>
                  <a:lnTo>
                    <a:pt x="765" y="15"/>
                  </a:lnTo>
                  <a:lnTo>
                    <a:pt x="770" y="17"/>
                  </a:lnTo>
                  <a:lnTo>
                    <a:pt x="773" y="17"/>
                  </a:lnTo>
                  <a:lnTo>
                    <a:pt x="778" y="18"/>
                  </a:lnTo>
                  <a:lnTo>
                    <a:pt x="782" y="20"/>
                  </a:lnTo>
                  <a:lnTo>
                    <a:pt x="787" y="20"/>
                  </a:lnTo>
                  <a:lnTo>
                    <a:pt x="790" y="22"/>
                  </a:lnTo>
                  <a:lnTo>
                    <a:pt x="793" y="23"/>
                  </a:lnTo>
                  <a:lnTo>
                    <a:pt x="798" y="23"/>
                  </a:lnTo>
                  <a:lnTo>
                    <a:pt x="801" y="25"/>
                  </a:lnTo>
                  <a:lnTo>
                    <a:pt x="806" y="27"/>
                  </a:lnTo>
                  <a:lnTo>
                    <a:pt x="809" y="27"/>
                  </a:lnTo>
                  <a:lnTo>
                    <a:pt x="814" y="28"/>
                  </a:lnTo>
                  <a:lnTo>
                    <a:pt x="820" y="30"/>
                  </a:lnTo>
                  <a:lnTo>
                    <a:pt x="826" y="31"/>
                  </a:lnTo>
                  <a:lnTo>
                    <a:pt x="832" y="33"/>
                  </a:lnTo>
                  <a:lnTo>
                    <a:pt x="838" y="36"/>
                  </a:lnTo>
                  <a:lnTo>
                    <a:pt x="843" y="38"/>
                  </a:lnTo>
                  <a:lnTo>
                    <a:pt x="848" y="40"/>
                  </a:lnTo>
                  <a:lnTo>
                    <a:pt x="851" y="41"/>
                  </a:lnTo>
                  <a:lnTo>
                    <a:pt x="855" y="43"/>
                  </a:lnTo>
                  <a:lnTo>
                    <a:pt x="860" y="47"/>
                  </a:lnTo>
                  <a:lnTo>
                    <a:pt x="865" y="49"/>
                  </a:lnTo>
                  <a:lnTo>
                    <a:pt x="866" y="55"/>
                  </a:lnTo>
                  <a:lnTo>
                    <a:pt x="870" y="62"/>
                  </a:lnTo>
                  <a:lnTo>
                    <a:pt x="874" y="66"/>
                  </a:lnTo>
                  <a:lnTo>
                    <a:pt x="877" y="69"/>
                  </a:lnTo>
                  <a:lnTo>
                    <a:pt x="880" y="74"/>
                  </a:lnTo>
                  <a:lnTo>
                    <a:pt x="883" y="79"/>
                  </a:lnTo>
                  <a:lnTo>
                    <a:pt x="886" y="82"/>
                  </a:lnTo>
                  <a:lnTo>
                    <a:pt x="889" y="86"/>
                  </a:lnTo>
                  <a:lnTo>
                    <a:pt x="894" y="91"/>
                  </a:lnTo>
                  <a:lnTo>
                    <a:pt x="898" y="95"/>
                  </a:lnTo>
                  <a:lnTo>
                    <a:pt x="902" y="99"/>
                  </a:lnTo>
                  <a:lnTo>
                    <a:pt x="908" y="102"/>
                  </a:lnTo>
                  <a:lnTo>
                    <a:pt x="911" y="104"/>
                  </a:lnTo>
                  <a:lnTo>
                    <a:pt x="917" y="107"/>
                  </a:lnTo>
                  <a:lnTo>
                    <a:pt x="922" y="108"/>
                  </a:lnTo>
                  <a:lnTo>
                    <a:pt x="928" y="108"/>
                  </a:lnTo>
                  <a:lnTo>
                    <a:pt x="931" y="108"/>
                  </a:lnTo>
                  <a:lnTo>
                    <a:pt x="934" y="110"/>
                  </a:lnTo>
                  <a:lnTo>
                    <a:pt x="937" y="110"/>
                  </a:lnTo>
                  <a:lnTo>
                    <a:pt x="941" y="110"/>
                  </a:lnTo>
                  <a:lnTo>
                    <a:pt x="945" y="110"/>
                  </a:lnTo>
                  <a:lnTo>
                    <a:pt x="948" y="110"/>
                  </a:lnTo>
                  <a:lnTo>
                    <a:pt x="951" y="110"/>
                  </a:lnTo>
                  <a:lnTo>
                    <a:pt x="956" y="112"/>
                  </a:lnTo>
                  <a:lnTo>
                    <a:pt x="958" y="112"/>
                  </a:lnTo>
                  <a:lnTo>
                    <a:pt x="964" y="112"/>
                  </a:lnTo>
                  <a:lnTo>
                    <a:pt x="966" y="112"/>
                  </a:lnTo>
                  <a:lnTo>
                    <a:pt x="969" y="113"/>
                  </a:lnTo>
                  <a:lnTo>
                    <a:pt x="973" y="113"/>
                  </a:lnTo>
                  <a:lnTo>
                    <a:pt x="977" y="113"/>
                  </a:lnTo>
                  <a:lnTo>
                    <a:pt x="981" y="113"/>
                  </a:lnTo>
                  <a:lnTo>
                    <a:pt x="983" y="115"/>
                  </a:lnTo>
                  <a:lnTo>
                    <a:pt x="990" y="115"/>
                  </a:lnTo>
                  <a:lnTo>
                    <a:pt x="996" y="118"/>
                  </a:lnTo>
                  <a:lnTo>
                    <a:pt x="1001" y="120"/>
                  </a:lnTo>
                  <a:lnTo>
                    <a:pt x="1005" y="124"/>
                  </a:lnTo>
                  <a:lnTo>
                    <a:pt x="1008" y="128"/>
                  </a:lnTo>
                  <a:lnTo>
                    <a:pt x="1011" y="133"/>
                  </a:lnTo>
                  <a:lnTo>
                    <a:pt x="1011" y="137"/>
                  </a:lnTo>
                  <a:lnTo>
                    <a:pt x="1011" y="141"/>
                  </a:lnTo>
                  <a:lnTo>
                    <a:pt x="1011" y="146"/>
                  </a:lnTo>
                  <a:lnTo>
                    <a:pt x="1010" y="151"/>
                  </a:lnTo>
                  <a:lnTo>
                    <a:pt x="1008" y="154"/>
                  </a:lnTo>
                  <a:lnTo>
                    <a:pt x="1005" y="159"/>
                  </a:lnTo>
                  <a:lnTo>
                    <a:pt x="1001" y="163"/>
                  </a:lnTo>
                  <a:lnTo>
                    <a:pt x="998" y="165"/>
                  </a:lnTo>
                  <a:lnTo>
                    <a:pt x="991" y="169"/>
                  </a:lnTo>
                  <a:lnTo>
                    <a:pt x="986" y="172"/>
                  </a:lnTo>
                  <a:lnTo>
                    <a:pt x="981" y="176"/>
                  </a:lnTo>
                  <a:lnTo>
                    <a:pt x="976" y="179"/>
                  </a:lnTo>
                  <a:lnTo>
                    <a:pt x="969" y="179"/>
                  </a:lnTo>
                  <a:lnTo>
                    <a:pt x="964" y="182"/>
                  </a:lnTo>
                  <a:lnTo>
                    <a:pt x="957" y="182"/>
                  </a:lnTo>
                  <a:lnTo>
                    <a:pt x="951" y="184"/>
                  </a:lnTo>
                  <a:lnTo>
                    <a:pt x="948" y="182"/>
                  </a:lnTo>
                  <a:lnTo>
                    <a:pt x="945" y="182"/>
                  </a:lnTo>
                  <a:lnTo>
                    <a:pt x="939" y="182"/>
                  </a:lnTo>
                  <a:lnTo>
                    <a:pt x="936" y="182"/>
                  </a:lnTo>
                  <a:lnTo>
                    <a:pt x="929" y="182"/>
                  </a:lnTo>
                  <a:lnTo>
                    <a:pt x="925" y="181"/>
                  </a:lnTo>
                  <a:lnTo>
                    <a:pt x="919" y="181"/>
                  </a:lnTo>
                  <a:lnTo>
                    <a:pt x="914" y="181"/>
                  </a:lnTo>
                  <a:lnTo>
                    <a:pt x="906" y="179"/>
                  </a:lnTo>
                  <a:lnTo>
                    <a:pt x="900" y="179"/>
                  </a:lnTo>
                  <a:lnTo>
                    <a:pt x="894" y="177"/>
                  </a:lnTo>
                  <a:lnTo>
                    <a:pt x="887" y="176"/>
                  </a:lnTo>
                  <a:lnTo>
                    <a:pt x="881" y="176"/>
                  </a:lnTo>
                  <a:lnTo>
                    <a:pt x="875" y="174"/>
                  </a:lnTo>
                  <a:lnTo>
                    <a:pt x="868" y="174"/>
                  </a:lnTo>
                  <a:lnTo>
                    <a:pt x="863" y="172"/>
                  </a:lnTo>
                  <a:lnTo>
                    <a:pt x="858" y="172"/>
                  </a:lnTo>
                  <a:lnTo>
                    <a:pt x="855" y="171"/>
                  </a:lnTo>
                  <a:lnTo>
                    <a:pt x="852" y="171"/>
                  </a:lnTo>
                  <a:lnTo>
                    <a:pt x="849" y="171"/>
                  </a:lnTo>
                  <a:lnTo>
                    <a:pt x="841" y="169"/>
                  </a:lnTo>
                  <a:lnTo>
                    <a:pt x="836" y="169"/>
                  </a:lnTo>
                  <a:lnTo>
                    <a:pt x="831" y="168"/>
                  </a:lnTo>
                  <a:lnTo>
                    <a:pt x="824" y="165"/>
                  </a:lnTo>
                  <a:lnTo>
                    <a:pt x="818" y="165"/>
                  </a:lnTo>
                  <a:lnTo>
                    <a:pt x="814" y="164"/>
                  </a:lnTo>
                  <a:lnTo>
                    <a:pt x="807" y="163"/>
                  </a:lnTo>
                  <a:lnTo>
                    <a:pt x="804" y="163"/>
                  </a:lnTo>
                  <a:lnTo>
                    <a:pt x="799" y="163"/>
                  </a:lnTo>
                  <a:lnTo>
                    <a:pt x="795" y="163"/>
                  </a:lnTo>
                  <a:lnTo>
                    <a:pt x="791" y="161"/>
                  </a:lnTo>
                  <a:lnTo>
                    <a:pt x="789" y="161"/>
                  </a:lnTo>
                  <a:lnTo>
                    <a:pt x="787" y="161"/>
                  </a:lnTo>
                  <a:lnTo>
                    <a:pt x="784" y="161"/>
                  </a:lnTo>
                  <a:lnTo>
                    <a:pt x="781" y="161"/>
                  </a:lnTo>
                  <a:lnTo>
                    <a:pt x="778" y="161"/>
                  </a:lnTo>
                  <a:lnTo>
                    <a:pt x="775" y="161"/>
                  </a:lnTo>
                  <a:lnTo>
                    <a:pt x="773" y="163"/>
                  </a:lnTo>
                  <a:lnTo>
                    <a:pt x="770" y="164"/>
                  </a:lnTo>
                  <a:lnTo>
                    <a:pt x="770" y="165"/>
                  </a:lnTo>
                  <a:lnTo>
                    <a:pt x="770" y="169"/>
                  </a:lnTo>
                  <a:lnTo>
                    <a:pt x="773" y="172"/>
                  </a:lnTo>
                  <a:lnTo>
                    <a:pt x="776" y="174"/>
                  </a:lnTo>
                  <a:lnTo>
                    <a:pt x="781" y="179"/>
                  </a:lnTo>
                  <a:lnTo>
                    <a:pt x="787" y="182"/>
                  </a:lnTo>
                  <a:lnTo>
                    <a:pt x="790" y="185"/>
                  </a:lnTo>
                  <a:lnTo>
                    <a:pt x="793" y="190"/>
                  </a:lnTo>
                  <a:lnTo>
                    <a:pt x="797" y="195"/>
                  </a:lnTo>
                  <a:lnTo>
                    <a:pt x="797" y="202"/>
                  </a:lnTo>
                  <a:lnTo>
                    <a:pt x="797" y="208"/>
                  </a:lnTo>
                  <a:lnTo>
                    <a:pt x="795" y="210"/>
                  </a:lnTo>
                  <a:lnTo>
                    <a:pt x="793" y="214"/>
                  </a:lnTo>
                  <a:lnTo>
                    <a:pt x="791" y="218"/>
                  </a:lnTo>
                  <a:lnTo>
                    <a:pt x="789" y="221"/>
                  </a:lnTo>
                  <a:lnTo>
                    <a:pt x="786" y="225"/>
                  </a:lnTo>
                  <a:lnTo>
                    <a:pt x="782" y="228"/>
                  </a:lnTo>
                  <a:lnTo>
                    <a:pt x="778" y="231"/>
                  </a:lnTo>
                  <a:lnTo>
                    <a:pt x="775" y="234"/>
                  </a:lnTo>
                  <a:lnTo>
                    <a:pt x="770" y="238"/>
                  </a:lnTo>
                  <a:lnTo>
                    <a:pt x="765" y="241"/>
                  </a:lnTo>
                  <a:lnTo>
                    <a:pt x="760" y="242"/>
                  </a:lnTo>
                  <a:lnTo>
                    <a:pt x="755" y="246"/>
                  </a:lnTo>
                  <a:lnTo>
                    <a:pt x="748" y="248"/>
                  </a:lnTo>
                  <a:lnTo>
                    <a:pt x="743" y="249"/>
                  </a:lnTo>
                  <a:lnTo>
                    <a:pt x="737" y="249"/>
                  </a:lnTo>
                  <a:lnTo>
                    <a:pt x="735" y="251"/>
                  </a:lnTo>
                  <a:lnTo>
                    <a:pt x="731" y="251"/>
                  </a:lnTo>
                  <a:lnTo>
                    <a:pt x="728" y="253"/>
                  </a:lnTo>
                  <a:lnTo>
                    <a:pt x="724" y="253"/>
                  </a:lnTo>
                  <a:lnTo>
                    <a:pt x="719" y="253"/>
                  </a:lnTo>
                  <a:lnTo>
                    <a:pt x="715" y="253"/>
                  </a:lnTo>
                  <a:lnTo>
                    <a:pt x="711" y="253"/>
                  </a:lnTo>
                  <a:lnTo>
                    <a:pt x="707" y="251"/>
                  </a:lnTo>
                  <a:lnTo>
                    <a:pt x="702" y="251"/>
                  </a:lnTo>
                  <a:lnTo>
                    <a:pt x="698" y="251"/>
                  </a:lnTo>
                  <a:lnTo>
                    <a:pt x="694" y="251"/>
                  </a:lnTo>
                  <a:lnTo>
                    <a:pt x="688" y="249"/>
                  </a:lnTo>
                  <a:lnTo>
                    <a:pt x="683" y="248"/>
                  </a:lnTo>
                  <a:lnTo>
                    <a:pt x="679" y="248"/>
                  </a:lnTo>
                  <a:lnTo>
                    <a:pt x="676" y="246"/>
                  </a:lnTo>
                  <a:lnTo>
                    <a:pt x="669" y="245"/>
                  </a:lnTo>
                  <a:lnTo>
                    <a:pt x="666" y="245"/>
                  </a:lnTo>
                  <a:lnTo>
                    <a:pt x="664" y="242"/>
                  </a:lnTo>
                  <a:lnTo>
                    <a:pt x="659" y="242"/>
                  </a:lnTo>
                  <a:lnTo>
                    <a:pt x="656" y="241"/>
                  </a:lnTo>
                  <a:lnTo>
                    <a:pt x="651" y="240"/>
                  </a:lnTo>
                  <a:lnTo>
                    <a:pt x="648" y="238"/>
                  </a:lnTo>
                  <a:lnTo>
                    <a:pt x="645" y="238"/>
                  </a:lnTo>
                  <a:lnTo>
                    <a:pt x="639" y="234"/>
                  </a:lnTo>
                  <a:lnTo>
                    <a:pt x="632" y="231"/>
                  </a:lnTo>
                  <a:lnTo>
                    <a:pt x="628" y="228"/>
                  </a:lnTo>
                  <a:lnTo>
                    <a:pt x="622" y="225"/>
                  </a:lnTo>
                  <a:lnTo>
                    <a:pt x="619" y="221"/>
                  </a:lnTo>
                  <a:lnTo>
                    <a:pt x="615" y="218"/>
                  </a:lnTo>
                  <a:lnTo>
                    <a:pt x="611" y="215"/>
                  </a:lnTo>
                  <a:lnTo>
                    <a:pt x="610" y="212"/>
                  </a:lnTo>
                  <a:lnTo>
                    <a:pt x="608" y="208"/>
                  </a:lnTo>
                  <a:lnTo>
                    <a:pt x="608" y="205"/>
                  </a:lnTo>
                  <a:lnTo>
                    <a:pt x="608" y="200"/>
                  </a:lnTo>
                  <a:lnTo>
                    <a:pt x="606" y="195"/>
                  </a:lnTo>
                  <a:lnTo>
                    <a:pt x="606" y="192"/>
                  </a:lnTo>
                  <a:lnTo>
                    <a:pt x="608" y="187"/>
                  </a:lnTo>
                  <a:lnTo>
                    <a:pt x="608" y="184"/>
                  </a:lnTo>
                  <a:lnTo>
                    <a:pt x="608" y="179"/>
                  </a:lnTo>
                  <a:lnTo>
                    <a:pt x="608" y="176"/>
                  </a:lnTo>
                  <a:lnTo>
                    <a:pt x="610" y="172"/>
                  </a:lnTo>
                  <a:lnTo>
                    <a:pt x="611" y="165"/>
                  </a:lnTo>
                  <a:lnTo>
                    <a:pt x="612" y="163"/>
                  </a:lnTo>
                  <a:lnTo>
                    <a:pt x="615" y="161"/>
                  </a:lnTo>
                  <a:lnTo>
                    <a:pt x="619" y="161"/>
                  </a:lnTo>
                  <a:lnTo>
                    <a:pt x="622" y="164"/>
                  </a:lnTo>
                  <a:lnTo>
                    <a:pt x="624" y="169"/>
                  </a:lnTo>
                  <a:lnTo>
                    <a:pt x="624" y="172"/>
                  </a:lnTo>
                  <a:lnTo>
                    <a:pt x="626" y="176"/>
                  </a:lnTo>
                  <a:lnTo>
                    <a:pt x="628" y="181"/>
                  </a:lnTo>
                  <a:lnTo>
                    <a:pt x="630" y="184"/>
                  </a:lnTo>
                  <a:lnTo>
                    <a:pt x="630" y="189"/>
                  </a:lnTo>
                  <a:lnTo>
                    <a:pt x="631" y="192"/>
                  </a:lnTo>
                  <a:lnTo>
                    <a:pt x="631" y="195"/>
                  </a:lnTo>
                  <a:lnTo>
                    <a:pt x="632" y="200"/>
                  </a:lnTo>
                  <a:lnTo>
                    <a:pt x="636" y="207"/>
                  </a:lnTo>
                  <a:lnTo>
                    <a:pt x="639" y="214"/>
                  </a:lnTo>
                  <a:lnTo>
                    <a:pt x="641" y="215"/>
                  </a:lnTo>
                  <a:lnTo>
                    <a:pt x="648" y="218"/>
                  </a:lnTo>
                  <a:lnTo>
                    <a:pt x="651" y="218"/>
                  </a:lnTo>
                  <a:lnTo>
                    <a:pt x="656" y="220"/>
                  </a:lnTo>
                  <a:lnTo>
                    <a:pt x="660" y="221"/>
                  </a:lnTo>
                  <a:lnTo>
                    <a:pt x="666" y="221"/>
                  </a:lnTo>
                  <a:lnTo>
                    <a:pt x="671" y="223"/>
                  </a:lnTo>
                  <a:lnTo>
                    <a:pt x="676" y="225"/>
                  </a:lnTo>
                  <a:lnTo>
                    <a:pt x="682" y="225"/>
                  </a:lnTo>
                  <a:lnTo>
                    <a:pt x="690" y="227"/>
                  </a:lnTo>
                  <a:lnTo>
                    <a:pt x="694" y="228"/>
                  </a:lnTo>
                  <a:lnTo>
                    <a:pt x="702" y="228"/>
                  </a:lnTo>
                  <a:lnTo>
                    <a:pt x="705" y="228"/>
                  </a:lnTo>
                  <a:lnTo>
                    <a:pt x="708" y="228"/>
                  </a:lnTo>
                  <a:lnTo>
                    <a:pt x="711" y="229"/>
                  </a:lnTo>
                  <a:lnTo>
                    <a:pt x="716" y="229"/>
                  </a:lnTo>
                  <a:lnTo>
                    <a:pt x="722" y="229"/>
                  </a:lnTo>
                  <a:lnTo>
                    <a:pt x="728" y="229"/>
                  </a:lnTo>
                  <a:lnTo>
                    <a:pt x="733" y="229"/>
                  </a:lnTo>
                  <a:lnTo>
                    <a:pt x="739" y="229"/>
                  </a:lnTo>
                  <a:lnTo>
                    <a:pt x="744" y="228"/>
                  </a:lnTo>
                  <a:lnTo>
                    <a:pt x="750" y="228"/>
                  </a:lnTo>
                  <a:lnTo>
                    <a:pt x="755" y="228"/>
                  </a:lnTo>
                  <a:lnTo>
                    <a:pt x="760" y="227"/>
                  </a:lnTo>
                  <a:lnTo>
                    <a:pt x="761" y="225"/>
                  </a:lnTo>
                  <a:lnTo>
                    <a:pt x="765" y="223"/>
                  </a:lnTo>
                  <a:lnTo>
                    <a:pt x="767" y="220"/>
                  </a:lnTo>
                  <a:lnTo>
                    <a:pt x="769" y="218"/>
                  </a:lnTo>
                  <a:lnTo>
                    <a:pt x="770" y="215"/>
                  </a:lnTo>
                  <a:lnTo>
                    <a:pt x="770" y="212"/>
                  </a:lnTo>
                  <a:lnTo>
                    <a:pt x="770" y="208"/>
                  </a:lnTo>
                  <a:lnTo>
                    <a:pt x="769" y="205"/>
                  </a:lnTo>
                  <a:lnTo>
                    <a:pt x="765" y="202"/>
                  </a:lnTo>
                  <a:lnTo>
                    <a:pt x="764" y="197"/>
                  </a:lnTo>
                  <a:lnTo>
                    <a:pt x="761" y="194"/>
                  </a:lnTo>
                  <a:lnTo>
                    <a:pt x="760" y="190"/>
                  </a:lnTo>
                  <a:lnTo>
                    <a:pt x="755" y="184"/>
                  </a:lnTo>
                  <a:lnTo>
                    <a:pt x="752" y="177"/>
                  </a:lnTo>
                  <a:lnTo>
                    <a:pt x="747" y="171"/>
                  </a:lnTo>
                  <a:lnTo>
                    <a:pt x="744" y="165"/>
                  </a:lnTo>
                  <a:lnTo>
                    <a:pt x="739" y="161"/>
                  </a:lnTo>
                  <a:lnTo>
                    <a:pt x="737" y="158"/>
                  </a:lnTo>
                  <a:lnTo>
                    <a:pt x="735" y="152"/>
                  </a:lnTo>
                  <a:lnTo>
                    <a:pt x="733" y="150"/>
                  </a:lnTo>
                  <a:lnTo>
                    <a:pt x="731" y="146"/>
                  </a:lnTo>
                  <a:lnTo>
                    <a:pt x="731" y="143"/>
                  </a:lnTo>
                  <a:lnTo>
                    <a:pt x="731" y="141"/>
                  </a:lnTo>
                  <a:lnTo>
                    <a:pt x="735" y="139"/>
                  </a:lnTo>
                  <a:lnTo>
                    <a:pt x="736" y="138"/>
                  </a:lnTo>
                  <a:lnTo>
                    <a:pt x="739" y="137"/>
                  </a:lnTo>
                  <a:lnTo>
                    <a:pt x="744" y="137"/>
                  </a:lnTo>
                  <a:lnTo>
                    <a:pt x="748" y="137"/>
                  </a:lnTo>
                  <a:lnTo>
                    <a:pt x="752" y="137"/>
                  </a:lnTo>
                  <a:lnTo>
                    <a:pt x="756" y="137"/>
                  </a:lnTo>
                  <a:lnTo>
                    <a:pt x="760" y="137"/>
                  </a:lnTo>
                  <a:lnTo>
                    <a:pt x="764" y="138"/>
                  </a:lnTo>
                  <a:lnTo>
                    <a:pt x="767" y="138"/>
                  </a:lnTo>
                  <a:lnTo>
                    <a:pt x="773" y="138"/>
                  </a:lnTo>
                  <a:lnTo>
                    <a:pt x="776" y="139"/>
                  </a:lnTo>
                  <a:lnTo>
                    <a:pt x="782" y="139"/>
                  </a:lnTo>
                  <a:lnTo>
                    <a:pt x="787" y="141"/>
                  </a:lnTo>
                  <a:lnTo>
                    <a:pt x="793" y="143"/>
                  </a:lnTo>
                  <a:lnTo>
                    <a:pt x="798" y="143"/>
                  </a:lnTo>
                  <a:lnTo>
                    <a:pt x="804" y="145"/>
                  </a:lnTo>
                  <a:lnTo>
                    <a:pt x="809" y="146"/>
                  </a:lnTo>
                  <a:lnTo>
                    <a:pt x="814" y="146"/>
                  </a:lnTo>
                  <a:lnTo>
                    <a:pt x="820" y="148"/>
                  </a:lnTo>
                  <a:lnTo>
                    <a:pt x="824" y="150"/>
                  </a:lnTo>
                  <a:lnTo>
                    <a:pt x="829" y="150"/>
                  </a:lnTo>
                  <a:lnTo>
                    <a:pt x="835" y="151"/>
                  </a:lnTo>
                  <a:lnTo>
                    <a:pt x="841" y="152"/>
                  </a:lnTo>
                  <a:lnTo>
                    <a:pt x="846" y="154"/>
                  </a:lnTo>
                  <a:lnTo>
                    <a:pt x="851" y="154"/>
                  </a:lnTo>
                  <a:lnTo>
                    <a:pt x="855" y="156"/>
                  </a:lnTo>
                  <a:lnTo>
                    <a:pt x="860" y="156"/>
                  </a:lnTo>
                  <a:lnTo>
                    <a:pt x="866" y="158"/>
                  </a:lnTo>
                  <a:lnTo>
                    <a:pt x="869" y="158"/>
                  </a:lnTo>
                  <a:lnTo>
                    <a:pt x="874" y="159"/>
                  </a:lnTo>
                  <a:lnTo>
                    <a:pt x="878" y="159"/>
                  </a:lnTo>
                  <a:lnTo>
                    <a:pt x="881" y="161"/>
                  </a:lnTo>
                  <a:lnTo>
                    <a:pt x="887" y="163"/>
                  </a:lnTo>
                  <a:lnTo>
                    <a:pt x="895" y="163"/>
                  </a:lnTo>
                  <a:lnTo>
                    <a:pt x="898" y="163"/>
                  </a:lnTo>
                  <a:lnTo>
                    <a:pt x="902" y="164"/>
                  </a:lnTo>
                  <a:lnTo>
                    <a:pt x="905" y="164"/>
                  </a:lnTo>
                  <a:lnTo>
                    <a:pt x="908" y="165"/>
                  </a:lnTo>
                  <a:lnTo>
                    <a:pt x="914" y="165"/>
                  </a:lnTo>
                  <a:lnTo>
                    <a:pt x="920" y="165"/>
                  </a:lnTo>
                  <a:lnTo>
                    <a:pt x="926" y="165"/>
                  </a:lnTo>
                  <a:lnTo>
                    <a:pt x="932" y="168"/>
                  </a:lnTo>
                  <a:lnTo>
                    <a:pt x="939" y="165"/>
                  </a:lnTo>
                  <a:lnTo>
                    <a:pt x="943" y="165"/>
                  </a:lnTo>
                  <a:lnTo>
                    <a:pt x="948" y="165"/>
                  </a:lnTo>
                  <a:lnTo>
                    <a:pt x="954" y="165"/>
                  </a:lnTo>
                  <a:lnTo>
                    <a:pt x="957" y="164"/>
                  </a:lnTo>
                  <a:lnTo>
                    <a:pt x="962" y="163"/>
                  </a:lnTo>
                  <a:lnTo>
                    <a:pt x="965" y="161"/>
                  </a:lnTo>
                  <a:lnTo>
                    <a:pt x="969" y="159"/>
                  </a:lnTo>
                  <a:lnTo>
                    <a:pt x="974" y="154"/>
                  </a:lnTo>
                  <a:lnTo>
                    <a:pt x="981" y="151"/>
                  </a:lnTo>
                  <a:lnTo>
                    <a:pt x="985" y="146"/>
                  </a:lnTo>
                  <a:lnTo>
                    <a:pt x="988" y="143"/>
                  </a:lnTo>
                  <a:lnTo>
                    <a:pt x="990" y="139"/>
                  </a:lnTo>
                  <a:lnTo>
                    <a:pt x="990" y="138"/>
                  </a:lnTo>
                  <a:lnTo>
                    <a:pt x="988" y="137"/>
                  </a:lnTo>
                  <a:lnTo>
                    <a:pt x="986" y="137"/>
                  </a:lnTo>
                  <a:lnTo>
                    <a:pt x="983" y="135"/>
                  </a:lnTo>
                  <a:lnTo>
                    <a:pt x="981" y="133"/>
                  </a:lnTo>
                  <a:lnTo>
                    <a:pt x="976" y="133"/>
                  </a:lnTo>
                  <a:lnTo>
                    <a:pt x="971" y="131"/>
                  </a:lnTo>
                  <a:lnTo>
                    <a:pt x="966" y="131"/>
                  </a:lnTo>
                  <a:lnTo>
                    <a:pt x="962" y="131"/>
                  </a:lnTo>
                  <a:lnTo>
                    <a:pt x="957" y="131"/>
                  </a:lnTo>
                  <a:lnTo>
                    <a:pt x="951" y="131"/>
                  </a:lnTo>
                  <a:lnTo>
                    <a:pt x="945" y="131"/>
                  </a:lnTo>
                  <a:lnTo>
                    <a:pt x="939" y="131"/>
                  </a:lnTo>
                  <a:lnTo>
                    <a:pt x="932" y="130"/>
                  </a:lnTo>
                  <a:lnTo>
                    <a:pt x="926" y="130"/>
                  </a:lnTo>
                  <a:lnTo>
                    <a:pt x="920" y="128"/>
                  </a:lnTo>
                  <a:lnTo>
                    <a:pt x="914" y="126"/>
                  </a:lnTo>
                  <a:lnTo>
                    <a:pt x="911" y="125"/>
                  </a:lnTo>
                  <a:lnTo>
                    <a:pt x="906" y="124"/>
                  </a:lnTo>
                  <a:lnTo>
                    <a:pt x="903" y="121"/>
                  </a:lnTo>
                  <a:lnTo>
                    <a:pt x="900" y="120"/>
                  </a:lnTo>
                  <a:lnTo>
                    <a:pt x="897" y="118"/>
                  </a:lnTo>
                  <a:lnTo>
                    <a:pt x="893" y="117"/>
                  </a:lnTo>
                  <a:lnTo>
                    <a:pt x="889" y="113"/>
                  </a:lnTo>
                  <a:lnTo>
                    <a:pt x="886" y="112"/>
                  </a:lnTo>
                  <a:lnTo>
                    <a:pt x="883" y="108"/>
                  </a:lnTo>
                  <a:lnTo>
                    <a:pt x="880" y="105"/>
                  </a:lnTo>
                  <a:lnTo>
                    <a:pt x="877" y="104"/>
                  </a:lnTo>
                  <a:lnTo>
                    <a:pt x="874" y="102"/>
                  </a:lnTo>
                  <a:lnTo>
                    <a:pt x="870" y="97"/>
                  </a:lnTo>
                  <a:lnTo>
                    <a:pt x="868" y="92"/>
                  </a:lnTo>
                  <a:lnTo>
                    <a:pt x="863" y="89"/>
                  </a:lnTo>
                  <a:lnTo>
                    <a:pt x="861" y="84"/>
                  </a:lnTo>
                  <a:lnTo>
                    <a:pt x="860" y="81"/>
                  </a:lnTo>
                  <a:lnTo>
                    <a:pt x="858" y="77"/>
                  </a:lnTo>
                  <a:lnTo>
                    <a:pt x="855" y="71"/>
                  </a:lnTo>
                  <a:lnTo>
                    <a:pt x="851" y="66"/>
                  </a:lnTo>
                  <a:lnTo>
                    <a:pt x="848" y="62"/>
                  </a:lnTo>
                  <a:lnTo>
                    <a:pt x="844" y="60"/>
                  </a:lnTo>
                  <a:lnTo>
                    <a:pt x="840" y="56"/>
                  </a:lnTo>
                  <a:lnTo>
                    <a:pt x="835" y="55"/>
                  </a:lnTo>
                  <a:lnTo>
                    <a:pt x="832" y="53"/>
                  </a:lnTo>
                  <a:lnTo>
                    <a:pt x="827" y="51"/>
                  </a:lnTo>
                  <a:lnTo>
                    <a:pt x="823" y="49"/>
                  </a:lnTo>
                  <a:lnTo>
                    <a:pt x="818" y="49"/>
                  </a:lnTo>
                  <a:lnTo>
                    <a:pt x="814" y="47"/>
                  </a:lnTo>
                  <a:lnTo>
                    <a:pt x="807" y="47"/>
                  </a:lnTo>
                  <a:lnTo>
                    <a:pt x="803" y="44"/>
                  </a:lnTo>
                  <a:lnTo>
                    <a:pt x="797" y="43"/>
                  </a:lnTo>
                  <a:lnTo>
                    <a:pt x="793" y="41"/>
                  </a:lnTo>
                  <a:lnTo>
                    <a:pt x="790" y="41"/>
                  </a:lnTo>
                  <a:lnTo>
                    <a:pt x="787" y="40"/>
                  </a:lnTo>
                  <a:lnTo>
                    <a:pt x="782" y="40"/>
                  </a:lnTo>
                  <a:lnTo>
                    <a:pt x="776" y="38"/>
                  </a:lnTo>
                  <a:lnTo>
                    <a:pt x="770" y="36"/>
                  </a:lnTo>
                  <a:lnTo>
                    <a:pt x="767" y="36"/>
                  </a:lnTo>
                  <a:lnTo>
                    <a:pt x="762" y="35"/>
                  </a:lnTo>
                  <a:lnTo>
                    <a:pt x="760" y="35"/>
                  </a:lnTo>
                  <a:lnTo>
                    <a:pt x="756" y="33"/>
                  </a:lnTo>
                  <a:lnTo>
                    <a:pt x="753" y="33"/>
                  </a:lnTo>
                  <a:lnTo>
                    <a:pt x="748" y="33"/>
                  </a:lnTo>
                  <a:lnTo>
                    <a:pt x="745" y="31"/>
                  </a:lnTo>
                  <a:lnTo>
                    <a:pt x="743" y="31"/>
                  </a:lnTo>
                  <a:lnTo>
                    <a:pt x="737" y="30"/>
                  </a:lnTo>
                  <a:lnTo>
                    <a:pt x="735" y="30"/>
                  </a:lnTo>
                  <a:lnTo>
                    <a:pt x="731" y="30"/>
                  </a:lnTo>
                  <a:lnTo>
                    <a:pt x="727" y="28"/>
                  </a:lnTo>
                  <a:lnTo>
                    <a:pt x="724" y="27"/>
                  </a:lnTo>
                  <a:lnTo>
                    <a:pt x="719" y="27"/>
                  </a:lnTo>
                  <a:lnTo>
                    <a:pt x="716" y="27"/>
                  </a:lnTo>
                  <a:lnTo>
                    <a:pt x="713" y="27"/>
                  </a:lnTo>
                  <a:lnTo>
                    <a:pt x="708" y="25"/>
                  </a:lnTo>
                  <a:lnTo>
                    <a:pt x="705" y="25"/>
                  </a:lnTo>
                  <a:lnTo>
                    <a:pt x="701" y="23"/>
                  </a:lnTo>
                  <a:lnTo>
                    <a:pt x="698" y="23"/>
                  </a:lnTo>
                  <a:lnTo>
                    <a:pt x="691" y="23"/>
                  </a:lnTo>
                  <a:lnTo>
                    <a:pt x="685" y="23"/>
                  </a:lnTo>
                  <a:lnTo>
                    <a:pt x="682" y="22"/>
                  </a:lnTo>
                  <a:lnTo>
                    <a:pt x="677" y="22"/>
                  </a:lnTo>
                  <a:lnTo>
                    <a:pt x="674" y="20"/>
                  </a:lnTo>
                  <a:lnTo>
                    <a:pt x="671" y="20"/>
                  </a:lnTo>
                  <a:lnTo>
                    <a:pt x="666" y="20"/>
                  </a:lnTo>
                  <a:lnTo>
                    <a:pt x="660" y="20"/>
                  </a:lnTo>
                  <a:lnTo>
                    <a:pt x="656" y="20"/>
                  </a:lnTo>
                  <a:lnTo>
                    <a:pt x="649" y="20"/>
                  </a:lnTo>
                  <a:lnTo>
                    <a:pt x="647" y="20"/>
                  </a:lnTo>
                  <a:lnTo>
                    <a:pt x="641" y="20"/>
                  </a:lnTo>
                  <a:lnTo>
                    <a:pt x="637" y="20"/>
                  </a:lnTo>
                  <a:lnTo>
                    <a:pt x="634" y="20"/>
                  </a:lnTo>
                  <a:lnTo>
                    <a:pt x="631" y="20"/>
                  </a:lnTo>
                  <a:lnTo>
                    <a:pt x="628" y="22"/>
                  </a:lnTo>
                  <a:lnTo>
                    <a:pt x="620" y="22"/>
                  </a:lnTo>
                  <a:lnTo>
                    <a:pt x="615" y="23"/>
                  </a:lnTo>
                  <a:lnTo>
                    <a:pt x="610" y="25"/>
                  </a:lnTo>
                  <a:lnTo>
                    <a:pt x="605" y="27"/>
                  </a:lnTo>
                  <a:lnTo>
                    <a:pt x="600" y="30"/>
                  </a:lnTo>
                  <a:lnTo>
                    <a:pt x="595" y="33"/>
                  </a:lnTo>
                  <a:lnTo>
                    <a:pt x="591" y="35"/>
                  </a:lnTo>
                  <a:lnTo>
                    <a:pt x="586" y="36"/>
                  </a:lnTo>
                  <a:lnTo>
                    <a:pt x="583" y="40"/>
                  </a:lnTo>
                  <a:lnTo>
                    <a:pt x="578" y="43"/>
                  </a:lnTo>
                  <a:lnTo>
                    <a:pt x="574" y="44"/>
                  </a:lnTo>
                  <a:lnTo>
                    <a:pt x="569" y="48"/>
                  </a:lnTo>
                  <a:lnTo>
                    <a:pt x="564" y="49"/>
                  </a:lnTo>
                  <a:lnTo>
                    <a:pt x="560" y="53"/>
                  </a:lnTo>
                  <a:lnTo>
                    <a:pt x="555" y="55"/>
                  </a:lnTo>
                  <a:lnTo>
                    <a:pt x="552" y="55"/>
                  </a:lnTo>
                  <a:lnTo>
                    <a:pt x="549" y="56"/>
                  </a:lnTo>
                  <a:lnTo>
                    <a:pt x="546" y="56"/>
                  </a:lnTo>
                  <a:lnTo>
                    <a:pt x="541" y="56"/>
                  </a:lnTo>
                  <a:lnTo>
                    <a:pt x="536" y="58"/>
                  </a:lnTo>
                  <a:lnTo>
                    <a:pt x="534" y="58"/>
                  </a:lnTo>
                  <a:lnTo>
                    <a:pt x="529" y="60"/>
                  </a:lnTo>
                  <a:lnTo>
                    <a:pt x="524" y="60"/>
                  </a:lnTo>
                  <a:lnTo>
                    <a:pt x="520" y="60"/>
                  </a:lnTo>
                  <a:lnTo>
                    <a:pt x="515" y="60"/>
                  </a:lnTo>
                  <a:lnTo>
                    <a:pt x="512" y="60"/>
                  </a:lnTo>
                  <a:lnTo>
                    <a:pt x="506" y="60"/>
                  </a:lnTo>
                  <a:lnTo>
                    <a:pt x="503" y="60"/>
                  </a:lnTo>
                  <a:lnTo>
                    <a:pt x="498" y="60"/>
                  </a:lnTo>
                  <a:lnTo>
                    <a:pt x="493" y="60"/>
                  </a:lnTo>
                  <a:lnTo>
                    <a:pt x="489" y="58"/>
                  </a:lnTo>
                  <a:lnTo>
                    <a:pt x="484" y="58"/>
                  </a:lnTo>
                  <a:lnTo>
                    <a:pt x="480" y="58"/>
                  </a:lnTo>
                  <a:lnTo>
                    <a:pt x="476" y="58"/>
                  </a:lnTo>
                  <a:lnTo>
                    <a:pt x="472" y="56"/>
                  </a:lnTo>
                  <a:lnTo>
                    <a:pt x="469" y="56"/>
                  </a:lnTo>
                  <a:lnTo>
                    <a:pt x="465" y="56"/>
                  </a:lnTo>
                  <a:lnTo>
                    <a:pt x="464" y="56"/>
                  </a:lnTo>
                  <a:lnTo>
                    <a:pt x="458" y="56"/>
                  </a:lnTo>
                  <a:lnTo>
                    <a:pt x="455" y="55"/>
                  </a:lnTo>
                  <a:lnTo>
                    <a:pt x="452" y="55"/>
                  </a:lnTo>
                  <a:lnTo>
                    <a:pt x="448" y="56"/>
                  </a:lnTo>
                  <a:lnTo>
                    <a:pt x="445" y="60"/>
                  </a:lnTo>
                  <a:lnTo>
                    <a:pt x="444" y="61"/>
                  </a:lnTo>
                  <a:lnTo>
                    <a:pt x="443" y="64"/>
                  </a:lnTo>
                  <a:lnTo>
                    <a:pt x="439" y="69"/>
                  </a:lnTo>
                  <a:lnTo>
                    <a:pt x="438" y="73"/>
                  </a:lnTo>
                  <a:lnTo>
                    <a:pt x="435" y="75"/>
                  </a:lnTo>
                  <a:lnTo>
                    <a:pt x="433" y="79"/>
                  </a:lnTo>
                  <a:lnTo>
                    <a:pt x="432" y="84"/>
                  </a:lnTo>
                  <a:lnTo>
                    <a:pt x="430" y="89"/>
                  </a:lnTo>
                  <a:lnTo>
                    <a:pt x="430" y="92"/>
                  </a:lnTo>
                  <a:lnTo>
                    <a:pt x="430" y="95"/>
                  </a:lnTo>
                  <a:lnTo>
                    <a:pt x="432" y="99"/>
                  </a:lnTo>
                  <a:lnTo>
                    <a:pt x="433" y="104"/>
                  </a:lnTo>
                  <a:lnTo>
                    <a:pt x="436" y="105"/>
                  </a:lnTo>
                  <a:lnTo>
                    <a:pt x="439" y="110"/>
                  </a:lnTo>
                  <a:lnTo>
                    <a:pt x="444" y="113"/>
                  </a:lnTo>
                  <a:lnTo>
                    <a:pt x="448" y="117"/>
                  </a:lnTo>
                  <a:lnTo>
                    <a:pt x="455" y="121"/>
                  </a:lnTo>
                  <a:lnTo>
                    <a:pt x="461" y="125"/>
                  </a:lnTo>
                  <a:lnTo>
                    <a:pt x="467" y="128"/>
                  </a:lnTo>
                  <a:lnTo>
                    <a:pt x="473" y="133"/>
                  </a:lnTo>
                  <a:lnTo>
                    <a:pt x="480" y="135"/>
                  </a:lnTo>
                  <a:lnTo>
                    <a:pt x="486" y="138"/>
                  </a:lnTo>
                  <a:lnTo>
                    <a:pt x="492" y="141"/>
                  </a:lnTo>
                  <a:lnTo>
                    <a:pt x="497" y="145"/>
                  </a:lnTo>
                  <a:lnTo>
                    <a:pt x="499" y="146"/>
                  </a:lnTo>
                  <a:lnTo>
                    <a:pt x="503" y="148"/>
                  </a:lnTo>
                  <a:lnTo>
                    <a:pt x="506" y="150"/>
                  </a:lnTo>
                  <a:lnTo>
                    <a:pt x="564" y="338"/>
                  </a:lnTo>
                  <a:lnTo>
                    <a:pt x="541" y="324"/>
                  </a:lnTo>
                  <a:lnTo>
                    <a:pt x="490" y="165"/>
                  </a:lnTo>
                  <a:lnTo>
                    <a:pt x="487" y="165"/>
                  </a:lnTo>
                  <a:lnTo>
                    <a:pt x="484" y="163"/>
                  </a:lnTo>
                  <a:lnTo>
                    <a:pt x="481" y="161"/>
                  </a:lnTo>
                  <a:lnTo>
                    <a:pt x="478" y="159"/>
                  </a:lnTo>
                  <a:lnTo>
                    <a:pt x="475" y="156"/>
                  </a:lnTo>
                  <a:lnTo>
                    <a:pt x="470" y="154"/>
                  </a:lnTo>
                  <a:lnTo>
                    <a:pt x="465" y="151"/>
                  </a:lnTo>
                  <a:lnTo>
                    <a:pt x="461" y="148"/>
                  </a:lnTo>
                  <a:lnTo>
                    <a:pt x="458" y="145"/>
                  </a:lnTo>
                  <a:lnTo>
                    <a:pt x="453" y="141"/>
                  </a:lnTo>
                  <a:lnTo>
                    <a:pt x="448" y="138"/>
                  </a:lnTo>
                  <a:lnTo>
                    <a:pt x="443" y="133"/>
                  </a:lnTo>
                  <a:lnTo>
                    <a:pt x="438" y="130"/>
                  </a:lnTo>
                  <a:lnTo>
                    <a:pt x="435" y="126"/>
                  </a:lnTo>
                  <a:lnTo>
                    <a:pt x="430" y="121"/>
                  </a:lnTo>
                  <a:lnTo>
                    <a:pt x="426" y="117"/>
                  </a:lnTo>
                  <a:lnTo>
                    <a:pt x="420" y="113"/>
                  </a:lnTo>
                  <a:lnTo>
                    <a:pt x="418" y="108"/>
                  </a:lnTo>
                  <a:lnTo>
                    <a:pt x="415" y="104"/>
                  </a:lnTo>
                  <a:lnTo>
                    <a:pt x="411" y="100"/>
                  </a:lnTo>
                  <a:lnTo>
                    <a:pt x="410" y="95"/>
                  </a:lnTo>
                  <a:lnTo>
                    <a:pt x="408" y="91"/>
                  </a:lnTo>
                  <a:lnTo>
                    <a:pt x="407" y="86"/>
                  </a:lnTo>
                  <a:lnTo>
                    <a:pt x="407" y="81"/>
                  </a:lnTo>
                  <a:lnTo>
                    <a:pt x="407" y="75"/>
                  </a:lnTo>
                  <a:lnTo>
                    <a:pt x="408" y="73"/>
                  </a:lnTo>
                  <a:lnTo>
                    <a:pt x="411" y="68"/>
                  </a:lnTo>
                  <a:lnTo>
                    <a:pt x="415" y="64"/>
                  </a:lnTo>
                  <a:lnTo>
                    <a:pt x="418" y="60"/>
                  </a:lnTo>
                  <a:lnTo>
                    <a:pt x="424" y="56"/>
                  </a:lnTo>
                  <a:lnTo>
                    <a:pt x="420" y="56"/>
                  </a:lnTo>
                  <a:lnTo>
                    <a:pt x="416" y="56"/>
                  </a:lnTo>
                  <a:lnTo>
                    <a:pt x="411" y="56"/>
                  </a:lnTo>
                  <a:lnTo>
                    <a:pt x="408" y="58"/>
                  </a:lnTo>
                  <a:lnTo>
                    <a:pt x="403" y="58"/>
                  </a:lnTo>
                  <a:lnTo>
                    <a:pt x="401" y="60"/>
                  </a:lnTo>
                  <a:lnTo>
                    <a:pt x="396" y="60"/>
                  </a:lnTo>
                  <a:lnTo>
                    <a:pt x="391" y="62"/>
                  </a:lnTo>
                  <a:lnTo>
                    <a:pt x="386" y="64"/>
                  </a:lnTo>
                  <a:lnTo>
                    <a:pt x="384" y="66"/>
                  </a:lnTo>
                  <a:lnTo>
                    <a:pt x="379" y="69"/>
                  </a:lnTo>
                  <a:lnTo>
                    <a:pt x="376" y="73"/>
                  </a:lnTo>
                  <a:lnTo>
                    <a:pt x="374" y="75"/>
                  </a:lnTo>
                  <a:lnTo>
                    <a:pt x="373" y="81"/>
                  </a:lnTo>
                  <a:lnTo>
                    <a:pt x="373" y="82"/>
                  </a:lnTo>
                  <a:lnTo>
                    <a:pt x="373" y="86"/>
                  </a:lnTo>
                  <a:lnTo>
                    <a:pt x="374" y="89"/>
                  </a:lnTo>
                  <a:lnTo>
                    <a:pt x="376" y="94"/>
                  </a:lnTo>
                  <a:lnTo>
                    <a:pt x="377" y="97"/>
                  </a:lnTo>
                  <a:lnTo>
                    <a:pt x="381" y="102"/>
                  </a:lnTo>
                  <a:lnTo>
                    <a:pt x="384" y="107"/>
                  </a:lnTo>
                  <a:lnTo>
                    <a:pt x="386" y="113"/>
                  </a:lnTo>
                  <a:lnTo>
                    <a:pt x="391" y="118"/>
                  </a:lnTo>
                  <a:lnTo>
                    <a:pt x="394" y="124"/>
                  </a:lnTo>
                  <a:lnTo>
                    <a:pt x="399" y="130"/>
                  </a:lnTo>
                  <a:lnTo>
                    <a:pt x="405" y="137"/>
                  </a:lnTo>
                  <a:lnTo>
                    <a:pt x="410" y="143"/>
                  </a:lnTo>
                  <a:lnTo>
                    <a:pt x="415" y="151"/>
                  </a:lnTo>
                  <a:lnTo>
                    <a:pt x="420" y="156"/>
                  </a:lnTo>
                  <a:lnTo>
                    <a:pt x="426" y="164"/>
                  </a:lnTo>
                  <a:lnTo>
                    <a:pt x="430" y="169"/>
                  </a:lnTo>
                  <a:lnTo>
                    <a:pt x="436" y="177"/>
                  </a:lnTo>
                  <a:lnTo>
                    <a:pt x="443" y="182"/>
                  </a:lnTo>
                  <a:lnTo>
                    <a:pt x="447" y="190"/>
                  </a:lnTo>
                  <a:lnTo>
                    <a:pt x="452" y="197"/>
                  </a:lnTo>
                  <a:lnTo>
                    <a:pt x="458" y="203"/>
                  </a:lnTo>
                  <a:lnTo>
                    <a:pt x="462" y="208"/>
                  </a:lnTo>
                  <a:lnTo>
                    <a:pt x="467" y="215"/>
                  </a:lnTo>
                  <a:lnTo>
                    <a:pt x="472" y="221"/>
                  </a:lnTo>
                  <a:lnTo>
                    <a:pt x="476" y="227"/>
                  </a:lnTo>
                  <a:lnTo>
                    <a:pt x="480" y="231"/>
                  </a:lnTo>
                  <a:lnTo>
                    <a:pt x="484" y="236"/>
                  </a:lnTo>
                  <a:lnTo>
                    <a:pt x="486" y="241"/>
                  </a:lnTo>
                  <a:lnTo>
                    <a:pt x="489" y="245"/>
                  </a:lnTo>
                  <a:lnTo>
                    <a:pt x="492" y="248"/>
                  </a:lnTo>
                  <a:lnTo>
                    <a:pt x="493" y="253"/>
                  </a:lnTo>
                  <a:lnTo>
                    <a:pt x="495" y="258"/>
                  </a:lnTo>
                  <a:lnTo>
                    <a:pt x="498" y="262"/>
                  </a:lnTo>
                  <a:lnTo>
                    <a:pt x="498" y="267"/>
                  </a:lnTo>
                  <a:lnTo>
                    <a:pt x="499" y="272"/>
                  </a:lnTo>
                  <a:lnTo>
                    <a:pt x="499" y="275"/>
                  </a:lnTo>
                  <a:lnTo>
                    <a:pt x="499" y="280"/>
                  </a:lnTo>
                  <a:lnTo>
                    <a:pt x="499" y="282"/>
                  </a:lnTo>
                  <a:lnTo>
                    <a:pt x="499" y="287"/>
                  </a:lnTo>
                  <a:lnTo>
                    <a:pt x="498" y="292"/>
                  </a:lnTo>
                  <a:lnTo>
                    <a:pt x="497" y="295"/>
                  </a:lnTo>
                  <a:lnTo>
                    <a:pt x="495" y="297"/>
                  </a:lnTo>
                  <a:lnTo>
                    <a:pt x="495" y="298"/>
                  </a:lnTo>
                  <a:lnTo>
                    <a:pt x="493" y="297"/>
                  </a:lnTo>
                  <a:lnTo>
                    <a:pt x="493" y="295"/>
                  </a:lnTo>
                  <a:lnTo>
                    <a:pt x="493" y="290"/>
                  </a:lnTo>
                  <a:lnTo>
                    <a:pt x="492" y="287"/>
                  </a:lnTo>
                  <a:lnTo>
                    <a:pt x="487" y="282"/>
                  </a:lnTo>
                  <a:lnTo>
                    <a:pt x="482" y="282"/>
                  </a:lnTo>
                  <a:lnTo>
                    <a:pt x="480" y="280"/>
                  </a:lnTo>
                  <a:lnTo>
                    <a:pt x="476" y="282"/>
                  </a:lnTo>
                  <a:lnTo>
                    <a:pt x="472" y="282"/>
                  </a:lnTo>
                  <a:lnTo>
                    <a:pt x="467" y="285"/>
                  </a:lnTo>
                  <a:lnTo>
                    <a:pt x="462" y="287"/>
                  </a:lnTo>
                  <a:lnTo>
                    <a:pt x="458" y="289"/>
                  </a:lnTo>
                  <a:lnTo>
                    <a:pt x="455" y="292"/>
                  </a:lnTo>
                  <a:lnTo>
                    <a:pt x="452" y="295"/>
                  </a:lnTo>
                  <a:lnTo>
                    <a:pt x="450" y="298"/>
                  </a:lnTo>
                  <a:lnTo>
                    <a:pt x="448" y="304"/>
                  </a:lnTo>
                  <a:lnTo>
                    <a:pt x="448" y="306"/>
                  </a:lnTo>
                  <a:lnTo>
                    <a:pt x="448" y="310"/>
                  </a:lnTo>
                  <a:lnTo>
                    <a:pt x="447" y="313"/>
                  </a:lnTo>
                  <a:lnTo>
                    <a:pt x="447" y="318"/>
                  </a:lnTo>
                  <a:lnTo>
                    <a:pt x="448" y="321"/>
                  </a:lnTo>
                  <a:lnTo>
                    <a:pt x="448" y="324"/>
                  </a:lnTo>
                  <a:lnTo>
                    <a:pt x="452" y="331"/>
                  </a:lnTo>
                  <a:lnTo>
                    <a:pt x="455" y="336"/>
                  </a:lnTo>
                  <a:lnTo>
                    <a:pt x="458" y="341"/>
                  </a:lnTo>
                  <a:lnTo>
                    <a:pt x="464" y="346"/>
                  </a:lnTo>
                  <a:lnTo>
                    <a:pt x="465" y="348"/>
                  </a:lnTo>
                  <a:lnTo>
                    <a:pt x="470" y="351"/>
                  </a:lnTo>
                  <a:lnTo>
                    <a:pt x="473" y="352"/>
                  </a:lnTo>
                  <a:lnTo>
                    <a:pt x="476" y="356"/>
                  </a:lnTo>
                  <a:lnTo>
                    <a:pt x="482" y="359"/>
                  </a:lnTo>
                  <a:lnTo>
                    <a:pt x="489" y="362"/>
                  </a:lnTo>
                  <a:lnTo>
                    <a:pt x="493" y="364"/>
                  </a:lnTo>
                  <a:lnTo>
                    <a:pt x="495" y="365"/>
                  </a:lnTo>
                  <a:lnTo>
                    <a:pt x="493" y="365"/>
                  </a:lnTo>
                  <a:lnTo>
                    <a:pt x="492" y="365"/>
                  </a:lnTo>
                  <a:lnTo>
                    <a:pt x="487" y="365"/>
                  </a:lnTo>
                  <a:lnTo>
                    <a:pt x="482" y="365"/>
                  </a:lnTo>
                  <a:lnTo>
                    <a:pt x="476" y="367"/>
                  </a:lnTo>
                  <a:lnTo>
                    <a:pt x="470" y="369"/>
                  </a:lnTo>
                  <a:lnTo>
                    <a:pt x="464" y="372"/>
                  </a:lnTo>
                  <a:lnTo>
                    <a:pt x="458" y="377"/>
                  </a:lnTo>
                  <a:lnTo>
                    <a:pt x="453" y="380"/>
                  </a:lnTo>
                  <a:lnTo>
                    <a:pt x="448" y="387"/>
                  </a:lnTo>
                  <a:lnTo>
                    <a:pt x="445" y="390"/>
                  </a:lnTo>
                  <a:lnTo>
                    <a:pt x="443" y="394"/>
                  </a:lnTo>
                  <a:lnTo>
                    <a:pt x="439" y="396"/>
                  </a:lnTo>
                  <a:lnTo>
                    <a:pt x="436" y="401"/>
                  </a:lnTo>
                  <a:lnTo>
                    <a:pt x="433" y="405"/>
                  </a:lnTo>
                  <a:lnTo>
                    <a:pt x="430" y="409"/>
                  </a:lnTo>
                  <a:lnTo>
                    <a:pt x="427" y="413"/>
                  </a:lnTo>
                  <a:lnTo>
                    <a:pt x="424" y="418"/>
                  </a:lnTo>
                  <a:lnTo>
                    <a:pt x="419" y="422"/>
                  </a:lnTo>
                  <a:lnTo>
                    <a:pt x="416" y="428"/>
                  </a:lnTo>
                  <a:lnTo>
                    <a:pt x="413" y="433"/>
                  </a:lnTo>
                  <a:lnTo>
                    <a:pt x="410" y="438"/>
                  </a:lnTo>
                  <a:lnTo>
                    <a:pt x="407" y="441"/>
                  </a:lnTo>
                  <a:lnTo>
                    <a:pt x="402" y="446"/>
                  </a:lnTo>
                  <a:lnTo>
                    <a:pt x="399" y="449"/>
                  </a:lnTo>
                  <a:lnTo>
                    <a:pt x="396" y="454"/>
                  </a:lnTo>
                  <a:lnTo>
                    <a:pt x="393" y="457"/>
                  </a:lnTo>
                  <a:lnTo>
                    <a:pt x="391" y="462"/>
                  </a:lnTo>
                  <a:lnTo>
                    <a:pt x="388" y="464"/>
                  </a:lnTo>
                  <a:lnTo>
                    <a:pt x="386" y="469"/>
                  </a:lnTo>
                  <a:lnTo>
                    <a:pt x="382" y="472"/>
                  </a:lnTo>
                  <a:lnTo>
                    <a:pt x="381" y="475"/>
                  </a:lnTo>
                  <a:lnTo>
                    <a:pt x="379" y="477"/>
                  </a:lnTo>
                  <a:lnTo>
                    <a:pt x="381" y="475"/>
                  </a:lnTo>
                  <a:lnTo>
                    <a:pt x="381" y="472"/>
                  </a:lnTo>
                  <a:lnTo>
                    <a:pt x="382" y="467"/>
                  </a:lnTo>
                  <a:lnTo>
                    <a:pt x="385" y="462"/>
                  </a:lnTo>
                  <a:lnTo>
                    <a:pt x="386" y="455"/>
                  </a:lnTo>
                  <a:lnTo>
                    <a:pt x="388" y="452"/>
                  </a:lnTo>
                  <a:lnTo>
                    <a:pt x="390" y="447"/>
                  </a:lnTo>
                  <a:lnTo>
                    <a:pt x="391" y="444"/>
                  </a:lnTo>
                  <a:lnTo>
                    <a:pt x="393" y="439"/>
                  </a:lnTo>
                  <a:lnTo>
                    <a:pt x="394" y="434"/>
                  </a:lnTo>
                  <a:lnTo>
                    <a:pt x="396" y="431"/>
                  </a:lnTo>
                  <a:lnTo>
                    <a:pt x="398" y="428"/>
                  </a:lnTo>
                  <a:lnTo>
                    <a:pt x="401" y="422"/>
                  </a:lnTo>
                  <a:lnTo>
                    <a:pt x="402" y="420"/>
                  </a:lnTo>
                  <a:lnTo>
                    <a:pt x="403" y="414"/>
                  </a:lnTo>
                  <a:lnTo>
                    <a:pt x="407" y="409"/>
                  </a:lnTo>
                  <a:lnTo>
                    <a:pt x="408" y="407"/>
                  </a:lnTo>
                  <a:lnTo>
                    <a:pt x="410" y="401"/>
                  </a:lnTo>
                  <a:lnTo>
                    <a:pt x="413" y="398"/>
                  </a:lnTo>
                  <a:lnTo>
                    <a:pt x="415" y="394"/>
                  </a:lnTo>
                  <a:lnTo>
                    <a:pt x="418" y="390"/>
                  </a:lnTo>
                  <a:lnTo>
                    <a:pt x="420" y="387"/>
                  </a:lnTo>
                  <a:lnTo>
                    <a:pt x="424" y="383"/>
                  </a:lnTo>
                  <a:lnTo>
                    <a:pt x="426" y="380"/>
                  </a:lnTo>
                  <a:lnTo>
                    <a:pt x="428" y="377"/>
                  </a:lnTo>
                  <a:lnTo>
                    <a:pt x="435" y="372"/>
                  </a:lnTo>
                  <a:lnTo>
                    <a:pt x="443" y="369"/>
                  </a:lnTo>
                  <a:lnTo>
                    <a:pt x="439" y="369"/>
                  </a:lnTo>
                  <a:lnTo>
                    <a:pt x="436" y="370"/>
                  </a:lnTo>
                  <a:lnTo>
                    <a:pt x="433" y="372"/>
                  </a:lnTo>
                  <a:lnTo>
                    <a:pt x="428" y="374"/>
                  </a:lnTo>
                  <a:lnTo>
                    <a:pt x="424" y="375"/>
                  </a:lnTo>
                  <a:lnTo>
                    <a:pt x="420" y="377"/>
                  </a:lnTo>
                  <a:lnTo>
                    <a:pt x="415" y="379"/>
                  </a:lnTo>
                  <a:lnTo>
                    <a:pt x="410" y="382"/>
                  </a:lnTo>
                  <a:lnTo>
                    <a:pt x="403" y="383"/>
                  </a:lnTo>
                  <a:lnTo>
                    <a:pt x="398" y="387"/>
                  </a:lnTo>
                  <a:lnTo>
                    <a:pt x="394" y="388"/>
                  </a:lnTo>
                  <a:lnTo>
                    <a:pt x="391" y="390"/>
                  </a:lnTo>
                  <a:lnTo>
                    <a:pt x="386" y="394"/>
                  </a:lnTo>
                  <a:lnTo>
                    <a:pt x="385" y="395"/>
                  </a:lnTo>
                  <a:lnTo>
                    <a:pt x="381" y="396"/>
                  </a:lnTo>
                  <a:lnTo>
                    <a:pt x="377" y="398"/>
                  </a:lnTo>
                  <a:lnTo>
                    <a:pt x="373" y="401"/>
                  </a:lnTo>
                  <a:lnTo>
                    <a:pt x="370" y="403"/>
                  </a:lnTo>
                  <a:lnTo>
                    <a:pt x="366" y="407"/>
                  </a:lnTo>
                  <a:lnTo>
                    <a:pt x="362" y="408"/>
                  </a:lnTo>
                  <a:lnTo>
                    <a:pt x="359" y="409"/>
                  </a:lnTo>
                  <a:lnTo>
                    <a:pt x="354" y="413"/>
                  </a:lnTo>
                  <a:lnTo>
                    <a:pt x="351" y="416"/>
                  </a:lnTo>
                  <a:lnTo>
                    <a:pt x="348" y="420"/>
                  </a:lnTo>
                  <a:lnTo>
                    <a:pt x="343" y="421"/>
                  </a:lnTo>
                  <a:lnTo>
                    <a:pt x="340" y="425"/>
                  </a:lnTo>
                  <a:lnTo>
                    <a:pt x="336" y="428"/>
                  </a:lnTo>
                  <a:lnTo>
                    <a:pt x="332" y="431"/>
                  </a:lnTo>
                  <a:lnTo>
                    <a:pt x="328" y="433"/>
                  </a:lnTo>
                  <a:lnTo>
                    <a:pt x="325" y="438"/>
                  </a:lnTo>
                  <a:lnTo>
                    <a:pt x="320" y="441"/>
                  </a:lnTo>
                  <a:lnTo>
                    <a:pt x="317" y="444"/>
                  </a:lnTo>
                  <a:lnTo>
                    <a:pt x="314" y="447"/>
                  </a:lnTo>
                  <a:lnTo>
                    <a:pt x="310" y="452"/>
                  </a:lnTo>
                  <a:lnTo>
                    <a:pt x="306" y="455"/>
                  </a:lnTo>
                  <a:lnTo>
                    <a:pt x="302" y="459"/>
                  </a:lnTo>
                  <a:lnTo>
                    <a:pt x="298" y="462"/>
                  </a:lnTo>
                  <a:lnTo>
                    <a:pt x="295" y="467"/>
                  </a:lnTo>
                  <a:lnTo>
                    <a:pt x="291" y="470"/>
                  </a:lnTo>
                  <a:lnTo>
                    <a:pt x="288" y="475"/>
                  </a:lnTo>
                  <a:lnTo>
                    <a:pt x="285" y="478"/>
                  </a:lnTo>
                  <a:lnTo>
                    <a:pt x="281" y="483"/>
                  </a:lnTo>
                  <a:lnTo>
                    <a:pt x="278" y="488"/>
                  </a:lnTo>
                  <a:lnTo>
                    <a:pt x="276" y="493"/>
                  </a:lnTo>
                  <a:lnTo>
                    <a:pt x="272" y="497"/>
                  </a:lnTo>
                  <a:lnTo>
                    <a:pt x="269" y="503"/>
                  </a:lnTo>
                  <a:lnTo>
                    <a:pt x="266" y="506"/>
                  </a:lnTo>
                  <a:lnTo>
                    <a:pt x="263" y="512"/>
                  </a:lnTo>
                  <a:lnTo>
                    <a:pt x="260" y="517"/>
                  </a:lnTo>
                  <a:lnTo>
                    <a:pt x="259" y="523"/>
                  </a:lnTo>
                  <a:lnTo>
                    <a:pt x="255" y="528"/>
                  </a:lnTo>
                  <a:lnTo>
                    <a:pt x="253" y="532"/>
                  </a:lnTo>
                  <a:lnTo>
                    <a:pt x="251" y="537"/>
                  </a:lnTo>
                  <a:lnTo>
                    <a:pt x="248" y="542"/>
                  </a:lnTo>
                  <a:lnTo>
                    <a:pt x="246" y="547"/>
                  </a:lnTo>
                  <a:lnTo>
                    <a:pt x="244" y="552"/>
                  </a:lnTo>
                  <a:lnTo>
                    <a:pt x="241" y="555"/>
                  </a:lnTo>
                  <a:lnTo>
                    <a:pt x="240" y="562"/>
                  </a:lnTo>
                  <a:lnTo>
                    <a:pt x="238" y="565"/>
                  </a:lnTo>
                  <a:lnTo>
                    <a:pt x="236" y="570"/>
                  </a:lnTo>
                  <a:lnTo>
                    <a:pt x="235" y="573"/>
                  </a:lnTo>
                  <a:lnTo>
                    <a:pt x="232" y="579"/>
                  </a:lnTo>
                  <a:lnTo>
                    <a:pt x="231" y="581"/>
                  </a:lnTo>
                  <a:lnTo>
                    <a:pt x="229" y="587"/>
                  </a:lnTo>
                  <a:lnTo>
                    <a:pt x="229" y="590"/>
                  </a:lnTo>
                  <a:lnTo>
                    <a:pt x="227" y="593"/>
                  </a:lnTo>
                  <a:lnTo>
                    <a:pt x="224" y="600"/>
                  </a:lnTo>
                  <a:lnTo>
                    <a:pt x="223" y="607"/>
                  </a:lnTo>
                  <a:lnTo>
                    <a:pt x="220" y="614"/>
                  </a:lnTo>
                  <a:lnTo>
                    <a:pt x="218" y="621"/>
                  </a:lnTo>
                  <a:lnTo>
                    <a:pt x="216" y="626"/>
                  </a:lnTo>
                  <a:lnTo>
                    <a:pt x="215" y="631"/>
                  </a:lnTo>
                  <a:lnTo>
                    <a:pt x="214" y="636"/>
                  </a:lnTo>
                  <a:lnTo>
                    <a:pt x="214" y="642"/>
                  </a:lnTo>
                  <a:lnTo>
                    <a:pt x="212" y="645"/>
                  </a:lnTo>
                  <a:lnTo>
                    <a:pt x="210" y="649"/>
                  </a:lnTo>
                  <a:lnTo>
                    <a:pt x="210" y="652"/>
                  </a:lnTo>
                  <a:lnTo>
                    <a:pt x="210" y="657"/>
                  </a:lnTo>
                  <a:lnTo>
                    <a:pt x="209" y="662"/>
                  </a:lnTo>
                  <a:lnTo>
                    <a:pt x="209" y="669"/>
                  </a:lnTo>
                  <a:lnTo>
                    <a:pt x="209" y="671"/>
                  </a:lnTo>
                  <a:lnTo>
                    <a:pt x="209" y="673"/>
                  </a:lnTo>
                  <a:lnTo>
                    <a:pt x="209" y="675"/>
                  </a:lnTo>
                  <a:lnTo>
                    <a:pt x="210" y="677"/>
                  </a:lnTo>
                  <a:lnTo>
                    <a:pt x="209" y="675"/>
                  </a:lnTo>
                  <a:lnTo>
                    <a:pt x="205" y="671"/>
                  </a:lnTo>
                  <a:lnTo>
                    <a:pt x="201" y="670"/>
                  </a:lnTo>
                  <a:lnTo>
                    <a:pt x="198" y="669"/>
                  </a:lnTo>
                  <a:lnTo>
                    <a:pt x="193" y="669"/>
                  </a:lnTo>
                  <a:lnTo>
                    <a:pt x="190" y="667"/>
                  </a:lnTo>
                  <a:lnTo>
                    <a:pt x="184" y="665"/>
                  </a:lnTo>
                  <a:lnTo>
                    <a:pt x="178" y="665"/>
                  </a:lnTo>
                  <a:lnTo>
                    <a:pt x="172" y="665"/>
                  </a:lnTo>
                  <a:lnTo>
                    <a:pt x="165" y="669"/>
                  </a:lnTo>
                  <a:lnTo>
                    <a:pt x="163" y="669"/>
                  </a:lnTo>
                  <a:lnTo>
                    <a:pt x="158" y="669"/>
                  </a:lnTo>
                  <a:lnTo>
                    <a:pt x="155" y="670"/>
                  </a:lnTo>
                  <a:lnTo>
                    <a:pt x="150" y="671"/>
                  </a:lnTo>
                  <a:lnTo>
                    <a:pt x="147" y="675"/>
                  </a:lnTo>
                  <a:lnTo>
                    <a:pt x="143" y="677"/>
                  </a:lnTo>
                  <a:lnTo>
                    <a:pt x="138" y="678"/>
                  </a:lnTo>
                  <a:lnTo>
                    <a:pt x="135" y="683"/>
                  </a:lnTo>
                  <a:lnTo>
                    <a:pt x="128" y="684"/>
                  </a:lnTo>
                  <a:lnTo>
                    <a:pt x="126" y="688"/>
                  </a:lnTo>
                  <a:lnTo>
                    <a:pt x="121" y="691"/>
                  </a:lnTo>
                  <a:lnTo>
                    <a:pt x="118" y="696"/>
                  </a:lnTo>
                  <a:lnTo>
                    <a:pt x="113" y="700"/>
                  </a:lnTo>
                  <a:lnTo>
                    <a:pt x="110" y="704"/>
                  </a:lnTo>
                  <a:lnTo>
                    <a:pt x="105" y="708"/>
                  </a:lnTo>
                  <a:lnTo>
                    <a:pt x="102" y="714"/>
                  </a:lnTo>
                  <a:lnTo>
                    <a:pt x="99" y="717"/>
                  </a:lnTo>
                  <a:lnTo>
                    <a:pt x="96" y="722"/>
                  </a:lnTo>
                  <a:lnTo>
                    <a:pt x="93" y="727"/>
                  </a:lnTo>
                  <a:lnTo>
                    <a:pt x="90" y="734"/>
                  </a:lnTo>
                  <a:lnTo>
                    <a:pt x="87" y="739"/>
                  </a:lnTo>
                  <a:lnTo>
                    <a:pt x="84" y="744"/>
                  </a:lnTo>
                  <a:lnTo>
                    <a:pt x="82" y="748"/>
                  </a:lnTo>
                  <a:lnTo>
                    <a:pt x="81" y="755"/>
                  </a:lnTo>
                  <a:lnTo>
                    <a:pt x="77" y="759"/>
                  </a:lnTo>
                  <a:lnTo>
                    <a:pt x="74" y="765"/>
                  </a:lnTo>
                  <a:lnTo>
                    <a:pt x="73" y="770"/>
                  </a:lnTo>
                  <a:lnTo>
                    <a:pt x="71" y="774"/>
                  </a:lnTo>
                  <a:lnTo>
                    <a:pt x="70" y="780"/>
                  </a:lnTo>
                  <a:lnTo>
                    <a:pt x="68" y="786"/>
                  </a:lnTo>
                  <a:lnTo>
                    <a:pt x="67" y="791"/>
                  </a:lnTo>
                  <a:lnTo>
                    <a:pt x="67" y="796"/>
                  </a:lnTo>
                  <a:lnTo>
                    <a:pt x="65" y="801"/>
                  </a:lnTo>
                  <a:lnTo>
                    <a:pt x="64" y="804"/>
                  </a:lnTo>
                  <a:lnTo>
                    <a:pt x="62" y="809"/>
                  </a:lnTo>
                  <a:lnTo>
                    <a:pt x="62" y="814"/>
                  </a:lnTo>
                  <a:lnTo>
                    <a:pt x="62" y="817"/>
                  </a:lnTo>
                  <a:lnTo>
                    <a:pt x="62" y="822"/>
                  </a:lnTo>
                  <a:lnTo>
                    <a:pt x="62" y="827"/>
                  </a:lnTo>
                  <a:lnTo>
                    <a:pt x="62" y="830"/>
                  </a:lnTo>
                  <a:lnTo>
                    <a:pt x="62" y="837"/>
                  </a:lnTo>
                  <a:lnTo>
                    <a:pt x="64" y="843"/>
                  </a:lnTo>
                  <a:lnTo>
                    <a:pt x="65" y="849"/>
                  </a:lnTo>
                  <a:lnTo>
                    <a:pt x="67" y="855"/>
                  </a:lnTo>
                  <a:lnTo>
                    <a:pt x="68" y="860"/>
                  </a:lnTo>
                  <a:lnTo>
                    <a:pt x="71" y="864"/>
                  </a:lnTo>
                  <a:lnTo>
                    <a:pt x="74" y="870"/>
                  </a:lnTo>
                  <a:lnTo>
                    <a:pt x="77" y="876"/>
                  </a:lnTo>
                  <a:lnTo>
                    <a:pt x="79" y="880"/>
                  </a:lnTo>
                  <a:lnTo>
                    <a:pt x="82" y="883"/>
                  </a:lnTo>
                  <a:lnTo>
                    <a:pt x="84" y="888"/>
                  </a:lnTo>
                  <a:lnTo>
                    <a:pt x="87" y="893"/>
                  </a:lnTo>
                  <a:lnTo>
                    <a:pt x="90" y="897"/>
                  </a:lnTo>
                  <a:lnTo>
                    <a:pt x="93" y="904"/>
                  </a:lnTo>
                  <a:lnTo>
                    <a:pt x="91" y="909"/>
                  </a:lnTo>
                  <a:lnTo>
                    <a:pt x="91" y="915"/>
                  </a:lnTo>
                  <a:lnTo>
                    <a:pt x="90" y="919"/>
                  </a:lnTo>
                  <a:lnTo>
                    <a:pt x="90" y="924"/>
                  </a:lnTo>
                  <a:lnTo>
                    <a:pt x="87" y="926"/>
                  </a:lnTo>
                  <a:lnTo>
                    <a:pt x="85" y="927"/>
                  </a:lnTo>
                  <a:lnTo>
                    <a:pt x="82" y="927"/>
                  </a:lnTo>
                  <a:lnTo>
                    <a:pt x="81" y="924"/>
                  </a:lnTo>
                  <a:lnTo>
                    <a:pt x="77" y="917"/>
                  </a:lnTo>
                  <a:lnTo>
                    <a:pt x="74" y="910"/>
                  </a:lnTo>
                  <a:lnTo>
                    <a:pt x="71" y="906"/>
                  </a:lnTo>
                  <a:lnTo>
                    <a:pt x="68" y="901"/>
                  </a:lnTo>
                  <a:lnTo>
                    <a:pt x="65" y="896"/>
                  </a:lnTo>
                  <a:lnTo>
                    <a:pt x="64" y="893"/>
                  </a:lnTo>
                  <a:lnTo>
                    <a:pt x="62" y="889"/>
                  </a:lnTo>
                  <a:lnTo>
                    <a:pt x="60" y="889"/>
                  </a:lnTo>
                  <a:lnTo>
                    <a:pt x="55" y="896"/>
                  </a:lnTo>
                  <a:lnTo>
                    <a:pt x="51" y="899"/>
                  </a:lnTo>
                  <a:lnTo>
                    <a:pt x="47" y="906"/>
                  </a:lnTo>
                  <a:lnTo>
                    <a:pt x="45" y="907"/>
                  </a:lnTo>
                  <a:lnTo>
                    <a:pt x="44" y="910"/>
                  </a:lnTo>
                  <a:lnTo>
                    <a:pt x="42" y="915"/>
                  </a:lnTo>
                  <a:lnTo>
                    <a:pt x="42" y="920"/>
                  </a:lnTo>
                  <a:lnTo>
                    <a:pt x="40" y="924"/>
                  </a:lnTo>
                  <a:lnTo>
                    <a:pt x="39" y="928"/>
                  </a:lnTo>
                  <a:lnTo>
                    <a:pt x="37" y="933"/>
                  </a:lnTo>
                  <a:lnTo>
                    <a:pt x="37" y="940"/>
                  </a:lnTo>
                  <a:lnTo>
                    <a:pt x="37" y="946"/>
                  </a:lnTo>
                  <a:lnTo>
                    <a:pt x="37" y="953"/>
                  </a:lnTo>
                  <a:lnTo>
                    <a:pt x="37" y="956"/>
                  </a:lnTo>
                  <a:lnTo>
                    <a:pt x="37" y="960"/>
                  </a:lnTo>
                  <a:lnTo>
                    <a:pt x="37" y="963"/>
                  </a:lnTo>
                  <a:lnTo>
                    <a:pt x="37" y="967"/>
                  </a:lnTo>
                  <a:lnTo>
                    <a:pt x="37" y="971"/>
                  </a:lnTo>
                  <a:lnTo>
                    <a:pt x="37" y="974"/>
                  </a:lnTo>
                  <a:lnTo>
                    <a:pt x="39" y="979"/>
                  </a:lnTo>
                  <a:lnTo>
                    <a:pt x="40" y="983"/>
                  </a:lnTo>
                  <a:lnTo>
                    <a:pt x="40" y="987"/>
                  </a:lnTo>
                  <a:lnTo>
                    <a:pt x="42" y="992"/>
                  </a:lnTo>
                  <a:lnTo>
                    <a:pt x="42" y="996"/>
                  </a:lnTo>
                  <a:lnTo>
                    <a:pt x="44" y="1002"/>
                  </a:lnTo>
                  <a:lnTo>
                    <a:pt x="45" y="1005"/>
                  </a:lnTo>
                  <a:lnTo>
                    <a:pt x="47" y="1012"/>
                  </a:lnTo>
                  <a:lnTo>
                    <a:pt x="48" y="1015"/>
                  </a:lnTo>
                  <a:lnTo>
                    <a:pt x="49" y="1022"/>
                  </a:lnTo>
                  <a:lnTo>
                    <a:pt x="53" y="1027"/>
                  </a:lnTo>
                  <a:lnTo>
                    <a:pt x="55" y="1033"/>
                  </a:lnTo>
                  <a:lnTo>
                    <a:pt x="56" y="1038"/>
                  </a:lnTo>
                  <a:lnTo>
                    <a:pt x="59" y="1044"/>
                  </a:lnTo>
                  <a:lnTo>
                    <a:pt x="57" y="1047"/>
                  </a:lnTo>
                  <a:lnTo>
                    <a:pt x="55" y="1049"/>
                  </a:lnTo>
                  <a:lnTo>
                    <a:pt x="53" y="1055"/>
                  </a:lnTo>
                  <a:lnTo>
                    <a:pt x="48" y="1060"/>
                  </a:lnTo>
                  <a:lnTo>
                    <a:pt x="45" y="1068"/>
                  </a:lnTo>
                  <a:lnTo>
                    <a:pt x="44" y="1071"/>
                  </a:lnTo>
                  <a:lnTo>
                    <a:pt x="42" y="1074"/>
                  </a:lnTo>
                  <a:lnTo>
                    <a:pt x="40" y="1079"/>
                  </a:lnTo>
                  <a:lnTo>
                    <a:pt x="39" y="1086"/>
                  </a:lnTo>
                  <a:lnTo>
                    <a:pt x="37" y="1091"/>
                  </a:lnTo>
                  <a:lnTo>
                    <a:pt x="36" y="1095"/>
                  </a:lnTo>
                  <a:lnTo>
                    <a:pt x="34" y="1100"/>
                  </a:lnTo>
                  <a:lnTo>
                    <a:pt x="32" y="1107"/>
                  </a:lnTo>
                  <a:lnTo>
                    <a:pt x="31" y="1112"/>
                  </a:lnTo>
                  <a:lnTo>
                    <a:pt x="31" y="1119"/>
                  </a:lnTo>
                  <a:lnTo>
                    <a:pt x="31" y="1121"/>
                  </a:lnTo>
                  <a:lnTo>
                    <a:pt x="31" y="1125"/>
                  </a:lnTo>
                  <a:lnTo>
                    <a:pt x="31" y="1128"/>
                  </a:lnTo>
                  <a:lnTo>
                    <a:pt x="31" y="1133"/>
                  </a:lnTo>
                  <a:lnTo>
                    <a:pt x="30" y="1137"/>
                  </a:lnTo>
                  <a:lnTo>
                    <a:pt x="30" y="1139"/>
                  </a:lnTo>
                  <a:lnTo>
                    <a:pt x="30" y="1143"/>
                  </a:lnTo>
                  <a:lnTo>
                    <a:pt x="30" y="1148"/>
                  </a:lnTo>
                  <a:lnTo>
                    <a:pt x="30" y="1151"/>
                  </a:lnTo>
                  <a:lnTo>
                    <a:pt x="31" y="1154"/>
                  </a:lnTo>
                  <a:lnTo>
                    <a:pt x="31" y="1159"/>
                  </a:lnTo>
                  <a:lnTo>
                    <a:pt x="31" y="1164"/>
                  </a:lnTo>
                  <a:lnTo>
                    <a:pt x="31" y="1168"/>
                  </a:lnTo>
                  <a:lnTo>
                    <a:pt x="32" y="1171"/>
                  </a:lnTo>
                  <a:lnTo>
                    <a:pt x="32" y="1176"/>
                  </a:lnTo>
                  <a:lnTo>
                    <a:pt x="34" y="1181"/>
                  </a:lnTo>
                  <a:lnTo>
                    <a:pt x="34" y="1184"/>
                  </a:lnTo>
                  <a:lnTo>
                    <a:pt x="36" y="1189"/>
                  </a:lnTo>
                  <a:lnTo>
                    <a:pt x="37" y="1194"/>
                  </a:lnTo>
                  <a:lnTo>
                    <a:pt x="39" y="1198"/>
                  </a:lnTo>
                  <a:lnTo>
                    <a:pt x="39" y="1203"/>
                  </a:lnTo>
                  <a:lnTo>
                    <a:pt x="40" y="1207"/>
                  </a:lnTo>
                  <a:lnTo>
                    <a:pt x="42" y="1212"/>
                  </a:lnTo>
                  <a:lnTo>
                    <a:pt x="44" y="1216"/>
                  </a:lnTo>
                  <a:lnTo>
                    <a:pt x="45" y="1220"/>
                  </a:lnTo>
                  <a:lnTo>
                    <a:pt x="47" y="1225"/>
                  </a:lnTo>
                  <a:lnTo>
                    <a:pt x="49" y="1228"/>
                  </a:lnTo>
                  <a:lnTo>
                    <a:pt x="51" y="1233"/>
                  </a:lnTo>
                  <a:lnTo>
                    <a:pt x="55" y="1240"/>
                  </a:lnTo>
                  <a:lnTo>
                    <a:pt x="59" y="1246"/>
                  </a:lnTo>
                  <a:lnTo>
                    <a:pt x="62" y="1253"/>
                  </a:lnTo>
                  <a:lnTo>
                    <a:pt x="68" y="1259"/>
                  </a:lnTo>
                  <a:lnTo>
                    <a:pt x="71" y="1264"/>
                  </a:lnTo>
                  <a:lnTo>
                    <a:pt x="77" y="1271"/>
                  </a:lnTo>
                  <a:lnTo>
                    <a:pt x="81" y="1275"/>
                  </a:lnTo>
                  <a:lnTo>
                    <a:pt x="87" y="1280"/>
                  </a:lnTo>
                  <a:lnTo>
                    <a:pt x="91" y="1285"/>
                  </a:lnTo>
                  <a:lnTo>
                    <a:pt x="96" y="1291"/>
                  </a:lnTo>
                  <a:lnTo>
                    <a:pt x="101" y="1293"/>
                  </a:lnTo>
                  <a:lnTo>
                    <a:pt x="107" y="1298"/>
                  </a:lnTo>
                  <a:lnTo>
                    <a:pt x="111" y="1300"/>
                  </a:lnTo>
                  <a:lnTo>
                    <a:pt x="116" y="1304"/>
                  </a:lnTo>
                  <a:lnTo>
                    <a:pt x="121" y="1306"/>
                  </a:lnTo>
                  <a:lnTo>
                    <a:pt x="126" y="1308"/>
                  </a:lnTo>
                  <a:lnTo>
                    <a:pt x="130" y="1310"/>
                  </a:lnTo>
                  <a:lnTo>
                    <a:pt x="135" y="1313"/>
                  </a:lnTo>
                  <a:lnTo>
                    <a:pt x="139" y="1315"/>
                  </a:lnTo>
                  <a:lnTo>
                    <a:pt x="144" y="1317"/>
                  </a:lnTo>
                  <a:lnTo>
                    <a:pt x="147" y="1317"/>
                  </a:lnTo>
                  <a:lnTo>
                    <a:pt x="150" y="1318"/>
                  </a:lnTo>
                  <a:lnTo>
                    <a:pt x="153" y="1319"/>
                  </a:lnTo>
                  <a:lnTo>
                    <a:pt x="156" y="1319"/>
                  </a:lnTo>
                  <a:lnTo>
                    <a:pt x="161" y="1321"/>
                  </a:lnTo>
                  <a:lnTo>
                    <a:pt x="165" y="1323"/>
                  </a:lnTo>
                  <a:lnTo>
                    <a:pt x="170" y="1321"/>
                  </a:lnTo>
                  <a:lnTo>
                    <a:pt x="176" y="1321"/>
                  </a:lnTo>
                  <a:lnTo>
                    <a:pt x="182" y="1319"/>
                  </a:lnTo>
                  <a:lnTo>
                    <a:pt x="189" y="1319"/>
                  </a:lnTo>
                  <a:lnTo>
                    <a:pt x="193" y="1317"/>
                  </a:lnTo>
                  <a:lnTo>
                    <a:pt x="197" y="1317"/>
                  </a:lnTo>
                  <a:lnTo>
                    <a:pt x="198" y="1318"/>
                  </a:lnTo>
                  <a:lnTo>
                    <a:pt x="197" y="1321"/>
                  </a:lnTo>
                  <a:lnTo>
                    <a:pt x="193" y="1323"/>
                  </a:lnTo>
                  <a:lnTo>
                    <a:pt x="190" y="1326"/>
                  </a:lnTo>
                  <a:lnTo>
                    <a:pt x="187" y="1330"/>
                  </a:lnTo>
                  <a:lnTo>
                    <a:pt x="184" y="1333"/>
                  </a:lnTo>
                  <a:lnTo>
                    <a:pt x="178" y="1338"/>
                  </a:lnTo>
                  <a:lnTo>
                    <a:pt x="176" y="1339"/>
                  </a:lnTo>
                  <a:lnTo>
                    <a:pt x="176" y="1341"/>
                  </a:lnTo>
                  <a:lnTo>
                    <a:pt x="180" y="1346"/>
                  </a:lnTo>
                  <a:lnTo>
                    <a:pt x="181" y="1348"/>
                  </a:lnTo>
                  <a:lnTo>
                    <a:pt x="182" y="1351"/>
                  </a:lnTo>
                  <a:lnTo>
                    <a:pt x="184" y="1356"/>
                  </a:lnTo>
                  <a:lnTo>
                    <a:pt x="187" y="1359"/>
                  </a:lnTo>
                  <a:lnTo>
                    <a:pt x="190" y="1362"/>
                  </a:lnTo>
                  <a:lnTo>
                    <a:pt x="193" y="1368"/>
                  </a:lnTo>
                  <a:lnTo>
                    <a:pt x="197" y="1370"/>
                  </a:lnTo>
                  <a:lnTo>
                    <a:pt x="199" y="1375"/>
                  </a:lnTo>
                  <a:lnTo>
                    <a:pt x="203" y="1379"/>
                  </a:lnTo>
                  <a:lnTo>
                    <a:pt x="206" y="1382"/>
                  </a:lnTo>
                  <a:lnTo>
                    <a:pt x="210" y="1385"/>
                  </a:lnTo>
                  <a:lnTo>
                    <a:pt x="214" y="1388"/>
                  </a:lnTo>
                  <a:lnTo>
                    <a:pt x="216" y="1388"/>
                  </a:lnTo>
                  <a:lnTo>
                    <a:pt x="221" y="1392"/>
                  </a:lnTo>
                  <a:lnTo>
                    <a:pt x="226" y="1394"/>
                  </a:lnTo>
                  <a:lnTo>
                    <a:pt x="232" y="1395"/>
                  </a:lnTo>
                  <a:lnTo>
                    <a:pt x="236" y="1395"/>
                  </a:lnTo>
                  <a:lnTo>
                    <a:pt x="243" y="1396"/>
                  </a:lnTo>
                  <a:lnTo>
                    <a:pt x="248" y="1398"/>
                  </a:lnTo>
                  <a:lnTo>
                    <a:pt x="253" y="1400"/>
                  </a:lnTo>
                  <a:lnTo>
                    <a:pt x="260" y="1400"/>
                  </a:lnTo>
                  <a:lnTo>
                    <a:pt x="265" y="1402"/>
                  </a:lnTo>
                  <a:lnTo>
                    <a:pt x="269" y="1402"/>
                  </a:lnTo>
                  <a:lnTo>
                    <a:pt x="274" y="1402"/>
                  </a:lnTo>
                  <a:lnTo>
                    <a:pt x="277" y="1402"/>
                  </a:lnTo>
                  <a:lnTo>
                    <a:pt x="280" y="1403"/>
                  </a:lnTo>
                  <a:lnTo>
                    <a:pt x="281" y="1403"/>
                  </a:lnTo>
                  <a:lnTo>
                    <a:pt x="283" y="1403"/>
                  </a:lnTo>
                  <a:lnTo>
                    <a:pt x="248" y="1433"/>
                  </a:lnTo>
                  <a:lnTo>
                    <a:pt x="246" y="1431"/>
                  </a:lnTo>
                  <a:lnTo>
                    <a:pt x="244" y="1431"/>
                  </a:lnTo>
                  <a:lnTo>
                    <a:pt x="240" y="1429"/>
                  </a:lnTo>
                  <a:lnTo>
                    <a:pt x="235" y="1428"/>
                  </a:lnTo>
                  <a:lnTo>
                    <a:pt x="229" y="1426"/>
                  </a:lnTo>
                  <a:lnTo>
                    <a:pt x="223" y="1422"/>
                  </a:lnTo>
                  <a:lnTo>
                    <a:pt x="220" y="1421"/>
                  </a:lnTo>
                  <a:lnTo>
                    <a:pt x="215" y="1420"/>
                  </a:lnTo>
                  <a:lnTo>
                    <a:pt x="212" y="1418"/>
                  </a:lnTo>
                  <a:lnTo>
                    <a:pt x="209" y="1416"/>
                  </a:lnTo>
                  <a:lnTo>
                    <a:pt x="205" y="1415"/>
                  </a:lnTo>
                  <a:lnTo>
                    <a:pt x="201" y="1411"/>
                  </a:lnTo>
                  <a:lnTo>
                    <a:pt x="197" y="1408"/>
                  </a:lnTo>
                  <a:lnTo>
                    <a:pt x="193" y="1407"/>
                  </a:lnTo>
                  <a:lnTo>
                    <a:pt x="189" y="1402"/>
                  </a:lnTo>
                  <a:lnTo>
                    <a:pt x="186" y="1398"/>
                  </a:lnTo>
                  <a:lnTo>
                    <a:pt x="181" y="1395"/>
                  </a:lnTo>
                  <a:lnTo>
                    <a:pt x="178" y="1392"/>
                  </a:lnTo>
                  <a:lnTo>
                    <a:pt x="175" y="1387"/>
                  </a:lnTo>
                  <a:lnTo>
                    <a:pt x="172" y="1383"/>
                  </a:lnTo>
                  <a:lnTo>
                    <a:pt x="169" y="1379"/>
                  </a:lnTo>
                  <a:lnTo>
                    <a:pt x="165" y="1374"/>
                  </a:lnTo>
                  <a:lnTo>
                    <a:pt x="163" y="1369"/>
                  </a:lnTo>
                  <a:lnTo>
                    <a:pt x="161" y="1362"/>
                  </a:lnTo>
                  <a:lnTo>
                    <a:pt x="160" y="1357"/>
                  </a:lnTo>
                  <a:lnTo>
                    <a:pt x="158" y="1352"/>
                  </a:lnTo>
                  <a:lnTo>
                    <a:pt x="156" y="1351"/>
                  </a:lnTo>
                  <a:lnTo>
                    <a:pt x="153" y="1351"/>
                  </a:lnTo>
                  <a:lnTo>
                    <a:pt x="150" y="1351"/>
                  </a:lnTo>
                  <a:lnTo>
                    <a:pt x="147" y="1349"/>
                  </a:lnTo>
                  <a:lnTo>
                    <a:pt x="144" y="1349"/>
                  </a:lnTo>
                  <a:lnTo>
                    <a:pt x="141" y="1349"/>
                  </a:lnTo>
                  <a:lnTo>
                    <a:pt x="136" y="1348"/>
                  </a:lnTo>
                  <a:lnTo>
                    <a:pt x="131" y="1346"/>
                  </a:lnTo>
                  <a:lnTo>
                    <a:pt x="127" y="1346"/>
                  </a:lnTo>
                  <a:lnTo>
                    <a:pt x="122" y="1344"/>
                  </a:lnTo>
                  <a:lnTo>
                    <a:pt x="118" y="1341"/>
                  </a:lnTo>
                  <a:lnTo>
                    <a:pt x="111" y="1339"/>
                  </a:lnTo>
                  <a:lnTo>
                    <a:pt x="105" y="1336"/>
                  </a:lnTo>
                  <a:lnTo>
                    <a:pt x="101" y="1335"/>
                  </a:lnTo>
                  <a:lnTo>
                    <a:pt x="94" y="1331"/>
                  </a:lnTo>
                  <a:lnTo>
                    <a:pt x="88" y="1328"/>
                  </a:lnTo>
                  <a:lnTo>
                    <a:pt x="82" y="1323"/>
                  </a:lnTo>
                  <a:lnTo>
                    <a:pt x="76" y="1319"/>
                  </a:lnTo>
                  <a:lnTo>
                    <a:pt x="70" y="1315"/>
                  </a:lnTo>
                  <a:lnTo>
                    <a:pt x="64" y="1310"/>
                  </a:lnTo>
                  <a:lnTo>
                    <a:pt x="59" y="1304"/>
                  </a:lnTo>
                  <a:lnTo>
                    <a:pt x="53" y="1298"/>
                  </a:lnTo>
                  <a:lnTo>
                    <a:pt x="49" y="1293"/>
                  </a:lnTo>
                  <a:lnTo>
                    <a:pt x="47" y="1291"/>
                  </a:lnTo>
                  <a:lnTo>
                    <a:pt x="44" y="1287"/>
                  </a:lnTo>
                  <a:lnTo>
                    <a:pt x="40" y="1284"/>
                  </a:lnTo>
                  <a:lnTo>
                    <a:pt x="37" y="1279"/>
                  </a:lnTo>
                  <a:lnTo>
                    <a:pt x="36" y="1275"/>
                  </a:lnTo>
                  <a:lnTo>
                    <a:pt x="32" y="1271"/>
                  </a:lnTo>
                  <a:lnTo>
                    <a:pt x="31" y="1267"/>
                  </a:lnTo>
                  <a:lnTo>
                    <a:pt x="28" y="1262"/>
                  </a:lnTo>
                  <a:lnTo>
                    <a:pt x="27" y="1258"/>
                  </a:lnTo>
                  <a:lnTo>
                    <a:pt x="23" y="1253"/>
                  </a:lnTo>
                  <a:lnTo>
                    <a:pt x="22" y="1248"/>
                  </a:lnTo>
                  <a:lnTo>
                    <a:pt x="20" y="1243"/>
                  </a:lnTo>
                  <a:lnTo>
                    <a:pt x="17" y="1236"/>
                  </a:lnTo>
                  <a:lnTo>
                    <a:pt x="15" y="1231"/>
                  </a:lnTo>
                  <a:lnTo>
                    <a:pt x="14" y="1227"/>
                  </a:lnTo>
                  <a:lnTo>
                    <a:pt x="13" y="1220"/>
                  </a:lnTo>
                  <a:lnTo>
                    <a:pt x="11" y="1215"/>
                  </a:lnTo>
                  <a:lnTo>
                    <a:pt x="10" y="1209"/>
                  </a:lnTo>
                  <a:lnTo>
                    <a:pt x="8" y="1203"/>
                  </a:lnTo>
                  <a:lnTo>
                    <a:pt x="6" y="1197"/>
                  </a:lnTo>
                  <a:lnTo>
                    <a:pt x="5" y="1192"/>
                  </a:lnTo>
                  <a:lnTo>
                    <a:pt x="5" y="1187"/>
                  </a:lnTo>
                  <a:lnTo>
                    <a:pt x="5" y="1182"/>
                  </a:lnTo>
                  <a:lnTo>
                    <a:pt x="3" y="1176"/>
                  </a:lnTo>
                  <a:lnTo>
                    <a:pt x="2" y="1171"/>
                  </a:lnTo>
                  <a:lnTo>
                    <a:pt x="2" y="1166"/>
                  </a:lnTo>
                  <a:lnTo>
                    <a:pt x="2" y="1163"/>
                  </a:lnTo>
                  <a:lnTo>
                    <a:pt x="0" y="1158"/>
                  </a:lnTo>
                  <a:lnTo>
                    <a:pt x="0" y="1153"/>
                  </a:lnTo>
                  <a:lnTo>
                    <a:pt x="0" y="1148"/>
                  </a:lnTo>
                  <a:lnTo>
                    <a:pt x="0" y="1145"/>
                  </a:lnTo>
                  <a:lnTo>
                    <a:pt x="0" y="1139"/>
                  </a:lnTo>
                  <a:lnTo>
                    <a:pt x="0" y="1135"/>
                  </a:lnTo>
                  <a:lnTo>
                    <a:pt x="0" y="1132"/>
                  </a:lnTo>
                  <a:lnTo>
                    <a:pt x="0" y="1128"/>
                  </a:lnTo>
                  <a:lnTo>
                    <a:pt x="0" y="1124"/>
                  </a:lnTo>
                  <a:lnTo>
                    <a:pt x="0" y="1120"/>
                  </a:lnTo>
                  <a:lnTo>
                    <a:pt x="2" y="1117"/>
                  </a:lnTo>
                  <a:lnTo>
                    <a:pt x="3" y="1113"/>
                  </a:lnTo>
                  <a:lnTo>
                    <a:pt x="3" y="1105"/>
                  </a:lnTo>
                  <a:lnTo>
                    <a:pt x="5" y="1099"/>
                  </a:lnTo>
                  <a:lnTo>
                    <a:pt x="6" y="1094"/>
                  </a:lnTo>
                  <a:lnTo>
                    <a:pt x="8" y="1089"/>
                  </a:lnTo>
                  <a:lnTo>
                    <a:pt x="10" y="1082"/>
                  </a:lnTo>
                  <a:lnTo>
                    <a:pt x="11" y="1077"/>
                  </a:lnTo>
                  <a:lnTo>
                    <a:pt x="14" y="1073"/>
                  </a:lnTo>
                  <a:lnTo>
                    <a:pt x="15" y="1069"/>
                  </a:lnTo>
                  <a:lnTo>
                    <a:pt x="17" y="1064"/>
                  </a:lnTo>
                  <a:lnTo>
                    <a:pt x="19" y="1061"/>
                  </a:lnTo>
                  <a:lnTo>
                    <a:pt x="20" y="1058"/>
                  </a:lnTo>
                  <a:lnTo>
                    <a:pt x="22" y="1055"/>
                  </a:lnTo>
                  <a:lnTo>
                    <a:pt x="25" y="1049"/>
                  </a:lnTo>
                  <a:lnTo>
                    <a:pt x="28" y="1047"/>
                  </a:lnTo>
                  <a:lnTo>
                    <a:pt x="30" y="1044"/>
                  </a:lnTo>
                  <a:lnTo>
                    <a:pt x="31" y="1044"/>
                  </a:lnTo>
                  <a:lnTo>
                    <a:pt x="30" y="1043"/>
                  </a:lnTo>
                  <a:lnTo>
                    <a:pt x="28" y="1042"/>
                  </a:lnTo>
                  <a:lnTo>
                    <a:pt x="27" y="1038"/>
                  </a:lnTo>
                  <a:lnTo>
                    <a:pt x="25" y="1035"/>
                  </a:lnTo>
                  <a:lnTo>
                    <a:pt x="22" y="1030"/>
                  </a:lnTo>
                  <a:lnTo>
                    <a:pt x="20" y="1025"/>
                  </a:lnTo>
                  <a:lnTo>
                    <a:pt x="17" y="1018"/>
                  </a:lnTo>
                  <a:lnTo>
                    <a:pt x="15" y="1012"/>
                  </a:lnTo>
                  <a:lnTo>
                    <a:pt x="14" y="1007"/>
                  </a:lnTo>
                  <a:lnTo>
                    <a:pt x="13" y="1004"/>
                  </a:lnTo>
                  <a:lnTo>
                    <a:pt x="11" y="999"/>
                  </a:lnTo>
                  <a:lnTo>
                    <a:pt x="10" y="996"/>
                  </a:lnTo>
                  <a:lnTo>
                    <a:pt x="8" y="991"/>
                  </a:lnTo>
                  <a:lnTo>
                    <a:pt x="6" y="987"/>
                  </a:lnTo>
                  <a:lnTo>
                    <a:pt x="6" y="983"/>
                  </a:lnTo>
                  <a:lnTo>
                    <a:pt x="6" y="979"/>
                  </a:lnTo>
                  <a:lnTo>
                    <a:pt x="5" y="973"/>
                  </a:lnTo>
                  <a:lnTo>
                    <a:pt x="5" y="970"/>
                  </a:lnTo>
                  <a:lnTo>
                    <a:pt x="5" y="965"/>
                  </a:lnTo>
                  <a:lnTo>
                    <a:pt x="5" y="960"/>
                  </a:lnTo>
                  <a:lnTo>
                    <a:pt x="5" y="954"/>
                  </a:lnTo>
                  <a:lnTo>
                    <a:pt x="5" y="952"/>
                  </a:lnTo>
                  <a:lnTo>
                    <a:pt x="5" y="946"/>
                  </a:lnTo>
                  <a:lnTo>
                    <a:pt x="6" y="941"/>
                  </a:lnTo>
                  <a:lnTo>
                    <a:pt x="6" y="937"/>
                  </a:lnTo>
                  <a:lnTo>
                    <a:pt x="8" y="932"/>
                  </a:lnTo>
                  <a:lnTo>
                    <a:pt x="8" y="928"/>
                  </a:lnTo>
                  <a:lnTo>
                    <a:pt x="10" y="924"/>
                  </a:lnTo>
                  <a:lnTo>
                    <a:pt x="11" y="919"/>
                  </a:lnTo>
                  <a:lnTo>
                    <a:pt x="13" y="915"/>
                  </a:lnTo>
                  <a:lnTo>
                    <a:pt x="14" y="910"/>
                  </a:lnTo>
                  <a:lnTo>
                    <a:pt x="15" y="909"/>
                  </a:lnTo>
                  <a:lnTo>
                    <a:pt x="17" y="904"/>
                  </a:lnTo>
                  <a:lnTo>
                    <a:pt x="19" y="901"/>
                  </a:lnTo>
                  <a:lnTo>
                    <a:pt x="20" y="897"/>
                  </a:lnTo>
                  <a:lnTo>
                    <a:pt x="22" y="894"/>
                  </a:lnTo>
                  <a:lnTo>
                    <a:pt x="27" y="889"/>
                  </a:lnTo>
                  <a:lnTo>
                    <a:pt x="30" y="884"/>
                  </a:lnTo>
                  <a:lnTo>
                    <a:pt x="32" y="880"/>
                  </a:lnTo>
                  <a:lnTo>
                    <a:pt x="36" y="875"/>
                  </a:lnTo>
                  <a:lnTo>
                    <a:pt x="37" y="871"/>
                  </a:lnTo>
                  <a:lnTo>
                    <a:pt x="40" y="870"/>
                  </a:lnTo>
                  <a:lnTo>
                    <a:pt x="45" y="864"/>
                  </a:lnTo>
                  <a:lnTo>
                    <a:pt x="47" y="864"/>
                  </a:lnTo>
                  <a:lnTo>
                    <a:pt x="47" y="863"/>
                  </a:lnTo>
                  <a:lnTo>
                    <a:pt x="45" y="862"/>
                  </a:lnTo>
                  <a:lnTo>
                    <a:pt x="44" y="856"/>
                  </a:lnTo>
                  <a:lnTo>
                    <a:pt x="42" y="851"/>
                  </a:lnTo>
                  <a:lnTo>
                    <a:pt x="40" y="849"/>
                  </a:lnTo>
                  <a:lnTo>
                    <a:pt x="40" y="845"/>
                  </a:lnTo>
                  <a:lnTo>
                    <a:pt x="39" y="840"/>
                  </a:lnTo>
                  <a:lnTo>
                    <a:pt x="37" y="837"/>
                  </a:lnTo>
                  <a:lnTo>
                    <a:pt x="37" y="834"/>
                  </a:lnTo>
                  <a:lnTo>
                    <a:pt x="36" y="829"/>
                  </a:lnTo>
                  <a:lnTo>
                    <a:pt x="34" y="824"/>
                  </a:lnTo>
                  <a:lnTo>
                    <a:pt x="34" y="820"/>
                  </a:lnTo>
                  <a:lnTo>
                    <a:pt x="34" y="816"/>
                  </a:lnTo>
                  <a:lnTo>
                    <a:pt x="32" y="811"/>
                  </a:lnTo>
                  <a:lnTo>
                    <a:pt x="32" y="804"/>
                  </a:lnTo>
                  <a:lnTo>
                    <a:pt x="32" y="801"/>
                  </a:lnTo>
                  <a:lnTo>
                    <a:pt x="32" y="794"/>
                  </a:lnTo>
                  <a:lnTo>
                    <a:pt x="32" y="790"/>
                  </a:lnTo>
                  <a:lnTo>
                    <a:pt x="32" y="785"/>
                  </a:lnTo>
                  <a:lnTo>
                    <a:pt x="34" y="780"/>
                  </a:lnTo>
                  <a:lnTo>
                    <a:pt x="34" y="773"/>
                  </a:lnTo>
                  <a:lnTo>
                    <a:pt x="34" y="768"/>
                  </a:lnTo>
                  <a:lnTo>
                    <a:pt x="36" y="763"/>
                  </a:lnTo>
                  <a:lnTo>
                    <a:pt x="37" y="757"/>
                  </a:lnTo>
                  <a:lnTo>
                    <a:pt x="40" y="752"/>
                  </a:lnTo>
                  <a:lnTo>
                    <a:pt x="42" y="747"/>
                  </a:lnTo>
                  <a:lnTo>
                    <a:pt x="45" y="740"/>
                  </a:lnTo>
                  <a:lnTo>
                    <a:pt x="48" y="737"/>
                  </a:lnTo>
                  <a:lnTo>
                    <a:pt x="51" y="730"/>
                  </a:lnTo>
                  <a:lnTo>
                    <a:pt x="55" y="726"/>
                  </a:lnTo>
                  <a:lnTo>
                    <a:pt x="59" y="721"/>
                  </a:lnTo>
                  <a:lnTo>
                    <a:pt x="62" y="716"/>
                  </a:lnTo>
                  <a:lnTo>
                    <a:pt x="67" y="711"/>
                  </a:lnTo>
                  <a:lnTo>
                    <a:pt x="71" y="706"/>
                  </a:lnTo>
                  <a:lnTo>
                    <a:pt x="76" y="701"/>
                  </a:lnTo>
                  <a:lnTo>
                    <a:pt x="82" y="697"/>
                  </a:lnTo>
                  <a:lnTo>
                    <a:pt x="87" y="693"/>
                  </a:lnTo>
                  <a:lnTo>
                    <a:pt x="93" y="688"/>
                  </a:lnTo>
                  <a:lnTo>
                    <a:pt x="98" y="684"/>
                  </a:lnTo>
                  <a:lnTo>
                    <a:pt x="103" y="682"/>
                  </a:lnTo>
                  <a:lnTo>
                    <a:pt x="109" y="678"/>
                  </a:lnTo>
                  <a:lnTo>
                    <a:pt x="115" y="673"/>
                  </a:lnTo>
                  <a:lnTo>
                    <a:pt x="119" y="670"/>
                  </a:lnTo>
                  <a:lnTo>
                    <a:pt x="126" y="669"/>
                  </a:lnTo>
                  <a:lnTo>
                    <a:pt x="131" y="663"/>
                  </a:lnTo>
                  <a:lnTo>
                    <a:pt x="136" y="662"/>
                  </a:lnTo>
                  <a:lnTo>
                    <a:pt x="141" y="658"/>
                  </a:lnTo>
                  <a:lnTo>
                    <a:pt x="147" y="656"/>
                  </a:lnTo>
                  <a:lnTo>
                    <a:pt x="150" y="652"/>
                  </a:lnTo>
                  <a:lnTo>
                    <a:pt x="155" y="650"/>
                  </a:lnTo>
                  <a:lnTo>
                    <a:pt x="160" y="649"/>
                  </a:lnTo>
                  <a:lnTo>
                    <a:pt x="164" y="647"/>
                  </a:lnTo>
                  <a:lnTo>
                    <a:pt x="167" y="645"/>
                  </a:lnTo>
                  <a:lnTo>
                    <a:pt x="170" y="644"/>
                  </a:lnTo>
                  <a:lnTo>
                    <a:pt x="173" y="642"/>
                  </a:lnTo>
                  <a:lnTo>
                    <a:pt x="176" y="642"/>
                  </a:lnTo>
                  <a:lnTo>
                    <a:pt x="180" y="640"/>
                  </a:lnTo>
                  <a:lnTo>
                    <a:pt x="181" y="640"/>
                  </a:lnTo>
                  <a:lnTo>
                    <a:pt x="181" y="639"/>
                  </a:lnTo>
                  <a:lnTo>
                    <a:pt x="181" y="636"/>
                  </a:lnTo>
                  <a:lnTo>
                    <a:pt x="181" y="632"/>
                  </a:lnTo>
                  <a:lnTo>
                    <a:pt x="181" y="629"/>
                  </a:lnTo>
                  <a:lnTo>
                    <a:pt x="181" y="624"/>
                  </a:lnTo>
                  <a:lnTo>
                    <a:pt x="182" y="621"/>
                  </a:lnTo>
                  <a:lnTo>
                    <a:pt x="184" y="616"/>
                  </a:lnTo>
                  <a:lnTo>
                    <a:pt x="184" y="611"/>
                  </a:lnTo>
                  <a:lnTo>
                    <a:pt x="186" y="605"/>
                  </a:lnTo>
                  <a:lnTo>
                    <a:pt x="187" y="598"/>
                  </a:lnTo>
                  <a:lnTo>
                    <a:pt x="189" y="592"/>
                  </a:lnTo>
                  <a:lnTo>
                    <a:pt x="190" y="585"/>
                  </a:lnTo>
                  <a:lnTo>
                    <a:pt x="193" y="579"/>
                  </a:lnTo>
                  <a:lnTo>
                    <a:pt x="197" y="572"/>
                  </a:lnTo>
                  <a:lnTo>
                    <a:pt x="197" y="567"/>
                  </a:lnTo>
                  <a:lnTo>
                    <a:pt x="198" y="563"/>
                  </a:lnTo>
                  <a:lnTo>
                    <a:pt x="198" y="559"/>
                  </a:lnTo>
                  <a:lnTo>
                    <a:pt x="201" y="555"/>
                  </a:lnTo>
                  <a:lnTo>
                    <a:pt x="203" y="552"/>
                  </a:lnTo>
                  <a:lnTo>
                    <a:pt x="205" y="547"/>
                  </a:lnTo>
                  <a:lnTo>
                    <a:pt x="206" y="544"/>
                  </a:lnTo>
                  <a:lnTo>
                    <a:pt x="209" y="539"/>
                  </a:lnTo>
                  <a:lnTo>
                    <a:pt x="210" y="536"/>
                  </a:lnTo>
                  <a:lnTo>
                    <a:pt x="212" y="531"/>
                  </a:lnTo>
                  <a:lnTo>
                    <a:pt x="214" y="526"/>
                  </a:lnTo>
                  <a:lnTo>
                    <a:pt x="216" y="523"/>
                  </a:lnTo>
                  <a:lnTo>
                    <a:pt x="218" y="517"/>
                  </a:lnTo>
                  <a:lnTo>
                    <a:pt x="221" y="515"/>
                  </a:lnTo>
                  <a:lnTo>
                    <a:pt x="224" y="510"/>
                  </a:lnTo>
                  <a:lnTo>
                    <a:pt x="227" y="506"/>
                  </a:lnTo>
                  <a:lnTo>
                    <a:pt x="229" y="502"/>
                  </a:lnTo>
                  <a:lnTo>
                    <a:pt x="232" y="497"/>
                  </a:lnTo>
                  <a:lnTo>
                    <a:pt x="235" y="491"/>
                  </a:lnTo>
                  <a:lnTo>
                    <a:pt x="238" y="488"/>
                  </a:lnTo>
                  <a:lnTo>
                    <a:pt x="241" y="483"/>
                  </a:lnTo>
                  <a:lnTo>
                    <a:pt x="244" y="478"/>
                  </a:lnTo>
                  <a:lnTo>
                    <a:pt x="249" y="475"/>
                  </a:lnTo>
                  <a:lnTo>
                    <a:pt x="252" y="470"/>
                  </a:lnTo>
                  <a:lnTo>
                    <a:pt x="257" y="467"/>
                  </a:lnTo>
                  <a:lnTo>
                    <a:pt x="260" y="462"/>
                  </a:lnTo>
                  <a:lnTo>
                    <a:pt x="263" y="457"/>
                  </a:lnTo>
                  <a:lnTo>
                    <a:pt x="268" y="454"/>
                  </a:lnTo>
                  <a:lnTo>
                    <a:pt x="272" y="449"/>
                  </a:lnTo>
                  <a:lnTo>
                    <a:pt x="277" y="446"/>
                  </a:lnTo>
                  <a:lnTo>
                    <a:pt x="281" y="441"/>
                  </a:lnTo>
                  <a:lnTo>
                    <a:pt x="286" y="438"/>
                  </a:lnTo>
                  <a:lnTo>
                    <a:pt x="291" y="433"/>
                  </a:lnTo>
                  <a:lnTo>
                    <a:pt x="295" y="429"/>
                  </a:lnTo>
                  <a:lnTo>
                    <a:pt x="300" y="426"/>
                  </a:lnTo>
                  <a:lnTo>
                    <a:pt x="305" y="421"/>
                  </a:lnTo>
                  <a:lnTo>
                    <a:pt x="308" y="418"/>
                  </a:lnTo>
                  <a:lnTo>
                    <a:pt x="312" y="414"/>
                  </a:lnTo>
                  <a:lnTo>
                    <a:pt x="317" y="411"/>
                  </a:lnTo>
                  <a:lnTo>
                    <a:pt x="320" y="408"/>
                  </a:lnTo>
                  <a:lnTo>
                    <a:pt x="325" y="403"/>
                  </a:lnTo>
                  <a:lnTo>
                    <a:pt x="330" y="401"/>
                  </a:lnTo>
                  <a:lnTo>
                    <a:pt x="332" y="398"/>
                  </a:lnTo>
                  <a:lnTo>
                    <a:pt x="337" y="395"/>
                  </a:lnTo>
                  <a:lnTo>
                    <a:pt x="340" y="394"/>
                  </a:lnTo>
                  <a:lnTo>
                    <a:pt x="345" y="390"/>
                  </a:lnTo>
                  <a:lnTo>
                    <a:pt x="348" y="387"/>
                  </a:lnTo>
                  <a:lnTo>
                    <a:pt x="353" y="385"/>
                  </a:lnTo>
                  <a:lnTo>
                    <a:pt x="356" y="383"/>
                  </a:lnTo>
                  <a:lnTo>
                    <a:pt x="359" y="380"/>
                  </a:lnTo>
                  <a:lnTo>
                    <a:pt x="362" y="377"/>
                  </a:lnTo>
                  <a:lnTo>
                    <a:pt x="366" y="375"/>
                  </a:lnTo>
                  <a:lnTo>
                    <a:pt x="373" y="372"/>
                  </a:lnTo>
                  <a:lnTo>
                    <a:pt x="379" y="369"/>
                  </a:lnTo>
                  <a:lnTo>
                    <a:pt x="385" y="364"/>
                  </a:lnTo>
                  <a:lnTo>
                    <a:pt x="390" y="362"/>
                  </a:lnTo>
                  <a:lnTo>
                    <a:pt x="396" y="359"/>
                  </a:lnTo>
                  <a:lnTo>
                    <a:pt x="401" y="357"/>
                  </a:lnTo>
                  <a:lnTo>
                    <a:pt x="405" y="354"/>
                  </a:lnTo>
                  <a:lnTo>
                    <a:pt x="410" y="352"/>
                  </a:lnTo>
                  <a:lnTo>
                    <a:pt x="415" y="351"/>
                  </a:lnTo>
                  <a:lnTo>
                    <a:pt x="418" y="349"/>
                  </a:lnTo>
                  <a:lnTo>
                    <a:pt x="420" y="348"/>
                  </a:lnTo>
                  <a:lnTo>
                    <a:pt x="426" y="346"/>
                  </a:lnTo>
                  <a:lnTo>
                    <a:pt x="428" y="344"/>
                  </a:lnTo>
                  <a:lnTo>
                    <a:pt x="432" y="344"/>
                  </a:lnTo>
                  <a:lnTo>
                    <a:pt x="435" y="343"/>
                  </a:lnTo>
                  <a:lnTo>
                    <a:pt x="439" y="343"/>
                  </a:lnTo>
                  <a:lnTo>
                    <a:pt x="441" y="343"/>
                  </a:lnTo>
                  <a:lnTo>
                    <a:pt x="443" y="3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2" name="Freeform 7"/>
            <p:cNvSpPr>
              <a:spLocks/>
            </p:cNvSpPr>
            <p:nvPr/>
          </p:nvSpPr>
          <p:spPr bwMode="auto">
            <a:xfrm>
              <a:off x="2572817" y="4372371"/>
              <a:ext cx="236538" cy="242887"/>
            </a:xfrm>
            <a:custGeom>
              <a:avLst/>
              <a:gdLst>
                <a:gd name="T0" fmla="*/ 2 w 149"/>
                <a:gd name="T1" fmla="*/ 153 h 153"/>
                <a:gd name="T2" fmla="*/ 0 w 149"/>
                <a:gd name="T3" fmla="*/ 115 h 153"/>
                <a:gd name="T4" fmla="*/ 27 w 149"/>
                <a:gd name="T5" fmla="*/ 38 h 153"/>
                <a:gd name="T6" fmla="*/ 149 w 149"/>
                <a:gd name="T7" fmla="*/ 0 h 153"/>
                <a:gd name="T8" fmla="*/ 143 w 149"/>
                <a:gd name="T9" fmla="*/ 31 h 153"/>
                <a:gd name="T10" fmla="*/ 2 w 149"/>
                <a:gd name="T11" fmla="*/ 153 h 1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9"/>
                <a:gd name="T19" fmla="*/ 0 h 153"/>
                <a:gd name="T20" fmla="*/ 149 w 149"/>
                <a:gd name="T21" fmla="*/ 153 h 15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9" h="153">
                  <a:moveTo>
                    <a:pt x="2" y="153"/>
                  </a:moveTo>
                  <a:lnTo>
                    <a:pt x="0" y="115"/>
                  </a:lnTo>
                  <a:lnTo>
                    <a:pt x="27" y="38"/>
                  </a:lnTo>
                  <a:lnTo>
                    <a:pt x="149" y="0"/>
                  </a:lnTo>
                  <a:lnTo>
                    <a:pt x="143" y="31"/>
                  </a:lnTo>
                  <a:lnTo>
                    <a:pt x="2" y="15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3" name="Freeform 8"/>
            <p:cNvSpPr>
              <a:spLocks/>
            </p:cNvSpPr>
            <p:nvPr/>
          </p:nvSpPr>
          <p:spPr bwMode="auto">
            <a:xfrm>
              <a:off x="1591742" y="2724547"/>
              <a:ext cx="488950" cy="177800"/>
            </a:xfrm>
            <a:custGeom>
              <a:avLst/>
              <a:gdLst>
                <a:gd name="T0" fmla="*/ 28 w 308"/>
                <a:gd name="T1" fmla="*/ 8 h 112"/>
                <a:gd name="T2" fmla="*/ 37 w 308"/>
                <a:gd name="T3" fmla="*/ 17 h 112"/>
                <a:gd name="T4" fmla="*/ 50 w 308"/>
                <a:gd name="T5" fmla="*/ 29 h 112"/>
                <a:gd name="T6" fmla="*/ 68 w 308"/>
                <a:gd name="T7" fmla="*/ 40 h 112"/>
                <a:gd name="T8" fmla="*/ 85 w 308"/>
                <a:gd name="T9" fmla="*/ 52 h 112"/>
                <a:gd name="T10" fmla="*/ 94 w 308"/>
                <a:gd name="T11" fmla="*/ 55 h 112"/>
                <a:gd name="T12" fmla="*/ 108 w 308"/>
                <a:gd name="T13" fmla="*/ 60 h 112"/>
                <a:gd name="T14" fmla="*/ 124 w 308"/>
                <a:gd name="T15" fmla="*/ 65 h 112"/>
                <a:gd name="T16" fmla="*/ 141 w 308"/>
                <a:gd name="T17" fmla="*/ 68 h 112"/>
                <a:gd name="T18" fmla="*/ 159 w 308"/>
                <a:gd name="T19" fmla="*/ 73 h 112"/>
                <a:gd name="T20" fmla="*/ 174 w 308"/>
                <a:gd name="T21" fmla="*/ 76 h 112"/>
                <a:gd name="T22" fmla="*/ 190 w 308"/>
                <a:gd name="T23" fmla="*/ 79 h 112"/>
                <a:gd name="T24" fmla="*/ 204 w 308"/>
                <a:gd name="T25" fmla="*/ 83 h 112"/>
                <a:gd name="T26" fmla="*/ 212 w 308"/>
                <a:gd name="T27" fmla="*/ 84 h 112"/>
                <a:gd name="T28" fmla="*/ 220 w 308"/>
                <a:gd name="T29" fmla="*/ 86 h 112"/>
                <a:gd name="T30" fmla="*/ 222 w 308"/>
                <a:gd name="T31" fmla="*/ 76 h 112"/>
                <a:gd name="T32" fmla="*/ 226 w 308"/>
                <a:gd name="T33" fmla="*/ 66 h 112"/>
                <a:gd name="T34" fmla="*/ 231 w 308"/>
                <a:gd name="T35" fmla="*/ 55 h 112"/>
                <a:gd name="T36" fmla="*/ 239 w 308"/>
                <a:gd name="T37" fmla="*/ 47 h 112"/>
                <a:gd name="T38" fmla="*/ 250 w 308"/>
                <a:gd name="T39" fmla="*/ 45 h 112"/>
                <a:gd name="T40" fmla="*/ 265 w 308"/>
                <a:gd name="T41" fmla="*/ 45 h 112"/>
                <a:gd name="T42" fmla="*/ 280 w 308"/>
                <a:gd name="T43" fmla="*/ 47 h 112"/>
                <a:gd name="T44" fmla="*/ 295 w 308"/>
                <a:gd name="T45" fmla="*/ 52 h 112"/>
                <a:gd name="T46" fmla="*/ 305 w 308"/>
                <a:gd name="T47" fmla="*/ 56 h 112"/>
                <a:gd name="T48" fmla="*/ 308 w 308"/>
                <a:gd name="T49" fmla="*/ 68 h 112"/>
                <a:gd name="T50" fmla="*/ 305 w 308"/>
                <a:gd name="T51" fmla="*/ 78 h 112"/>
                <a:gd name="T52" fmla="*/ 299 w 308"/>
                <a:gd name="T53" fmla="*/ 87 h 112"/>
                <a:gd name="T54" fmla="*/ 286 w 308"/>
                <a:gd name="T55" fmla="*/ 84 h 112"/>
                <a:gd name="T56" fmla="*/ 275 w 308"/>
                <a:gd name="T57" fmla="*/ 83 h 112"/>
                <a:gd name="T58" fmla="*/ 264 w 308"/>
                <a:gd name="T59" fmla="*/ 81 h 112"/>
                <a:gd name="T60" fmla="*/ 256 w 308"/>
                <a:gd name="T61" fmla="*/ 81 h 112"/>
                <a:gd name="T62" fmla="*/ 253 w 308"/>
                <a:gd name="T63" fmla="*/ 86 h 112"/>
                <a:gd name="T64" fmla="*/ 256 w 308"/>
                <a:gd name="T65" fmla="*/ 100 h 112"/>
                <a:gd name="T66" fmla="*/ 248 w 308"/>
                <a:gd name="T67" fmla="*/ 112 h 112"/>
                <a:gd name="T68" fmla="*/ 237 w 308"/>
                <a:gd name="T69" fmla="*/ 111 h 112"/>
                <a:gd name="T70" fmla="*/ 225 w 308"/>
                <a:gd name="T71" fmla="*/ 104 h 112"/>
                <a:gd name="T72" fmla="*/ 217 w 308"/>
                <a:gd name="T73" fmla="*/ 96 h 112"/>
                <a:gd name="T74" fmla="*/ 209 w 308"/>
                <a:gd name="T75" fmla="*/ 99 h 112"/>
                <a:gd name="T76" fmla="*/ 198 w 308"/>
                <a:gd name="T77" fmla="*/ 99 h 112"/>
                <a:gd name="T78" fmla="*/ 182 w 308"/>
                <a:gd name="T79" fmla="*/ 99 h 112"/>
                <a:gd name="T80" fmla="*/ 168 w 308"/>
                <a:gd name="T81" fmla="*/ 96 h 112"/>
                <a:gd name="T82" fmla="*/ 151 w 308"/>
                <a:gd name="T83" fmla="*/ 92 h 112"/>
                <a:gd name="T84" fmla="*/ 133 w 308"/>
                <a:gd name="T85" fmla="*/ 86 h 112"/>
                <a:gd name="T86" fmla="*/ 113 w 308"/>
                <a:gd name="T87" fmla="*/ 81 h 112"/>
                <a:gd name="T88" fmla="*/ 95 w 308"/>
                <a:gd name="T89" fmla="*/ 74 h 112"/>
                <a:gd name="T90" fmla="*/ 75 w 308"/>
                <a:gd name="T91" fmla="*/ 66 h 112"/>
                <a:gd name="T92" fmla="*/ 56 w 308"/>
                <a:gd name="T93" fmla="*/ 58 h 112"/>
                <a:gd name="T94" fmla="*/ 40 w 308"/>
                <a:gd name="T95" fmla="*/ 50 h 112"/>
                <a:gd name="T96" fmla="*/ 28 w 308"/>
                <a:gd name="T97" fmla="*/ 42 h 112"/>
                <a:gd name="T98" fmla="*/ 19 w 308"/>
                <a:gd name="T99" fmla="*/ 35 h 112"/>
                <a:gd name="T100" fmla="*/ 9 w 308"/>
                <a:gd name="T101" fmla="*/ 24 h 112"/>
                <a:gd name="T102" fmla="*/ 3 w 308"/>
                <a:gd name="T103" fmla="*/ 9 h 112"/>
                <a:gd name="T104" fmla="*/ 0 w 308"/>
                <a:gd name="T105" fmla="*/ 0 h 1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8"/>
                <a:gd name="T160" fmla="*/ 0 h 112"/>
                <a:gd name="T161" fmla="*/ 308 w 308"/>
                <a:gd name="T162" fmla="*/ 112 h 1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8" h="112">
                  <a:moveTo>
                    <a:pt x="23" y="1"/>
                  </a:moveTo>
                  <a:lnTo>
                    <a:pt x="25" y="2"/>
                  </a:lnTo>
                  <a:lnTo>
                    <a:pt x="28" y="8"/>
                  </a:lnTo>
                  <a:lnTo>
                    <a:pt x="30" y="9"/>
                  </a:lnTo>
                  <a:lnTo>
                    <a:pt x="32" y="13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5" y="24"/>
                  </a:lnTo>
                  <a:lnTo>
                    <a:pt x="50" y="29"/>
                  </a:lnTo>
                  <a:lnTo>
                    <a:pt x="55" y="32"/>
                  </a:lnTo>
                  <a:lnTo>
                    <a:pt x="61" y="37"/>
                  </a:lnTo>
                  <a:lnTo>
                    <a:pt x="68" y="40"/>
                  </a:lnTo>
                  <a:lnTo>
                    <a:pt x="72" y="43"/>
                  </a:lnTo>
                  <a:lnTo>
                    <a:pt x="78" y="47"/>
                  </a:lnTo>
                  <a:lnTo>
                    <a:pt x="85" y="52"/>
                  </a:lnTo>
                  <a:lnTo>
                    <a:pt x="86" y="53"/>
                  </a:lnTo>
                  <a:lnTo>
                    <a:pt x="91" y="53"/>
                  </a:lnTo>
                  <a:lnTo>
                    <a:pt x="94" y="55"/>
                  </a:lnTo>
                  <a:lnTo>
                    <a:pt x="99" y="56"/>
                  </a:lnTo>
                  <a:lnTo>
                    <a:pt x="103" y="58"/>
                  </a:lnTo>
                  <a:lnTo>
                    <a:pt x="108" y="60"/>
                  </a:lnTo>
                  <a:lnTo>
                    <a:pt x="113" y="61"/>
                  </a:lnTo>
                  <a:lnTo>
                    <a:pt x="119" y="63"/>
                  </a:lnTo>
                  <a:lnTo>
                    <a:pt x="124" y="65"/>
                  </a:lnTo>
                  <a:lnTo>
                    <a:pt x="129" y="66"/>
                  </a:lnTo>
                  <a:lnTo>
                    <a:pt x="135" y="66"/>
                  </a:lnTo>
                  <a:lnTo>
                    <a:pt x="141" y="68"/>
                  </a:lnTo>
                  <a:lnTo>
                    <a:pt x="147" y="69"/>
                  </a:lnTo>
                  <a:lnTo>
                    <a:pt x="153" y="71"/>
                  </a:lnTo>
                  <a:lnTo>
                    <a:pt x="159" y="73"/>
                  </a:lnTo>
                  <a:lnTo>
                    <a:pt x="165" y="74"/>
                  </a:lnTo>
                  <a:lnTo>
                    <a:pt x="170" y="74"/>
                  </a:lnTo>
                  <a:lnTo>
                    <a:pt x="174" y="76"/>
                  </a:lnTo>
                  <a:lnTo>
                    <a:pt x="179" y="76"/>
                  </a:lnTo>
                  <a:lnTo>
                    <a:pt x="185" y="78"/>
                  </a:lnTo>
                  <a:lnTo>
                    <a:pt x="190" y="79"/>
                  </a:lnTo>
                  <a:lnTo>
                    <a:pt x="195" y="79"/>
                  </a:lnTo>
                  <a:lnTo>
                    <a:pt x="198" y="81"/>
                  </a:lnTo>
                  <a:lnTo>
                    <a:pt x="204" y="83"/>
                  </a:lnTo>
                  <a:lnTo>
                    <a:pt x="206" y="83"/>
                  </a:lnTo>
                  <a:lnTo>
                    <a:pt x="210" y="83"/>
                  </a:lnTo>
                  <a:lnTo>
                    <a:pt x="212" y="84"/>
                  </a:lnTo>
                  <a:lnTo>
                    <a:pt x="215" y="84"/>
                  </a:lnTo>
                  <a:lnTo>
                    <a:pt x="218" y="86"/>
                  </a:lnTo>
                  <a:lnTo>
                    <a:pt x="220" y="86"/>
                  </a:lnTo>
                  <a:lnTo>
                    <a:pt x="220" y="84"/>
                  </a:lnTo>
                  <a:lnTo>
                    <a:pt x="222" y="79"/>
                  </a:lnTo>
                  <a:lnTo>
                    <a:pt x="222" y="76"/>
                  </a:lnTo>
                  <a:lnTo>
                    <a:pt x="223" y="73"/>
                  </a:lnTo>
                  <a:lnTo>
                    <a:pt x="225" y="69"/>
                  </a:lnTo>
                  <a:lnTo>
                    <a:pt x="226" y="66"/>
                  </a:lnTo>
                  <a:lnTo>
                    <a:pt x="228" y="63"/>
                  </a:lnTo>
                  <a:lnTo>
                    <a:pt x="230" y="58"/>
                  </a:lnTo>
                  <a:lnTo>
                    <a:pt x="231" y="55"/>
                  </a:lnTo>
                  <a:lnTo>
                    <a:pt x="234" y="53"/>
                  </a:lnTo>
                  <a:lnTo>
                    <a:pt x="235" y="50"/>
                  </a:lnTo>
                  <a:lnTo>
                    <a:pt x="239" y="47"/>
                  </a:lnTo>
                  <a:lnTo>
                    <a:pt x="243" y="47"/>
                  </a:lnTo>
                  <a:lnTo>
                    <a:pt x="247" y="47"/>
                  </a:lnTo>
                  <a:lnTo>
                    <a:pt x="250" y="45"/>
                  </a:lnTo>
                  <a:lnTo>
                    <a:pt x="255" y="45"/>
                  </a:lnTo>
                  <a:lnTo>
                    <a:pt x="259" y="45"/>
                  </a:lnTo>
                  <a:lnTo>
                    <a:pt x="265" y="45"/>
                  </a:lnTo>
                  <a:lnTo>
                    <a:pt x="270" y="45"/>
                  </a:lnTo>
                  <a:lnTo>
                    <a:pt x="275" y="47"/>
                  </a:lnTo>
                  <a:lnTo>
                    <a:pt x="280" y="47"/>
                  </a:lnTo>
                  <a:lnTo>
                    <a:pt x="286" y="48"/>
                  </a:lnTo>
                  <a:lnTo>
                    <a:pt x="291" y="50"/>
                  </a:lnTo>
                  <a:lnTo>
                    <a:pt x="295" y="52"/>
                  </a:lnTo>
                  <a:lnTo>
                    <a:pt x="299" y="53"/>
                  </a:lnTo>
                  <a:lnTo>
                    <a:pt x="303" y="55"/>
                  </a:lnTo>
                  <a:lnTo>
                    <a:pt x="305" y="56"/>
                  </a:lnTo>
                  <a:lnTo>
                    <a:pt x="306" y="60"/>
                  </a:lnTo>
                  <a:lnTo>
                    <a:pt x="308" y="65"/>
                  </a:lnTo>
                  <a:lnTo>
                    <a:pt x="308" y="68"/>
                  </a:lnTo>
                  <a:lnTo>
                    <a:pt x="306" y="71"/>
                  </a:lnTo>
                  <a:lnTo>
                    <a:pt x="305" y="74"/>
                  </a:lnTo>
                  <a:lnTo>
                    <a:pt x="305" y="78"/>
                  </a:lnTo>
                  <a:lnTo>
                    <a:pt x="303" y="81"/>
                  </a:lnTo>
                  <a:lnTo>
                    <a:pt x="302" y="84"/>
                  </a:lnTo>
                  <a:lnTo>
                    <a:pt x="299" y="87"/>
                  </a:lnTo>
                  <a:lnTo>
                    <a:pt x="294" y="89"/>
                  </a:lnTo>
                  <a:lnTo>
                    <a:pt x="291" y="87"/>
                  </a:lnTo>
                  <a:lnTo>
                    <a:pt x="286" y="84"/>
                  </a:lnTo>
                  <a:lnTo>
                    <a:pt x="281" y="83"/>
                  </a:lnTo>
                  <a:lnTo>
                    <a:pt x="278" y="83"/>
                  </a:lnTo>
                  <a:lnTo>
                    <a:pt x="275" y="83"/>
                  </a:lnTo>
                  <a:lnTo>
                    <a:pt x="272" y="83"/>
                  </a:lnTo>
                  <a:lnTo>
                    <a:pt x="269" y="83"/>
                  </a:lnTo>
                  <a:lnTo>
                    <a:pt x="264" y="81"/>
                  </a:lnTo>
                  <a:lnTo>
                    <a:pt x="261" y="81"/>
                  </a:lnTo>
                  <a:lnTo>
                    <a:pt x="257" y="81"/>
                  </a:lnTo>
                  <a:lnTo>
                    <a:pt x="256" y="81"/>
                  </a:lnTo>
                  <a:lnTo>
                    <a:pt x="251" y="81"/>
                  </a:lnTo>
                  <a:lnTo>
                    <a:pt x="250" y="83"/>
                  </a:lnTo>
                  <a:lnTo>
                    <a:pt x="253" y="86"/>
                  </a:lnTo>
                  <a:lnTo>
                    <a:pt x="255" y="89"/>
                  </a:lnTo>
                  <a:lnTo>
                    <a:pt x="256" y="96"/>
                  </a:lnTo>
                  <a:lnTo>
                    <a:pt x="256" y="100"/>
                  </a:lnTo>
                  <a:lnTo>
                    <a:pt x="256" y="105"/>
                  </a:lnTo>
                  <a:lnTo>
                    <a:pt x="253" y="109"/>
                  </a:lnTo>
                  <a:lnTo>
                    <a:pt x="248" y="112"/>
                  </a:lnTo>
                  <a:lnTo>
                    <a:pt x="245" y="111"/>
                  </a:lnTo>
                  <a:lnTo>
                    <a:pt x="240" y="111"/>
                  </a:lnTo>
                  <a:lnTo>
                    <a:pt x="237" y="111"/>
                  </a:lnTo>
                  <a:lnTo>
                    <a:pt x="235" y="109"/>
                  </a:lnTo>
                  <a:lnTo>
                    <a:pt x="230" y="107"/>
                  </a:lnTo>
                  <a:lnTo>
                    <a:pt x="225" y="104"/>
                  </a:lnTo>
                  <a:lnTo>
                    <a:pt x="222" y="100"/>
                  </a:lnTo>
                  <a:lnTo>
                    <a:pt x="218" y="98"/>
                  </a:lnTo>
                  <a:lnTo>
                    <a:pt x="217" y="96"/>
                  </a:lnTo>
                  <a:lnTo>
                    <a:pt x="215" y="99"/>
                  </a:lnTo>
                  <a:lnTo>
                    <a:pt x="212" y="99"/>
                  </a:lnTo>
                  <a:lnTo>
                    <a:pt x="209" y="99"/>
                  </a:lnTo>
                  <a:lnTo>
                    <a:pt x="206" y="99"/>
                  </a:lnTo>
                  <a:lnTo>
                    <a:pt x="201" y="99"/>
                  </a:lnTo>
                  <a:lnTo>
                    <a:pt x="198" y="99"/>
                  </a:lnTo>
                  <a:lnTo>
                    <a:pt x="192" y="99"/>
                  </a:lnTo>
                  <a:lnTo>
                    <a:pt x="185" y="99"/>
                  </a:lnTo>
                  <a:lnTo>
                    <a:pt x="182" y="99"/>
                  </a:lnTo>
                  <a:lnTo>
                    <a:pt x="177" y="98"/>
                  </a:lnTo>
                  <a:lnTo>
                    <a:pt x="172" y="96"/>
                  </a:lnTo>
                  <a:lnTo>
                    <a:pt x="168" y="96"/>
                  </a:lnTo>
                  <a:lnTo>
                    <a:pt x="163" y="94"/>
                  </a:lnTo>
                  <a:lnTo>
                    <a:pt x="157" y="92"/>
                  </a:lnTo>
                  <a:lnTo>
                    <a:pt x="151" y="92"/>
                  </a:lnTo>
                  <a:lnTo>
                    <a:pt x="146" y="91"/>
                  </a:lnTo>
                  <a:lnTo>
                    <a:pt x="140" y="89"/>
                  </a:lnTo>
                  <a:lnTo>
                    <a:pt x="133" y="86"/>
                  </a:lnTo>
                  <a:lnTo>
                    <a:pt x="127" y="84"/>
                  </a:lnTo>
                  <a:lnTo>
                    <a:pt x="121" y="83"/>
                  </a:lnTo>
                  <a:lnTo>
                    <a:pt x="113" y="81"/>
                  </a:lnTo>
                  <a:lnTo>
                    <a:pt x="108" y="79"/>
                  </a:lnTo>
                  <a:lnTo>
                    <a:pt x="102" y="76"/>
                  </a:lnTo>
                  <a:lnTo>
                    <a:pt x="95" y="74"/>
                  </a:lnTo>
                  <a:lnTo>
                    <a:pt x="88" y="71"/>
                  </a:lnTo>
                  <a:lnTo>
                    <a:pt x="82" y="69"/>
                  </a:lnTo>
                  <a:lnTo>
                    <a:pt x="75" y="66"/>
                  </a:lnTo>
                  <a:lnTo>
                    <a:pt x="69" y="63"/>
                  </a:lnTo>
                  <a:lnTo>
                    <a:pt x="62" y="60"/>
                  </a:lnTo>
                  <a:lnTo>
                    <a:pt x="56" y="58"/>
                  </a:lnTo>
                  <a:lnTo>
                    <a:pt x="52" y="55"/>
                  </a:lnTo>
                  <a:lnTo>
                    <a:pt x="45" y="53"/>
                  </a:lnTo>
                  <a:lnTo>
                    <a:pt x="40" y="50"/>
                  </a:lnTo>
                  <a:lnTo>
                    <a:pt x="36" y="47"/>
                  </a:lnTo>
                  <a:lnTo>
                    <a:pt x="31" y="45"/>
                  </a:lnTo>
                  <a:lnTo>
                    <a:pt x="28" y="42"/>
                  </a:lnTo>
                  <a:lnTo>
                    <a:pt x="25" y="40"/>
                  </a:lnTo>
                  <a:lnTo>
                    <a:pt x="20" y="37"/>
                  </a:lnTo>
                  <a:lnTo>
                    <a:pt x="19" y="35"/>
                  </a:lnTo>
                  <a:lnTo>
                    <a:pt x="17" y="32"/>
                  </a:lnTo>
                  <a:lnTo>
                    <a:pt x="13" y="27"/>
                  </a:lnTo>
                  <a:lnTo>
                    <a:pt x="9" y="24"/>
                  </a:lnTo>
                  <a:lnTo>
                    <a:pt x="6" y="19"/>
                  </a:lnTo>
                  <a:lnTo>
                    <a:pt x="5" y="15"/>
                  </a:lnTo>
                  <a:lnTo>
                    <a:pt x="3" y="9"/>
                  </a:lnTo>
                  <a:lnTo>
                    <a:pt x="1" y="6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4" name="Freeform 9"/>
            <p:cNvSpPr>
              <a:spLocks/>
            </p:cNvSpPr>
            <p:nvPr/>
          </p:nvSpPr>
          <p:spPr bwMode="auto">
            <a:xfrm>
              <a:off x="1563167" y="2815034"/>
              <a:ext cx="608013" cy="196850"/>
            </a:xfrm>
            <a:custGeom>
              <a:avLst/>
              <a:gdLst>
                <a:gd name="T0" fmla="*/ 237 w 383"/>
                <a:gd name="T1" fmla="*/ 37 h 124"/>
                <a:gd name="T2" fmla="*/ 244 w 383"/>
                <a:gd name="T3" fmla="*/ 59 h 124"/>
                <a:gd name="T4" fmla="*/ 262 w 383"/>
                <a:gd name="T5" fmla="*/ 72 h 124"/>
                <a:gd name="T6" fmla="*/ 316 w 383"/>
                <a:gd name="T7" fmla="*/ 20 h 124"/>
                <a:gd name="T8" fmla="*/ 331 w 383"/>
                <a:gd name="T9" fmla="*/ 6 h 124"/>
                <a:gd name="T10" fmla="*/ 333 w 383"/>
                <a:gd name="T11" fmla="*/ 18 h 124"/>
                <a:gd name="T12" fmla="*/ 328 w 383"/>
                <a:gd name="T13" fmla="*/ 33 h 124"/>
                <a:gd name="T14" fmla="*/ 314 w 383"/>
                <a:gd name="T15" fmla="*/ 48 h 124"/>
                <a:gd name="T16" fmla="*/ 300 w 383"/>
                <a:gd name="T17" fmla="*/ 64 h 124"/>
                <a:gd name="T18" fmla="*/ 306 w 383"/>
                <a:gd name="T19" fmla="*/ 90 h 124"/>
                <a:gd name="T20" fmla="*/ 314 w 383"/>
                <a:gd name="T21" fmla="*/ 85 h 124"/>
                <a:gd name="T22" fmla="*/ 333 w 383"/>
                <a:gd name="T23" fmla="*/ 77 h 124"/>
                <a:gd name="T24" fmla="*/ 352 w 383"/>
                <a:gd name="T25" fmla="*/ 65 h 124"/>
                <a:gd name="T26" fmla="*/ 364 w 383"/>
                <a:gd name="T27" fmla="*/ 52 h 124"/>
                <a:gd name="T28" fmla="*/ 364 w 383"/>
                <a:gd name="T29" fmla="*/ 35 h 124"/>
                <a:gd name="T30" fmla="*/ 354 w 383"/>
                <a:gd name="T31" fmla="*/ 13 h 124"/>
                <a:gd name="T32" fmla="*/ 372 w 383"/>
                <a:gd name="T33" fmla="*/ 6 h 124"/>
                <a:gd name="T34" fmla="*/ 380 w 383"/>
                <a:gd name="T35" fmla="*/ 24 h 124"/>
                <a:gd name="T36" fmla="*/ 383 w 383"/>
                <a:gd name="T37" fmla="*/ 42 h 124"/>
                <a:gd name="T38" fmla="*/ 380 w 383"/>
                <a:gd name="T39" fmla="*/ 62 h 124"/>
                <a:gd name="T40" fmla="*/ 371 w 383"/>
                <a:gd name="T41" fmla="*/ 78 h 124"/>
                <a:gd name="T42" fmla="*/ 356 w 383"/>
                <a:gd name="T43" fmla="*/ 91 h 124"/>
                <a:gd name="T44" fmla="*/ 339 w 383"/>
                <a:gd name="T45" fmla="*/ 99 h 124"/>
                <a:gd name="T46" fmla="*/ 318 w 383"/>
                <a:gd name="T47" fmla="*/ 104 h 124"/>
                <a:gd name="T48" fmla="*/ 297 w 383"/>
                <a:gd name="T49" fmla="*/ 104 h 124"/>
                <a:gd name="T50" fmla="*/ 276 w 383"/>
                <a:gd name="T51" fmla="*/ 103 h 124"/>
                <a:gd name="T52" fmla="*/ 257 w 383"/>
                <a:gd name="T53" fmla="*/ 98 h 124"/>
                <a:gd name="T54" fmla="*/ 244 w 383"/>
                <a:gd name="T55" fmla="*/ 93 h 124"/>
                <a:gd name="T56" fmla="*/ 231 w 383"/>
                <a:gd name="T57" fmla="*/ 88 h 124"/>
                <a:gd name="T58" fmla="*/ 215 w 383"/>
                <a:gd name="T59" fmla="*/ 83 h 124"/>
                <a:gd name="T60" fmla="*/ 198 w 383"/>
                <a:gd name="T61" fmla="*/ 82 h 124"/>
                <a:gd name="T62" fmla="*/ 179 w 383"/>
                <a:gd name="T63" fmla="*/ 80 h 124"/>
                <a:gd name="T64" fmla="*/ 160 w 383"/>
                <a:gd name="T65" fmla="*/ 78 h 124"/>
                <a:gd name="T66" fmla="*/ 140 w 383"/>
                <a:gd name="T67" fmla="*/ 75 h 124"/>
                <a:gd name="T68" fmla="*/ 122 w 383"/>
                <a:gd name="T69" fmla="*/ 72 h 124"/>
                <a:gd name="T70" fmla="*/ 108 w 383"/>
                <a:gd name="T71" fmla="*/ 69 h 124"/>
                <a:gd name="T72" fmla="*/ 102 w 383"/>
                <a:gd name="T73" fmla="*/ 75 h 124"/>
                <a:gd name="T74" fmla="*/ 89 w 383"/>
                <a:gd name="T75" fmla="*/ 95 h 124"/>
                <a:gd name="T76" fmla="*/ 74 w 383"/>
                <a:gd name="T77" fmla="*/ 116 h 124"/>
                <a:gd name="T78" fmla="*/ 67 w 383"/>
                <a:gd name="T79" fmla="*/ 116 h 124"/>
                <a:gd name="T80" fmla="*/ 71 w 383"/>
                <a:gd name="T81" fmla="*/ 99 h 124"/>
                <a:gd name="T82" fmla="*/ 77 w 383"/>
                <a:gd name="T83" fmla="*/ 80 h 124"/>
                <a:gd name="T84" fmla="*/ 81 w 383"/>
                <a:gd name="T85" fmla="*/ 65 h 124"/>
                <a:gd name="T86" fmla="*/ 3 w 383"/>
                <a:gd name="T87" fmla="*/ 11 h 124"/>
                <a:gd name="T88" fmla="*/ 16 w 383"/>
                <a:gd name="T89" fmla="*/ 18 h 124"/>
                <a:gd name="T90" fmla="*/ 31 w 383"/>
                <a:gd name="T91" fmla="*/ 24 h 124"/>
                <a:gd name="T92" fmla="*/ 49 w 383"/>
                <a:gd name="T93" fmla="*/ 33 h 124"/>
                <a:gd name="T94" fmla="*/ 67 w 383"/>
                <a:gd name="T95" fmla="*/ 39 h 124"/>
                <a:gd name="T96" fmla="*/ 84 w 383"/>
                <a:gd name="T97" fmla="*/ 46 h 124"/>
                <a:gd name="T98" fmla="*/ 104 w 383"/>
                <a:gd name="T99" fmla="*/ 51 h 124"/>
                <a:gd name="T100" fmla="*/ 118 w 383"/>
                <a:gd name="T101" fmla="*/ 54 h 124"/>
                <a:gd name="T102" fmla="*/ 135 w 383"/>
                <a:gd name="T103" fmla="*/ 55 h 124"/>
                <a:gd name="T104" fmla="*/ 153 w 383"/>
                <a:gd name="T105" fmla="*/ 59 h 124"/>
                <a:gd name="T106" fmla="*/ 173 w 383"/>
                <a:gd name="T107" fmla="*/ 60 h 124"/>
                <a:gd name="T108" fmla="*/ 191 w 383"/>
                <a:gd name="T109" fmla="*/ 62 h 124"/>
                <a:gd name="T110" fmla="*/ 206 w 383"/>
                <a:gd name="T111" fmla="*/ 64 h 124"/>
                <a:gd name="T112" fmla="*/ 223 w 383"/>
                <a:gd name="T113" fmla="*/ 65 h 124"/>
                <a:gd name="T114" fmla="*/ 238 w 383"/>
                <a:gd name="T115" fmla="*/ 31 h 12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83"/>
                <a:gd name="T175" fmla="*/ 0 h 124"/>
                <a:gd name="T176" fmla="*/ 383 w 383"/>
                <a:gd name="T177" fmla="*/ 124 h 12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83" h="124">
                  <a:moveTo>
                    <a:pt x="238" y="31"/>
                  </a:moveTo>
                  <a:lnTo>
                    <a:pt x="238" y="31"/>
                  </a:lnTo>
                  <a:lnTo>
                    <a:pt x="238" y="34"/>
                  </a:lnTo>
                  <a:lnTo>
                    <a:pt x="237" y="37"/>
                  </a:lnTo>
                  <a:lnTo>
                    <a:pt x="238" y="42"/>
                  </a:lnTo>
                  <a:lnTo>
                    <a:pt x="238" y="47"/>
                  </a:lnTo>
                  <a:lnTo>
                    <a:pt x="240" y="54"/>
                  </a:lnTo>
                  <a:lnTo>
                    <a:pt x="244" y="59"/>
                  </a:lnTo>
                  <a:lnTo>
                    <a:pt x="250" y="65"/>
                  </a:lnTo>
                  <a:lnTo>
                    <a:pt x="254" y="69"/>
                  </a:lnTo>
                  <a:lnTo>
                    <a:pt x="259" y="72"/>
                  </a:lnTo>
                  <a:lnTo>
                    <a:pt x="262" y="72"/>
                  </a:lnTo>
                  <a:lnTo>
                    <a:pt x="267" y="72"/>
                  </a:lnTo>
                  <a:lnTo>
                    <a:pt x="271" y="70"/>
                  </a:lnTo>
                  <a:lnTo>
                    <a:pt x="275" y="69"/>
                  </a:lnTo>
                  <a:lnTo>
                    <a:pt x="316" y="20"/>
                  </a:lnTo>
                  <a:lnTo>
                    <a:pt x="326" y="0"/>
                  </a:lnTo>
                  <a:lnTo>
                    <a:pt x="328" y="0"/>
                  </a:lnTo>
                  <a:lnTo>
                    <a:pt x="330" y="3"/>
                  </a:lnTo>
                  <a:lnTo>
                    <a:pt x="331" y="6"/>
                  </a:lnTo>
                  <a:lnTo>
                    <a:pt x="333" y="9"/>
                  </a:lnTo>
                  <a:lnTo>
                    <a:pt x="333" y="13"/>
                  </a:lnTo>
                  <a:lnTo>
                    <a:pt x="333" y="14"/>
                  </a:lnTo>
                  <a:lnTo>
                    <a:pt x="333" y="18"/>
                  </a:lnTo>
                  <a:lnTo>
                    <a:pt x="333" y="22"/>
                  </a:lnTo>
                  <a:lnTo>
                    <a:pt x="331" y="26"/>
                  </a:lnTo>
                  <a:lnTo>
                    <a:pt x="330" y="29"/>
                  </a:lnTo>
                  <a:lnTo>
                    <a:pt x="328" y="33"/>
                  </a:lnTo>
                  <a:lnTo>
                    <a:pt x="325" y="37"/>
                  </a:lnTo>
                  <a:lnTo>
                    <a:pt x="322" y="41"/>
                  </a:lnTo>
                  <a:lnTo>
                    <a:pt x="317" y="46"/>
                  </a:lnTo>
                  <a:lnTo>
                    <a:pt x="314" y="48"/>
                  </a:lnTo>
                  <a:lnTo>
                    <a:pt x="311" y="54"/>
                  </a:lnTo>
                  <a:lnTo>
                    <a:pt x="306" y="57"/>
                  </a:lnTo>
                  <a:lnTo>
                    <a:pt x="303" y="60"/>
                  </a:lnTo>
                  <a:lnTo>
                    <a:pt x="300" y="64"/>
                  </a:lnTo>
                  <a:lnTo>
                    <a:pt x="297" y="67"/>
                  </a:lnTo>
                  <a:lnTo>
                    <a:pt x="292" y="70"/>
                  </a:lnTo>
                  <a:lnTo>
                    <a:pt x="291" y="72"/>
                  </a:lnTo>
                  <a:lnTo>
                    <a:pt x="306" y="90"/>
                  </a:lnTo>
                  <a:lnTo>
                    <a:pt x="306" y="88"/>
                  </a:lnTo>
                  <a:lnTo>
                    <a:pt x="309" y="88"/>
                  </a:lnTo>
                  <a:lnTo>
                    <a:pt x="311" y="86"/>
                  </a:lnTo>
                  <a:lnTo>
                    <a:pt x="314" y="85"/>
                  </a:lnTo>
                  <a:lnTo>
                    <a:pt x="317" y="83"/>
                  </a:lnTo>
                  <a:lnTo>
                    <a:pt x="322" y="82"/>
                  </a:lnTo>
                  <a:lnTo>
                    <a:pt x="326" y="78"/>
                  </a:lnTo>
                  <a:lnTo>
                    <a:pt x="333" y="77"/>
                  </a:lnTo>
                  <a:lnTo>
                    <a:pt x="338" y="73"/>
                  </a:lnTo>
                  <a:lnTo>
                    <a:pt x="342" y="72"/>
                  </a:lnTo>
                  <a:lnTo>
                    <a:pt x="346" y="69"/>
                  </a:lnTo>
                  <a:lnTo>
                    <a:pt x="352" y="65"/>
                  </a:lnTo>
                  <a:lnTo>
                    <a:pt x="355" y="62"/>
                  </a:lnTo>
                  <a:lnTo>
                    <a:pt x="358" y="59"/>
                  </a:lnTo>
                  <a:lnTo>
                    <a:pt x="361" y="55"/>
                  </a:lnTo>
                  <a:lnTo>
                    <a:pt x="364" y="52"/>
                  </a:lnTo>
                  <a:lnTo>
                    <a:pt x="364" y="47"/>
                  </a:lnTo>
                  <a:lnTo>
                    <a:pt x="366" y="44"/>
                  </a:lnTo>
                  <a:lnTo>
                    <a:pt x="364" y="39"/>
                  </a:lnTo>
                  <a:lnTo>
                    <a:pt x="364" y="35"/>
                  </a:lnTo>
                  <a:lnTo>
                    <a:pt x="363" y="29"/>
                  </a:lnTo>
                  <a:lnTo>
                    <a:pt x="361" y="22"/>
                  </a:lnTo>
                  <a:lnTo>
                    <a:pt x="356" y="18"/>
                  </a:lnTo>
                  <a:lnTo>
                    <a:pt x="354" y="13"/>
                  </a:lnTo>
                  <a:lnTo>
                    <a:pt x="352" y="11"/>
                  </a:lnTo>
                  <a:lnTo>
                    <a:pt x="352" y="9"/>
                  </a:lnTo>
                  <a:lnTo>
                    <a:pt x="371" y="3"/>
                  </a:lnTo>
                  <a:lnTo>
                    <a:pt x="372" y="6"/>
                  </a:lnTo>
                  <a:lnTo>
                    <a:pt x="373" y="11"/>
                  </a:lnTo>
                  <a:lnTo>
                    <a:pt x="377" y="18"/>
                  </a:lnTo>
                  <a:lnTo>
                    <a:pt x="378" y="21"/>
                  </a:lnTo>
                  <a:lnTo>
                    <a:pt x="380" y="24"/>
                  </a:lnTo>
                  <a:lnTo>
                    <a:pt x="380" y="29"/>
                  </a:lnTo>
                  <a:lnTo>
                    <a:pt x="381" y="33"/>
                  </a:lnTo>
                  <a:lnTo>
                    <a:pt x="381" y="37"/>
                  </a:lnTo>
                  <a:lnTo>
                    <a:pt x="383" y="42"/>
                  </a:lnTo>
                  <a:lnTo>
                    <a:pt x="383" y="47"/>
                  </a:lnTo>
                  <a:lnTo>
                    <a:pt x="383" y="52"/>
                  </a:lnTo>
                  <a:lnTo>
                    <a:pt x="381" y="57"/>
                  </a:lnTo>
                  <a:lnTo>
                    <a:pt x="380" y="62"/>
                  </a:lnTo>
                  <a:lnTo>
                    <a:pt x="378" y="67"/>
                  </a:lnTo>
                  <a:lnTo>
                    <a:pt x="377" y="72"/>
                  </a:lnTo>
                  <a:lnTo>
                    <a:pt x="373" y="75"/>
                  </a:lnTo>
                  <a:lnTo>
                    <a:pt x="371" y="78"/>
                  </a:lnTo>
                  <a:lnTo>
                    <a:pt x="367" y="82"/>
                  </a:lnTo>
                  <a:lnTo>
                    <a:pt x="364" y="85"/>
                  </a:lnTo>
                  <a:lnTo>
                    <a:pt x="361" y="88"/>
                  </a:lnTo>
                  <a:lnTo>
                    <a:pt x="356" y="91"/>
                  </a:lnTo>
                  <a:lnTo>
                    <a:pt x="352" y="93"/>
                  </a:lnTo>
                  <a:lnTo>
                    <a:pt x="348" y="95"/>
                  </a:lnTo>
                  <a:lnTo>
                    <a:pt x="344" y="97"/>
                  </a:lnTo>
                  <a:lnTo>
                    <a:pt x="339" y="99"/>
                  </a:lnTo>
                  <a:lnTo>
                    <a:pt x="334" y="102"/>
                  </a:lnTo>
                  <a:lnTo>
                    <a:pt x="330" y="103"/>
                  </a:lnTo>
                  <a:lnTo>
                    <a:pt x="324" y="103"/>
                  </a:lnTo>
                  <a:lnTo>
                    <a:pt x="318" y="104"/>
                  </a:lnTo>
                  <a:lnTo>
                    <a:pt x="312" y="104"/>
                  </a:lnTo>
                  <a:lnTo>
                    <a:pt x="308" y="106"/>
                  </a:lnTo>
                  <a:lnTo>
                    <a:pt x="303" y="104"/>
                  </a:lnTo>
                  <a:lnTo>
                    <a:pt x="297" y="104"/>
                  </a:lnTo>
                  <a:lnTo>
                    <a:pt x="292" y="104"/>
                  </a:lnTo>
                  <a:lnTo>
                    <a:pt x="287" y="104"/>
                  </a:lnTo>
                  <a:lnTo>
                    <a:pt x="281" y="103"/>
                  </a:lnTo>
                  <a:lnTo>
                    <a:pt x="276" y="103"/>
                  </a:lnTo>
                  <a:lnTo>
                    <a:pt x="271" y="102"/>
                  </a:lnTo>
                  <a:lnTo>
                    <a:pt x="267" y="102"/>
                  </a:lnTo>
                  <a:lnTo>
                    <a:pt x="262" y="99"/>
                  </a:lnTo>
                  <a:lnTo>
                    <a:pt x="257" y="98"/>
                  </a:lnTo>
                  <a:lnTo>
                    <a:pt x="254" y="97"/>
                  </a:lnTo>
                  <a:lnTo>
                    <a:pt x="251" y="97"/>
                  </a:lnTo>
                  <a:lnTo>
                    <a:pt x="246" y="95"/>
                  </a:lnTo>
                  <a:lnTo>
                    <a:pt x="244" y="93"/>
                  </a:lnTo>
                  <a:lnTo>
                    <a:pt x="240" y="91"/>
                  </a:lnTo>
                  <a:lnTo>
                    <a:pt x="237" y="91"/>
                  </a:lnTo>
                  <a:lnTo>
                    <a:pt x="234" y="88"/>
                  </a:lnTo>
                  <a:lnTo>
                    <a:pt x="231" y="88"/>
                  </a:lnTo>
                  <a:lnTo>
                    <a:pt x="224" y="85"/>
                  </a:lnTo>
                  <a:lnTo>
                    <a:pt x="223" y="83"/>
                  </a:lnTo>
                  <a:lnTo>
                    <a:pt x="220" y="83"/>
                  </a:lnTo>
                  <a:lnTo>
                    <a:pt x="215" y="83"/>
                  </a:lnTo>
                  <a:lnTo>
                    <a:pt x="210" y="83"/>
                  </a:lnTo>
                  <a:lnTo>
                    <a:pt x="206" y="82"/>
                  </a:lnTo>
                  <a:lnTo>
                    <a:pt x="201" y="82"/>
                  </a:lnTo>
                  <a:lnTo>
                    <a:pt x="198" y="82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4" y="82"/>
                  </a:lnTo>
                  <a:lnTo>
                    <a:pt x="179" y="80"/>
                  </a:lnTo>
                  <a:lnTo>
                    <a:pt x="176" y="80"/>
                  </a:lnTo>
                  <a:lnTo>
                    <a:pt x="169" y="80"/>
                  </a:lnTo>
                  <a:lnTo>
                    <a:pt x="165" y="78"/>
                  </a:lnTo>
                  <a:lnTo>
                    <a:pt x="160" y="78"/>
                  </a:lnTo>
                  <a:lnTo>
                    <a:pt x="153" y="78"/>
                  </a:lnTo>
                  <a:lnTo>
                    <a:pt x="149" y="77"/>
                  </a:lnTo>
                  <a:lnTo>
                    <a:pt x="144" y="77"/>
                  </a:lnTo>
                  <a:lnTo>
                    <a:pt x="140" y="75"/>
                  </a:lnTo>
                  <a:lnTo>
                    <a:pt x="136" y="75"/>
                  </a:lnTo>
                  <a:lnTo>
                    <a:pt x="130" y="75"/>
                  </a:lnTo>
                  <a:lnTo>
                    <a:pt x="127" y="73"/>
                  </a:lnTo>
                  <a:lnTo>
                    <a:pt x="122" y="72"/>
                  </a:lnTo>
                  <a:lnTo>
                    <a:pt x="118" y="72"/>
                  </a:lnTo>
                  <a:lnTo>
                    <a:pt x="114" y="70"/>
                  </a:lnTo>
                  <a:lnTo>
                    <a:pt x="111" y="70"/>
                  </a:lnTo>
                  <a:lnTo>
                    <a:pt x="108" y="69"/>
                  </a:lnTo>
                  <a:lnTo>
                    <a:pt x="106" y="69"/>
                  </a:lnTo>
                  <a:lnTo>
                    <a:pt x="105" y="69"/>
                  </a:lnTo>
                  <a:lnTo>
                    <a:pt x="104" y="72"/>
                  </a:lnTo>
                  <a:lnTo>
                    <a:pt x="102" y="75"/>
                  </a:lnTo>
                  <a:lnTo>
                    <a:pt x="98" y="78"/>
                  </a:lnTo>
                  <a:lnTo>
                    <a:pt x="96" y="83"/>
                  </a:lnTo>
                  <a:lnTo>
                    <a:pt x="92" y="90"/>
                  </a:lnTo>
                  <a:lnTo>
                    <a:pt x="89" y="95"/>
                  </a:lnTo>
                  <a:lnTo>
                    <a:pt x="84" y="102"/>
                  </a:lnTo>
                  <a:lnTo>
                    <a:pt x="81" y="108"/>
                  </a:lnTo>
                  <a:lnTo>
                    <a:pt x="77" y="113"/>
                  </a:lnTo>
                  <a:lnTo>
                    <a:pt x="74" y="116"/>
                  </a:lnTo>
                  <a:lnTo>
                    <a:pt x="71" y="121"/>
                  </a:lnTo>
                  <a:lnTo>
                    <a:pt x="67" y="124"/>
                  </a:lnTo>
                  <a:lnTo>
                    <a:pt x="67" y="121"/>
                  </a:lnTo>
                  <a:lnTo>
                    <a:pt x="67" y="116"/>
                  </a:lnTo>
                  <a:lnTo>
                    <a:pt x="67" y="113"/>
                  </a:lnTo>
                  <a:lnTo>
                    <a:pt x="69" y="108"/>
                  </a:lnTo>
                  <a:lnTo>
                    <a:pt x="71" y="104"/>
                  </a:lnTo>
                  <a:lnTo>
                    <a:pt x="71" y="99"/>
                  </a:lnTo>
                  <a:lnTo>
                    <a:pt x="72" y="95"/>
                  </a:lnTo>
                  <a:lnTo>
                    <a:pt x="74" y="90"/>
                  </a:lnTo>
                  <a:lnTo>
                    <a:pt x="75" y="85"/>
                  </a:lnTo>
                  <a:lnTo>
                    <a:pt x="77" y="80"/>
                  </a:lnTo>
                  <a:lnTo>
                    <a:pt x="79" y="77"/>
                  </a:lnTo>
                  <a:lnTo>
                    <a:pt x="80" y="72"/>
                  </a:lnTo>
                  <a:lnTo>
                    <a:pt x="80" y="69"/>
                  </a:lnTo>
                  <a:lnTo>
                    <a:pt x="81" y="65"/>
                  </a:lnTo>
                  <a:lnTo>
                    <a:pt x="83" y="64"/>
                  </a:lnTo>
                  <a:lnTo>
                    <a:pt x="12" y="37"/>
                  </a:lnTo>
                  <a:lnTo>
                    <a:pt x="0" y="9"/>
                  </a:lnTo>
                  <a:lnTo>
                    <a:pt x="3" y="11"/>
                  </a:lnTo>
                  <a:lnTo>
                    <a:pt x="6" y="13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6" y="18"/>
                  </a:lnTo>
                  <a:lnTo>
                    <a:pt x="20" y="20"/>
                  </a:lnTo>
                  <a:lnTo>
                    <a:pt x="24" y="21"/>
                  </a:lnTo>
                  <a:lnTo>
                    <a:pt x="28" y="22"/>
                  </a:lnTo>
                  <a:lnTo>
                    <a:pt x="31" y="24"/>
                  </a:lnTo>
                  <a:lnTo>
                    <a:pt x="36" y="26"/>
                  </a:lnTo>
                  <a:lnTo>
                    <a:pt x="39" y="29"/>
                  </a:lnTo>
                  <a:lnTo>
                    <a:pt x="44" y="29"/>
                  </a:lnTo>
                  <a:lnTo>
                    <a:pt x="49" y="33"/>
                  </a:lnTo>
                  <a:lnTo>
                    <a:pt x="51" y="34"/>
                  </a:lnTo>
                  <a:lnTo>
                    <a:pt x="58" y="35"/>
                  </a:lnTo>
                  <a:lnTo>
                    <a:pt x="61" y="37"/>
                  </a:lnTo>
                  <a:lnTo>
                    <a:pt x="67" y="39"/>
                  </a:lnTo>
                  <a:lnTo>
                    <a:pt x="71" y="41"/>
                  </a:lnTo>
                  <a:lnTo>
                    <a:pt x="77" y="42"/>
                  </a:lnTo>
                  <a:lnTo>
                    <a:pt x="80" y="44"/>
                  </a:lnTo>
                  <a:lnTo>
                    <a:pt x="84" y="46"/>
                  </a:lnTo>
                  <a:lnTo>
                    <a:pt x="89" y="47"/>
                  </a:lnTo>
                  <a:lnTo>
                    <a:pt x="94" y="48"/>
                  </a:lnTo>
                  <a:lnTo>
                    <a:pt x="98" y="48"/>
                  </a:lnTo>
                  <a:lnTo>
                    <a:pt x="104" y="51"/>
                  </a:lnTo>
                  <a:lnTo>
                    <a:pt x="106" y="52"/>
                  </a:lnTo>
                  <a:lnTo>
                    <a:pt x="111" y="52"/>
                  </a:lnTo>
                  <a:lnTo>
                    <a:pt x="114" y="52"/>
                  </a:lnTo>
                  <a:lnTo>
                    <a:pt x="118" y="54"/>
                  </a:lnTo>
                  <a:lnTo>
                    <a:pt x="122" y="54"/>
                  </a:lnTo>
                  <a:lnTo>
                    <a:pt x="127" y="55"/>
                  </a:lnTo>
                  <a:lnTo>
                    <a:pt x="130" y="55"/>
                  </a:lnTo>
                  <a:lnTo>
                    <a:pt x="135" y="55"/>
                  </a:lnTo>
                  <a:lnTo>
                    <a:pt x="140" y="55"/>
                  </a:lnTo>
                  <a:lnTo>
                    <a:pt x="144" y="57"/>
                  </a:lnTo>
                  <a:lnTo>
                    <a:pt x="149" y="57"/>
                  </a:lnTo>
                  <a:lnTo>
                    <a:pt x="153" y="59"/>
                  </a:lnTo>
                  <a:lnTo>
                    <a:pt x="159" y="59"/>
                  </a:lnTo>
                  <a:lnTo>
                    <a:pt x="163" y="59"/>
                  </a:lnTo>
                  <a:lnTo>
                    <a:pt x="168" y="59"/>
                  </a:lnTo>
                  <a:lnTo>
                    <a:pt x="173" y="60"/>
                  </a:lnTo>
                  <a:lnTo>
                    <a:pt x="177" y="60"/>
                  </a:lnTo>
                  <a:lnTo>
                    <a:pt x="182" y="62"/>
                  </a:lnTo>
                  <a:lnTo>
                    <a:pt x="187" y="62"/>
                  </a:lnTo>
                  <a:lnTo>
                    <a:pt x="191" y="62"/>
                  </a:lnTo>
                  <a:lnTo>
                    <a:pt x="195" y="62"/>
                  </a:lnTo>
                  <a:lnTo>
                    <a:pt x="199" y="64"/>
                  </a:lnTo>
                  <a:lnTo>
                    <a:pt x="202" y="64"/>
                  </a:lnTo>
                  <a:lnTo>
                    <a:pt x="206" y="64"/>
                  </a:lnTo>
                  <a:lnTo>
                    <a:pt x="208" y="65"/>
                  </a:lnTo>
                  <a:lnTo>
                    <a:pt x="214" y="65"/>
                  </a:lnTo>
                  <a:lnTo>
                    <a:pt x="218" y="65"/>
                  </a:lnTo>
                  <a:lnTo>
                    <a:pt x="223" y="65"/>
                  </a:lnTo>
                  <a:lnTo>
                    <a:pt x="224" y="65"/>
                  </a:lnTo>
                  <a:lnTo>
                    <a:pt x="226" y="67"/>
                  </a:lnTo>
                  <a:lnTo>
                    <a:pt x="216" y="41"/>
                  </a:lnTo>
                  <a:lnTo>
                    <a:pt x="238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5" name="Freeform 10"/>
            <p:cNvSpPr>
              <a:spLocks/>
            </p:cNvSpPr>
            <p:nvPr/>
          </p:nvSpPr>
          <p:spPr bwMode="auto">
            <a:xfrm>
              <a:off x="1961630" y="2824559"/>
              <a:ext cx="187325" cy="298450"/>
            </a:xfrm>
            <a:custGeom>
              <a:avLst/>
              <a:gdLst>
                <a:gd name="T0" fmla="*/ 39 w 118"/>
                <a:gd name="T1" fmla="*/ 6 h 188"/>
                <a:gd name="T2" fmla="*/ 51 w 118"/>
                <a:gd name="T3" fmla="*/ 11 h 188"/>
                <a:gd name="T4" fmla="*/ 57 w 118"/>
                <a:gd name="T5" fmla="*/ 17 h 188"/>
                <a:gd name="T6" fmla="*/ 63 w 118"/>
                <a:gd name="T7" fmla="*/ 22 h 188"/>
                <a:gd name="T8" fmla="*/ 65 w 118"/>
                <a:gd name="T9" fmla="*/ 28 h 188"/>
                <a:gd name="T10" fmla="*/ 65 w 118"/>
                <a:gd name="T11" fmla="*/ 34 h 188"/>
                <a:gd name="T12" fmla="*/ 65 w 118"/>
                <a:gd name="T13" fmla="*/ 41 h 188"/>
                <a:gd name="T14" fmla="*/ 61 w 118"/>
                <a:gd name="T15" fmla="*/ 49 h 188"/>
                <a:gd name="T16" fmla="*/ 53 w 118"/>
                <a:gd name="T17" fmla="*/ 58 h 188"/>
                <a:gd name="T18" fmla="*/ 45 w 118"/>
                <a:gd name="T19" fmla="*/ 67 h 188"/>
                <a:gd name="T20" fmla="*/ 35 w 118"/>
                <a:gd name="T21" fmla="*/ 75 h 188"/>
                <a:gd name="T22" fmla="*/ 31 w 118"/>
                <a:gd name="T23" fmla="*/ 84 h 188"/>
                <a:gd name="T24" fmla="*/ 22 w 118"/>
                <a:gd name="T25" fmla="*/ 91 h 188"/>
                <a:gd name="T26" fmla="*/ 16 w 118"/>
                <a:gd name="T27" fmla="*/ 98 h 188"/>
                <a:gd name="T28" fmla="*/ 12 w 118"/>
                <a:gd name="T29" fmla="*/ 106 h 188"/>
                <a:gd name="T30" fmla="*/ 9 w 118"/>
                <a:gd name="T31" fmla="*/ 114 h 188"/>
                <a:gd name="T32" fmla="*/ 4 w 118"/>
                <a:gd name="T33" fmla="*/ 121 h 188"/>
                <a:gd name="T34" fmla="*/ 3 w 118"/>
                <a:gd name="T35" fmla="*/ 127 h 188"/>
                <a:gd name="T36" fmla="*/ 3 w 118"/>
                <a:gd name="T37" fmla="*/ 134 h 188"/>
                <a:gd name="T38" fmla="*/ 3 w 118"/>
                <a:gd name="T39" fmla="*/ 140 h 188"/>
                <a:gd name="T40" fmla="*/ 0 w 118"/>
                <a:gd name="T41" fmla="*/ 147 h 188"/>
                <a:gd name="T42" fmla="*/ 3 w 118"/>
                <a:gd name="T43" fmla="*/ 153 h 188"/>
                <a:gd name="T44" fmla="*/ 4 w 118"/>
                <a:gd name="T45" fmla="*/ 159 h 188"/>
                <a:gd name="T46" fmla="*/ 10 w 118"/>
                <a:gd name="T47" fmla="*/ 164 h 188"/>
                <a:gd name="T48" fmla="*/ 22 w 118"/>
                <a:gd name="T49" fmla="*/ 169 h 188"/>
                <a:gd name="T50" fmla="*/ 43 w 118"/>
                <a:gd name="T51" fmla="*/ 177 h 188"/>
                <a:gd name="T52" fmla="*/ 65 w 118"/>
                <a:gd name="T53" fmla="*/ 182 h 188"/>
                <a:gd name="T54" fmla="*/ 96 w 118"/>
                <a:gd name="T55" fmla="*/ 188 h 188"/>
                <a:gd name="T56" fmla="*/ 112 w 118"/>
                <a:gd name="T57" fmla="*/ 185 h 188"/>
                <a:gd name="T58" fmla="*/ 81 w 118"/>
                <a:gd name="T59" fmla="*/ 179 h 188"/>
                <a:gd name="T60" fmla="*/ 61 w 118"/>
                <a:gd name="T61" fmla="*/ 173 h 188"/>
                <a:gd name="T62" fmla="*/ 41 w 118"/>
                <a:gd name="T63" fmla="*/ 166 h 188"/>
                <a:gd name="T64" fmla="*/ 27 w 118"/>
                <a:gd name="T65" fmla="*/ 158 h 188"/>
                <a:gd name="T66" fmla="*/ 22 w 118"/>
                <a:gd name="T67" fmla="*/ 153 h 188"/>
                <a:gd name="T68" fmla="*/ 22 w 118"/>
                <a:gd name="T69" fmla="*/ 148 h 188"/>
                <a:gd name="T70" fmla="*/ 22 w 118"/>
                <a:gd name="T71" fmla="*/ 142 h 188"/>
                <a:gd name="T72" fmla="*/ 25 w 118"/>
                <a:gd name="T73" fmla="*/ 136 h 188"/>
                <a:gd name="T74" fmla="*/ 27 w 118"/>
                <a:gd name="T75" fmla="*/ 129 h 188"/>
                <a:gd name="T76" fmla="*/ 28 w 118"/>
                <a:gd name="T77" fmla="*/ 122 h 188"/>
                <a:gd name="T78" fmla="*/ 33 w 118"/>
                <a:gd name="T79" fmla="*/ 115 h 188"/>
                <a:gd name="T80" fmla="*/ 37 w 118"/>
                <a:gd name="T81" fmla="*/ 108 h 188"/>
                <a:gd name="T82" fmla="*/ 41 w 118"/>
                <a:gd name="T83" fmla="*/ 100 h 188"/>
                <a:gd name="T84" fmla="*/ 45 w 118"/>
                <a:gd name="T85" fmla="*/ 92 h 188"/>
                <a:gd name="T86" fmla="*/ 51 w 118"/>
                <a:gd name="T87" fmla="*/ 84 h 188"/>
                <a:gd name="T88" fmla="*/ 57 w 118"/>
                <a:gd name="T89" fmla="*/ 76 h 188"/>
                <a:gd name="T90" fmla="*/ 65 w 118"/>
                <a:gd name="T91" fmla="*/ 68 h 188"/>
                <a:gd name="T92" fmla="*/ 74 w 118"/>
                <a:gd name="T93" fmla="*/ 60 h 188"/>
                <a:gd name="T94" fmla="*/ 79 w 118"/>
                <a:gd name="T95" fmla="*/ 52 h 188"/>
                <a:gd name="T96" fmla="*/ 85 w 118"/>
                <a:gd name="T97" fmla="*/ 45 h 188"/>
                <a:gd name="T98" fmla="*/ 87 w 118"/>
                <a:gd name="T99" fmla="*/ 38 h 188"/>
                <a:gd name="T100" fmla="*/ 90 w 118"/>
                <a:gd name="T101" fmla="*/ 32 h 188"/>
                <a:gd name="T102" fmla="*/ 87 w 118"/>
                <a:gd name="T103" fmla="*/ 26 h 188"/>
                <a:gd name="T104" fmla="*/ 85 w 118"/>
                <a:gd name="T105" fmla="*/ 21 h 188"/>
                <a:gd name="T106" fmla="*/ 79 w 118"/>
                <a:gd name="T107" fmla="*/ 14 h 188"/>
                <a:gd name="T108" fmla="*/ 69 w 118"/>
                <a:gd name="T109" fmla="*/ 7 h 188"/>
                <a:gd name="T110" fmla="*/ 57 w 118"/>
                <a:gd name="T111" fmla="*/ 2 h 1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18"/>
                <a:gd name="T169" fmla="*/ 0 h 188"/>
                <a:gd name="T170" fmla="*/ 118 w 118"/>
                <a:gd name="T171" fmla="*/ 188 h 18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18" h="188">
                  <a:moveTo>
                    <a:pt x="28" y="2"/>
                  </a:moveTo>
                  <a:lnTo>
                    <a:pt x="31" y="3"/>
                  </a:lnTo>
                  <a:lnTo>
                    <a:pt x="33" y="3"/>
                  </a:lnTo>
                  <a:lnTo>
                    <a:pt x="37" y="5"/>
                  </a:lnTo>
                  <a:lnTo>
                    <a:pt x="39" y="6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5" y="9"/>
                  </a:lnTo>
                  <a:lnTo>
                    <a:pt x="49" y="10"/>
                  </a:lnTo>
                  <a:lnTo>
                    <a:pt x="51" y="11"/>
                  </a:lnTo>
                  <a:lnTo>
                    <a:pt x="53" y="13"/>
                  </a:lnTo>
                  <a:lnTo>
                    <a:pt x="55" y="15"/>
                  </a:lnTo>
                  <a:lnTo>
                    <a:pt x="57" y="17"/>
                  </a:lnTo>
                  <a:lnTo>
                    <a:pt x="59" y="18"/>
                  </a:lnTo>
                  <a:lnTo>
                    <a:pt x="59" y="19"/>
                  </a:lnTo>
                  <a:lnTo>
                    <a:pt x="61" y="20"/>
                  </a:lnTo>
                  <a:lnTo>
                    <a:pt x="61" y="21"/>
                  </a:lnTo>
                  <a:lnTo>
                    <a:pt x="63" y="22"/>
                  </a:lnTo>
                  <a:lnTo>
                    <a:pt x="63" y="23"/>
                  </a:lnTo>
                  <a:lnTo>
                    <a:pt x="63" y="24"/>
                  </a:lnTo>
                  <a:lnTo>
                    <a:pt x="63" y="25"/>
                  </a:lnTo>
                  <a:lnTo>
                    <a:pt x="65" y="26"/>
                  </a:lnTo>
                  <a:lnTo>
                    <a:pt x="65" y="28"/>
                  </a:lnTo>
                  <a:lnTo>
                    <a:pt x="65" y="29"/>
                  </a:lnTo>
                  <a:lnTo>
                    <a:pt x="65" y="30"/>
                  </a:lnTo>
                  <a:lnTo>
                    <a:pt x="67" y="31"/>
                  </a:lnTo>
                  <a:lnTo>
                    <a:pt x="65" y="33"/>
                  </a:lnTo>
                  <a:lnTo>
                    <a:pt x="65" y="34"/>
                  </a:lnTo>
                  <a:lnTo>
                    <a:pt x="65" y="35"/>
                  </a:lnTo>
                  <a:lnTo>
                    <a:pt x="65" y="37"/>
                  </a:lnTo>
                  <a:lnTo>
                    <a:pt x="65" y="38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5" y="43"/>
                  </a:lnTo>
                  <a:lnTo>
                    <a:pt x="63" y="44"/>
                  </a:lnTo>
                  <a:lnTo>
                    <a:pt x="61" y="46"/>
                  </a:lnTo>
                  <a:lnTo>
                    <a:pt x="61" y="47"/>
                  </a:lnTo>
                  <a:lnTo>
                    <a:pt x="61" y="49"/>
                  </a:lnTo>
                  <a:lnTo>
                    <a:pt x="59" y="51"/>
                  </a:lnTo>
                  <a:lnTo>
                    <a:pt x="57" y="53"/>
                  </a:lnTo>
                  <a:lnTo>
                    <a:pt x="57" y="54"/>
                  </a:lnTo>
                  <a:lnTo>
                    <a:pt x="55" y="56"/>
                  </a:lnTo>
                  <a:lnTo>
                    <a:pt x="53" y="58"/>
                  </a:lnTo>
                  <a:lnTo>
                    <a:pt x="51" y="59"/>
                  </a:lnTo>
                  <a:lnTo>
                    <a:pt x="49" y="61"/>
                  </a:lnTo>
                  <a:lnTo>
                    <a:pt x="49" y="63"/>
                  </a:lnTo>
                  <a:lnTo>
                    <a:pt x="45" y="65"/>
                  </a:lnTo>
                  <a:lnTo>
                    <a:pt x="45" y="67"/>
                  </a:lnTo>
                  <a:lnTo>
                    <a:pt x="43" y="68"/>
                  </a:lnTo>
                  <a:lnTo>
                    <a:pt x="41" y="70"/>
                  </a:lnTo>
                  <a:lnTo>
                    <a:pt x="39" y="71"/>
                  </a:lnTo>
                  <a:lnTo>
                    <a:pt x="37" y="73"/>
                  </a:lnTo>
                  <a:lnTo>
                    <a:pt x="35" y="75"/>
                  </a:lnTo>
                  <a:lnTo>
                    <a:pt x="35" y="77"/>
                  </a:lnTo>
                  <a:lnTo>
                    <a:pt x="33" y="78"/>
                  </a:lnTo>
                  <a:lnTo>
                    <a:pt x="33" y="80"/>
                  </a:lnTo>
                  <a:lnTo>
                    <a:pt x="31" y="82"/>
                  </a:lnTo>
                  <a:lnTo>
                    <a:pt x="31" y="84"/>
                  </a:lnTo>
                  <a:lnTo>
                    <a:pt x="27" y="85"/>
                  </a:lnTo>
                  <a:lnTo>
                    <a:pt x="27" y="87"/>
                  </a:lnTo>
                  <a:lnTo>
                    <a:pt x="25" y="88"/>
                  </a:lnTo>
                  <a:lnTo>
                    <a:pt x="25" y="89"/>
                  </a:lnTo>
                  <a:lnTo>
                    <a:pt x="22" y="91"/>
                  </a:lnTo>
                  <a:lnTo>
                    <a:pt x="22" y="93"/>
                  </a:lnTo>
                  <a:lnTo>
                    <a:pt x="21" y="94"/>
                  </a:lnTo>
                  <a:lnTo>
                    <a:pt x="21" y="96"/>
                  </a:lnTo>
                  <a:lnTo>
                    <a:pt x="19" y="97"/>
                  </a:lnTo>
                  <a:lnTo>
                    <a:pt x="16" y="98"/>
                  </a:lnTo>
                  <a:lnTo>
                    <a:pt x="16" y="100"/>
                  </a:lnTo>
                  <a:lnTo>
                    <a:pt x="15" y="102"/>
                  </a:lnTo>
                  <a:lnTo>
                    <a:pt x="15" y="103"/>
                  </a:lnTo>
                  <a:lnTo>
                    <a:pt x="15" y="105"/>
                  </a:lnTo>
                  <a:lnTo>
                    <a:pt x="12" y="106"/>
                  </a:lnTo>
                  <a:lnTo>
                    <a:pt x="12" y="108"/>
                  </a:lnTo>
                  <a:lnTo>
                    <a:pt x="10" y="109"/>
                  </a:lnTo>
                  <a:lnTo>
                    <a:pt x="10" y="111"/>
                  </a:lnTo>
                  <a:lnTo>
                    <a:pt x="9" y="112"/>
                  </a:lnTo>
                  <a:lnTo>
                    <a:pt x="9" y="114"/>
                  </a:lnTo>
                  <a:lnTo>
                    <a:pt x="9" y="115"/>
                  </a:lnTo>
                  <a:lnTo>
                    <a:pt x="6" y="116"/>
                  </a:lnTo>
                  <a:lnTo>
                    <a:pt x="6" y="117"/>
                  </a:lnTo>
                  <a:lnTo>
                    <a:pt x="6" y="119"/>
                  </a:lnTo>
                  <a:lnTo>
                    <a:pt x="4" y="121"/>
                  </a:lnTo>
                  <a:lnTo>
                    <a:pt x="4" y="122"/>
                  </a:lnTo>
                  <a:lnTo>
                    <a:pt x="4" y="123"/>
                  </a:lnTo>
                  <a:lnTo>
                    <a:pt x="4" y="124"/>
                  </a:lnTo>
                  <a:lnTo>
                    <a:pt x="3" y="126"/>
                  </a:lnTo>
                  <a:lnTo>
                    <a:pt x="3" y="127"/>
                  </a:lnTo>
                  <a:lnTo>
                    <a:pt x="3" y="129"/>
                  </a:lnTo>
                  <a:lnTo>
                    <a:pt x="3" y="130"/>
                  </a:lnTo>
                  <a:lnTo>
                    <a:pt x="3" y="131"/>
                  </a:lnTo>
                  <a:lnTo>
                    <a:pt x="3" y="133"/>
                  </a:lnTo>
                  <a:lnTo>
                    <a:pt x="3" y="134"/>
                  </a:lnTo>
                  <a:lnTo>
                    <a:pt x="3" y="135"/>
                  </a:lnTo>
                  <a:lnTo>
                    <a:pt x="3" y="136"/>
                  </a:lnTo>
                  <a:lnTo>
                    <a:pt x="3" y="138"/>
                  </a:lnTo>
                  <a:lnTo>
                    <a:pt x="3" y="139"/>
                  </a:lnTo>
                  <a:lnTo>
                    <a:pt x="3" y="140"/>
                  </a:lnTo>
                  <a:lnTo>
                    <a:pt x="0" y="142"/>
                  </a:lnTo>
                  <a:lnTo>
                    <a:pt x="0" y="143"/>
                  </a:lnTo>
                  <a:lnTo>
                    <a:pt x="0" y="144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3" y="148"/>
                  </a:lnTo>
                  <a:lnTo>
                    <a:pt x="3" y="149"/>
                  </a:lnTo>
                  <a:lnTo>
                    <a:pt x="3" y="151"/>
                  </a:lnTo>
                  <a:lnTo>
                    <a:pt x="3" y="152"/>
                  </a:lnTo>
                  <a:lnTo>
                    <a:pt x="3" y="153"/>
                  </a:lnTo>
                  <a:lnTo>
                    <a:pt x="3" y="154"/>
                  </a:lnTo>
                  <a:lnTo>
                    <a:pt x="3" y="155"/>
                  </a:lnTo>
                  <a:lnTo>
                    <a:pt x="3" y="157"/>
                  </a:lnTo>
                  <a:lnTo>
                    <a:pt x="4" y="158"/>
                  </a:lnTo>
                  <a:lnTo>
                    <a:pt x="4" y="159"/>
                  </a:lnTo>
                  <a:lnTo>
                    <a:pt x="6" y="160"/>
                  </a:lnTo>
                  <a:lnTo>
                    <a:pt x="6" y="161"/>
                  </a:lnTo>
                  <a:lnTo>
                    <a:pt x="9" y="162"/>
                  </a:lnTo>
                  <a:lnTo>
                    <a:pt x="9" y="163"/>
                  </a:lnTo>
                  <a:lnTo>
                    <a:pt x="10" y="164"/>
                  </a:lnTo>
                  <a:lnTo>
                    <a:pt x="12" y="165"/>
                  </a:lnTo>
                  <a:lnTo>
                    <a:pt x="15" y="166"/>
                  </a:lnTo>
                  <a:lnTo>
                    <a:pt x="16" y="167"/>
                  </a:lnTo>
                  <a:lnTo>
                    <a:pt x="19" y="168"/>
                  </a:lnTo>
                  <a:lnTo>
                    <a:pt x="22" y="169"/>
                  </a:lnTo>
                  <a:lnTo>
                    <a:pt x="25" y="171"/>
                  </a:lnTo>
                  <a:lnTo>
                    <a:pt x="28" y="172"/>
                  </a:lnTo>
                  <a:lnTo>
                    <a:pt x="33" y="174"/>
                  </a:lnTo>
                  <a:lnTo>
                    <a:pt x="37" y="176"/>
                  </a:lnTo>
                  <a:lnTo>
                    <a:pt x="43" y="177"/>
                  </a:lnTo>
                  <a:lnTo>
                    <a:pt x="47" y="178"/>
                  </a:lnTo>
                  <a:lnTo>
                    <a:pt x="53" y="180"/>
                  </a:lnTo>
                  <a:lnTo>
                    <a:pt x="57" y="180"/>
                  </a:lnTo>
                  <a:lnTo>
                    <a:pt x="61" y="182"/>
                  </a:lnTo>
                  <a:lnTo>
                    <a:pt x="65" y="182"/>
                  </a:lnTo>
                  <a:lnTo>
                    <a:pt x="69" y="183"/>
                  </a:lnTo>
                  <a:lnTo>
                    <a:pt x="77" y="185"/>
                  </a:lnTo>
                  <a:lnTo>
                    <a:pt x="85" y="186"/>
                  </a:lnTo>
                  <a:lnTo>
                    <a:pt x="90" y="187"/>
                  </a:lnTo>
                  <a:lnTo>
                    <a:pt x="96" y="188"/>
                  </a:lnTo>
                  <a:lnTo>
                    <a:pt x="97" y="188"/>
                  </a:lnTo>
                  <a:lnTo>
                    <a:pt x="99" y="188"/>
                  </a:lnTo>
                  <a:lnTo>
                    <a:pt x="118" y="186"/>
                  </a:lnTo>
                  <a:lnTo>
                    <a:pt x="115" y="186"/>
                  </a:lnTo>
                  <a:lnTo>
                    <a:pt x="112" y="185"/>
                  </a:lnTo>
                  <a:lnTo>
                    <a:pt x="108" y="184"/>
                  </a:lnTo>
                  <a:lnTo>
                    <a:pt x="102" y="183"/>
                  </a:lnTo>
                  <a:lnTo>
                    <a:pt x="93" y="182"/>
                  </a:lnTo>
                  <a:lnTo>
                    <a:pt x="87" y="180"/>
                  </a:lnTo>
                  <a:lnTo>
                    <a:pt x="81" y="179"/>
                  </a:lnTo>
                  <a:lnTo>
                    <a:pt x="77" y="178"/>
                  </a:lnTo>
                  <a:lnTo>
                    <a:pt x="74" y="177"/>
                  </a:lnTo>
                  <a:lnTo>
                    <a:pt x="69" y="176"/>
                  </a:lnTo>
                  <a:lnTo>
                    <a:pt x="65" y="175"/>
                  </a:lnTo>
                  <a:lnTo>
                    <a:pt x="61" y="173"/>
                  </a:lnTo>
                  <a:lnTo>
                    <a:pt x="57" y="172"/>
                  </a:lnTo>
                  <a:lnTo>
                    <a:pt x="53" y="171"/>
                  </a:lnTo>
                  <a:lnTo>
                    <a:pt x="47" y="169"/>
                  </a:lnTo>
                  <a:lnTo>
                    <a:pt x="45" y="168"/>
                  </a:lnTo>
                  <a:lnTo>
                    <a:pt x="41" y="166"/>
                  </a:lnTo>
                  <a:lnTo>
                    <a:pt x="37" y="165"/>
                  </a:lnTo>
                  <a:lnTo>
                    <a:pt x="33" y="163"/>
                  </a:lnTo>
                  <a:lnTo>
                    <a:pt x="31" y="161"/>
                  </a:lnTo>
                  <a:lnTo>
                    <a:pt x="28" y="159"/>
                  </a:lnTo>
                  <a:lnTo>
                    <a:pt x="27" y="158"/>
                  </a:lnTo>
                  <a:lnTo>
                    <a:pt x="25" y="157"/>
                  </a:lnTo>
                  <a:lnTo>
                    <a:pt x="25" y="156"/>
                  </a:lnTo>
                  <a:lnTo>
                    <a:pt x="22" y="155"/>
                  </a:lnTo>
                  <a:lnTo>
                    <a:pt x="22" y="154"/>
                  </a:lnTo>
                  <a:lnTo>
                    <a:pt x="22" y="153"/>
                  </a:lnTo>
                  <a:lnTo>
                    <a:pt x="22" y="152"/>
                  </a:lnTo>
                  <a:lnTo>
                    <a:pt x="22" y="151"/>
                  </a:lnTo>
                  <a:lnTo>
                    <a:pt x="22" y="150"/>
                  </a:lnTo>
                  <a:lnTo>
                    <a:pt x="22" y="149"/>
                  </a:lnTo>
                  <a:lnTo>
                    <a:pt x="22" y="148"/>
                  </a:lnTo>
                  <a:lnTo>
                    <a:pt x="22" y="146"/>
                  </a:lnTo>
                  <a:lnTo>
                    <a:pt x="22" y="145"/>
                  </a:lnTo>
                  <a:lnTo>
                    <a:pt x="22" y="144"/>
                  </a:lnTo>
                  <a:lnTo>
                    <a:pt x="22" y="143"/>
                  </a:lnTo>
                  <a:lnTo>
                    <a:pt x="22" y="142"/>
                  </a:lnTo>
                  <a:lnTo>
                    <a:pt x="22" y="141"/>
                  </a:lnTo>
                  <a:lnTo>
                    <a:pt x="22" y="139"/>
                  </a:lnTo>
                  <a:lnTo>
                    <a:pt x="22" y="138"/>
                  </a:lnTo>
                  <a:lnTo>
                    <a:pt x="22" y="137"/>
                  </a:lnTo>
                  <a:lnTo>
                    <a:pt x="25" y="136"/>
                  </a:lnTo>
                  <a:lnTo>
                    <a:pt x="25" y="134"/>
                  </a:lnTo>
                  <a:lnTo>
                    <a:pt x="25" y="133"/>
                  </a:lnTo>
                  <a:lnTo>
                    <a:pt x="25" y="132"/>
                  </a:lnTo>
                  <a:lnTo>
                    <a:pt x="27" y="131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7" y="126"/>
                  </a:lnTo>
                  <a:lnTo>
                    <a:pt x="28" y="125"/>
                  </a:lnTo>
                  <a:lnTo>
                    <a:pt x="28" y="124"/>
                  </a:lnTo>
                  <a:lnTo>
                    <a:pt x="28" y="122"/>
                  </a:lnTo>
                  <a:lnTo>
                    <a:pt x="31" y="121"/>
                  </a:lnTo>
                  <a:lnTo>
                    <a:pt x="31" y="120"/>
                  </a:lnTo>
                  <a:lnTo>
                    <a:pt x="31" y="118"/>
                  </a:lnTo>
                  <a:lnTo>
                    <a:pt x="31" y="117"/>
                  </a:lnTo>
                  <a:lnTo>
                    <a:pt x="33" y="115"/>
                  </a:lnTo>
                  <a:lnTo>
                    <a:pt x="33" y="114"/>
                  </a:lnTo>
                  <a:lnTo>
                    <a:pt x="33" y="112"/>
                  </a:lnTo>
                  <a:lnTo>
                    <a:pt x="35" y="111"/>
                  </a:lnTo>
                  <a:lnTo>
                    <a:pt x="35" y="109"/>
                  </a:lnTo>
                  <a:lnTo>
                    <a:pt x="37" y="108"/>
                  </a:lnTo>
                  <a:lnTo>
                    <a:pt x="37" y="106"/>
                  </a:lnTo>
                  <a:lnTo>
                    <a:pt x="37" y="105"/>
                  </a:lnTo>
                  <a:lnTo>
                    <a:pt x="39" y="103"/>
                  </a:lnTo>
                  <a:lnTo>
                    <a:pt x="39" y="102"/>
                  </a:lnTo>
                  <a:lnTo>
                    <a:pt x="41" y="100"/>
                  </a:lnTo>
                  <a:lnTo>
                    <a:pt x="41" y="98"/>
                  </a:lnTo>
                  <a:lnTo>
                    <a:pt x="41" y="97"/>
                  </a:lnTo>
                  <a:lnTo>
                    <a:pt x="43" y="95"/>
                  </a:lnTo>
                  <a:lnTo>
                    <a:pt x="45" y="94"/>
                  </a:lnTo>
                  <a:lnTo>
                    <a:pt x="45" y="92"/>
                  </a:lnTo>
                  <a:lnTo>
                    <a:pt x="47" y="90"/>
                  </a:lnTo>
                  <a:lnTo>
                    <a:pt x="49" y="89"/>
                  </a:lnTo>
                  <a:lnTo>
                    <a:pt x="49" y="87"/>
                  </a:lnTo>
                  <a:lnTo>
                    <a:pt x="51" y="86"/>
                  </a:lnTo>
                  <a:lnTo>
                    <a:pt x="51" y="84"/>
                  </a:lnTo>
                  <a:lnTo>
                    <a:pt x="53" y="83"/>
                  </a:lnTo>
                  <a:lnTo>
                    <a:pt x="53" y="81"/>
                  </a:lnTo>
                  <a:lnTo>
                    <a:pt x="55" y="79"/>
                  </a:lnTo>
                  <a:lnTo>
                    <a:pt x="57" y="78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1" y="71"/>
                  </a:lnTo>
                  <a:lnTo>
                    <a:pt x="63" y="70"/>
                  </a:lnTo>
                  <a:lnTo>
                    <a:pt x="65" y="68"/>
                  </a:lnTo>
                  <a:lnTo>
                    <a:pt x="65" y="66"/>
                  </a:lnTo>
                  <a:lnTo>
                    <a:pt x="67" y="65"/>
                  </a:lnTo>
                  <a:lnTo>
                    <a:pt x="69" y="63"/>
                  </a:lnTo>
                  <a:lnTo>
                    <a:pt x="71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7" y="57"/>
                  </a:lnTo>
                  <a:lnTo>
                    <a:pt x="77" y="55"/>
                  </a:lnTo>
                  <a:lnTo>
                    <a:pt x="79" y="54"/>
                  </a:lnTo>
                  <a:lnTo>
                    <a:pt x="79" y="52"/>
                  </a:lnTo>
                  <a:lnTo>
                    <a:pt x="81" y="51"/>
                  </a:lnTo>
                  <a:lnTo>
                    <a:pt x="81" y="49"/>
                  </a:lnTo>
                  <a:lnTo>
                    <a:pt x="83" y="48"/>
                  </a:lnTo>
                  <a:lnTo>
                    <a:pt x="83" y="46"/>
                  </a:lnTo>
                  <a:lnTo>
                    <a:pt x="85" y="45"/>
                  </a:lnTo>
                  <a:lnTo>
                    <a:pt x="85" y="44"/>
                  </a:lnTo>
                  <a:lnTo>
                    <a:pt x="85" y="42"/>
                  </a:lnTo>
                  <a:lnTo>
                    <a:pt x="87" y="41"/>
                  </a:lnTo>
                  <a:lnTo>
                    <a:pt x="87" y="39"/>
                  </a:lnTo>
                  <a:lnTo>
                    <a:pt x="87" y="38"/>
                  </a:lnTo>
                  <a:lnTo>
                    <a:pt x="90" y="37"/>
                  </a:lnTo>
                  <a:lnTo>
                    <a:pt x="90" y="35"/>
                  </a:lnTo>
                  <a:lnTo>
                    <a:pt x="90" y="33"/>
                  </a:lnTo>
                  <a:lnTo>
                    <a:pt x="90" y="32"/>
                  </a:lnTo>
                  <a:lnTo>
                    <a:pt x="90" y="31"/>
                  </a:lnTo>
                  <a:lnTo>
                    <a:pt x="90" y="29"/>
                  </a:lnTo>
                  <a:lnTo>
                    <a:pt x="87" y="28"/>
                  </a:lnTo>
                  <a:lnTo>
                    <a:pt x="87" y="27"/>
                  </a:lnTo>
                  <a:lnTo>
                    <a:pt x="87" y="26"/>
                  </a:lnTo>
                  <a:lnTo>
                    <a:pt x="87" y="25"/>
                  </a:lnTo>
                  <a:lnTo>
                    <a:pt x="87" y="24"/>
                  </a:lnTo>
                  <a:lnTo>
                    <a:pt x="85" y="23"/>
                  </a:lnTo>
                  <a:lnTo>
                    <a:pt x="85" y="22"/>
                  </a:lnTo>
                  <a:lnTo>
                    <a:pt x="85" y="21"/>
                  </a:lnTo>
                  <a:lnTo>
                    <a:pt x="85" y="19"/>
                  </a:lnTo>
                  <a:lnTo>
                    <a:pt x="83" y="17"/>
                  </a:lnTo>
                  <a:lnTo>
                    <a:pt x="81" y="17"/>
                  </a:lnTo>
                  <a:lnTo>
                    <a:pt x="81" y="15"/>
                  </a:lnTo>
                  <a:lnTo>
                    <a:pt x="79" y="14"/>
                  </a:lnTo>
                  <a:lnTo>
                    <a:pt x="79" y="13"/>
                  </a:lnTo>
                  <a:lnTo>
                    <a:pt x="77" y="12"/>
                  </a:lnTo>
                  <a:lnTo>
                    <a:pt x="75" y="10"/>
                  </a:lnTo>
                  <a:lnTo>
                    <a:pt x="74" y="9"/>
                  </a:lnTo>
                  <a:lnTo>
                    <a:pt x="69" y="7"/>
                  </a:lnTo>
                  <a:lnTo>
                    <a:pt x="67" y="7"/>
                  </a:lnTo>
                  <a:lnTo>
                    <a:pt x="65" y="5"/>
                  </a:lnTo>
                  <a:lnTo>
                    <a:pt x="63" y="4"/>
                  </a:lnTo>
                  <a:lnTo>
                    <a:pt x="61" y="3"/>
                  </a:lnTo>
                  <a:lnTo>
                    <a:pt x="57" y="2"/>
                  </a:lnTo>
                  <a:lnTo>
                    <a:pt x="55" y="2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6" name="Freeform 11"/>
            <p:cNvSpPr>
              <a:spLocks/>
            </p:cNvSpPr>
            <p:nvPr/>
          </p:nvSpPr>
          <p:spPr bwMode="auto">
            <a:xfrm>
              <a:off x="2118792" y="2343547"/>
              <a:ext cx="458788" cy="512762"/>
            </a:xfrm>
            <a:custGeom>
              <a:avLst/>
              <a:gdLst>
                <a:gd name="T0" fmla="*/ 28 w 289"/>
                <a:gd name="T1" fmla="*/ 318 h 323"/>
                <a:gd name="T2" fmla="*/ 52 w 289"/>
                <a:gd name="T3" fmla="*/ 310 h 323"/>
                <a:gd name="T4" fmla="*/ 77 w 289"/>
                <a:gd name="T5" fmla="*/ 303 h 323"/>
                <a:gd name="T6" fmla="*/ 104 w 289"/>
                <a:gd name="T7" fmla="*/ 293 h 323"/>
                <a:gd name="T8" fmla="*/ 137 w 289"/>
                <a:gd name="T9" fmla="*/ 284 h 323"/>
                <a:gd name="T10" fmla="*/ 159 w 289"/>
                <a:gd name="T11" fmla="*/ 272 h 323"/>
                <a:gd name="T12" fmla="*/ 173 w 289"/>
                <a:gd name="T13" fmla="*/ 259 h 323"/>
                <a:gd name="T14" fmla="*/ 182 w 289"/>
                <a:gd name="T15" fmla="*/ 235 h 323"/>
                <a:gd name="T16" fmla="*/ 185 w 289"/>
                <a:gd name="T17" fmla="*/ 215 h 323"/>
                <a:gd name="T18" fmla="*/ 171 w 289"/>
                <a:gd name="T19" fmla="*/ 226 h 323"/>
                <a:gd name="T20" fmla="*/ 152 w 289"/>
                <a:gd name="T21" fmla="*/ 253 h 323"/>
                <a:gd name="T22" fmla="*/ 137 w 289"/>
                <a:gd name="T23" fmla="*/ 255 h 323"/>
                <a:gd name="T24" fmla="*/ 146 w 289"/>
                <a:gd name="T25" fmla="*/ 237 h 323"/>
                <a:gd name="T26" fmla="*/ 160 w 289"/>
                <a:gd name="T27" fmla="*/ 218 h 323"/>
                <a:gd name="T28" fmla="*/ 174 w 289"/>
                <a:gd name="T29" fmla="*/ 197 h 323"/>
                <a:gd name="T30" fmla="*/ 190 w 289"/>
                <a:gd name="T31" fmla="*/ 177 h 323"/>
                <a:gd name="T32" fmla="*/ 209 w 289"/>
                <a:gd name="T33" fmla="*/ 160 h 323"/>
                <a:gd name="T34" fmla="*/ 228 w 289"/>
                <a:gd name="T35" fmla="*/ 149 h 323"/>
                <a:gd name="T36" fmla="*/ 247 w 289"/>
                <a:gd name="T37" fmla="*/ 138 h 323"/>
                <a:gd name="T38" fmla="*/ 270 w 289"/>
                <a:gd name="T39" fmla="*/ 125 h 323"/>
                <a:gd name="T40" fmla="*/ 289 w 289"/>
                <a:gd name="T41" fmla="*/ 98 h 323"/>
                <a:gd name="T42" fmla="*/ 287 w 289"/>
                <a:gd name="T43" fmla="*/ 79 h 323"/>
                <a:gd name="T44" fmla="*/ 273 w 289"/>
                <a:gd name="T45" fmla="*/ 61 h 323"/>
                <a:gd name="T46" fmla="*/ 253 w 289"/>
                <a:gd name="T47" fmla="*/ 48 h 323"/>
                <a:gd name="T48" fmla="*/ 228 w 289"/>
                <a:gd name="T49" fmla="*/ 39 h 323"/>
                <a:gd name="T50" fmla="*/ 199 w 289"/>
                <a:gd name="T51" fmla="*/ 33 h 323"/>
                <a:gd name="T52" fmla="*/ 173 w 289"/>
                <a:gd name="T53" fmla="*/ 28 h 323"/>
                <a:gd name="T54" fmla="*/ 151 w 289"/>
                <a:gd name="T55" fmla="*/ 25 h 323"/>
                <a:gd name="T56" fmla="*/ 127 w 289"/>
                <a:gd name="T57" fmla="*/ 17 h 323"/>
                <a:gd name="T58" fmla="*/ 99 w 289"/>
                <a:gd name="T59" fmla="*/ 6 h 323"/>
                <a:gd name="T60" fmla="*/ 82 w 289"/>
                <a:gd name="T61" fmla="*/ 0 h 323"/>
                <a:gd name="T62" fmla="*/ 99 w 289"/>
                <a:gd name="T63" fmla="*/ 21 h 323"/>
                <a:gd name="T64" fmla="*/ 114 w 289"/>
                <a:gd name="T65" fmla="*/ 38 h 323"/>
                <a:gd name="T66" fmla="*/ 137 w 289"/>
                <a:gd name="T67" fmla="*/ 46 h 323"/>
                <a:gd name="T68" fmla="*/ 157 w 289"/>
                <a:gd name="T69" fmla="*/ 44 h 323"/>
                <a:gd name="T70" fmla="*/ 179 w 289"/>
                <a:gd name="T71" fmla="*/ 46 h 323"/>
                <a:gd name="T72" fmla="*/ 201 w 289"/>
                <a:gd name="T73" fmla="*/ 49 h 323"/>
                <a:gd name="T74" fmla="*/ 222 w 289"/>
                <a:gd name="T75" fmla="*/ 54 h 323"/>
                <a:gd name="T76" fmla="*/ 247 w 289"/>
                <a:gd name="T77" fmla="*/ 62 h 323"/>
                <a:gd name="T78" fmla="*/ 259 w 289"/>
                <a:gd name="T79" fmla="*/ 90 h 323"/>
                <a:gd name="T80" fmla="*/ 240 w 289"/>
                <a:gd name="T81" fmla="*/ 118 h 323"/>
                <a:gd name="T82" fmla="*/ 212 w 289"/>
                <a:gd name="T83" fmla="*/ 138 h 323"/>
                <a:gd name="T84" fmla="*/ 181 w 289"/>
                <a:gd name="T85" fmla="*/ 160 h 323"/>
                <a:gd name="T86" fmla="*/ 154 w 289"/>
                <a:gd name="T87" fmla="*/ 184 h 323"/>
                <a:gd name="T88" fmla="*/ 134 w 289"/>
                <a:gd name="T89" fmla="*/ 210 h 323"/>
                <a:gd name="T90" fmla="*/ 121 w 289"/>
                <a:gd name="T91" fmla="*/ 242 h 323"/>
                <a:gd name="T92" fmla="*/ 116 w 289"/>
                <a:gd name="T93" fmla="*/ 261 h 323"/>
                <a:gd name="T94" fmla="*/ 57 w 289"/>
                <a:gd name="T95" fmla="*/ 275 h 323"/>
                <a:gd name="T96" fmla="*/ 65 w 289"/>
                <a:gd name="T97" fmla="*/ 246 h 323"/>
                <a:gd name="T98" fmla="*/ 79 w 289"/>
                <a:gd name="T99" fmla="*/ 223 h 323"/>
                <a:gd name="T100" fmla="*/ 95 w 289"/>
                <a:gd name="T101" fmla="*/ 200 h 323"/>
                <a:gd name="T102" fmla="*/ 95 w 289"/>
                <a:gd name="T103" fmla="*/ 189 h 323"/>
                <a:gd name="T104" fmla="*/ 74 w 289"/>
                <a:gd name="T105" fmla="*/ 198 h 323"/>
                <a:gd name="T106" fmla="*/ 49 w 289"/>
                <a:gd name="T107" fmla="*/ 216 h 323"/>
                <a:gd name="T108" fmla="*/ 36 w 289"/>
                <a:gd name="T109" fmla="*/ 246 h 323"/>
                <a:gd name="T110" fmla="*/ 34 w 289"/>
                <a:gd name="T111" fmla="*/ 270 h 323"/>
                <a:gd name="T112" fmla="*/ 40 w 289"/>
                <a:gd name="T113" fmla="*/ 288 h 32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9"/>
                <a:gd name="T172" fmla="*/ 0 h 323"/>
                <a:gd name="T173" fmla="*/ 289 w 289"/>
                <a:gd name="T174" fmla="*/ 323 h 32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9" h="323">
                  <a:moveTo>
                    <a:pt x="16" y="323"/>
                  </a:moveTo>
                  <a:lnTo>
                    <a:pt x="17" y="321"/>
                  </a:lnTo>
                  <a:lnTo>
                    <a:pt x="22" y="319"/>
                  </a:lnTo>
                  <a:lnTo>
                    <a:pt x="24" y="319"/>
                  </a:lnTo>
                  <a:lnTo>
                    <a:pt x="28" y="318"/>
                  </a:lnTo>
                  <a:lnTo>
                    <a:pt x="32" y="317"/>
                  </a:lnTo>
                  <a:lnTo>
                    <a:pt x="36" y="317"/>
                  </a:lnTo>
                  <a:lnTo>
                    <a:pt x="41" y="313"/>
                  </a:lnTo>
                  <a:lnTo>
                    <a:pt x="47" y="311"/>
                  </a:lnTo>
                  <a:lnTo>
                    <a:pt x="52" y="310"/>
                  </a:lnTo>
                  <a:lnTo>
                    <a:pt x="58" y="308"/>
                  </a:lnTo>
                  <a:lnTo>
                    <a:pt x="65" y="306"/>
                  </a:lnTo>
                  <a:lnTo>
                    <a:pt x="71" y="305"/>
                  </a:lnTo>
                  <a:lnTo>
                    <a:pt x="74" y="303"/>
                  </a:lnTo>
                  <a:lnTo>
                    <a:pt x="77" y="303"/>
                  </a:lnTo>
                  <a:lnTo>
                    <a:pt x="82" y="301"/>
                  </a:lnTo>
                  <a:lnTo>
                    <a:pt x="85" y="301"/>
                  </a:lnTo>
                  <a:lnTo>
                    <a:pt x="91" y="298"/>
                  </a:lnTo>
                  <a:lnTo>
                    <a:pt x="97" y="297"/>
                  </a:lnTo>
                  <a:lnTo>
                    <a:pt x="104" y="293"/>
                  </a:lnTo>
                  <a:lnTo>
                    <a:pt x="112" y="292"/>
                  </a:lnTo>
                  <a:lnTo>
                    <a:pt x="118" y="290"/>
                  </a:lnTo>
                  <a:lnTo>
                    <a:pt x="124" y="287"/>
                  </a:lnTo>
                  <a:lnTo>
                    <a:pt x="130" y="285"/>
                  </a:lnTo>
                  <a:lnTo>
                    <a:pt x="137" y="284"/>
                  </a:lnTo>
                  <a:lnTo>
                    <a:pt x="142" y="280"/>
                  </a:lnTo>
                  <a:lnTo>
                    <a:pt x="146" y="279"/>
                  </a:lnTo>
                  <a:lnTo>
                    <a:pt x="151" y="275"/>
                  </a:lnTo>
                  <a:lnTo>
                    <a:pt x="156" y="274"/>
                  </a:lnTo>
                  <a:lnTo>
                    <a:pt x="159" y="272"/>
                  </a:lnTo>
                  <a:lnTo>
                    <a:pt x="163" y="270"/>
                  </a:lnTo>
                  <a:lnTo>
                    <a:pt x="165" y="269"/>
                  </a:lnTo>
                  <a:lnTo>
                    <a:pt x="168" y="267"/>
                  </a:lnTo>
                  <a:lnTo>
                    <a:pt x="169" y="264"/>
                  </a:lnTo>
                  <a:lnTo>
                    <a:pt x="173" y="259"/>
                  </a:lnTo>
                  <a:lnTo>
                    <a:pt x="174" y="254"/>
                  </a:lnTo>
                  <a:lnTo>
                    <a:pt x="177" y="249"/>
                  </a:lnTo>
                  <a:lnTo>
                    <a:pt x="179" y="244"/>
                  </a:lnTo>
                  <a:lnTo>
                    <a:pt x="181" y="239"/>
                  </a:lnTo>
                  <a:lnTo>
                    <a:pt x="182" y="235"/>
                  </a:lnTo>
                  <a:lnTo>
                    <a:pt x="184" y="229"/>
                  </a:lnTo>
                  <a:lnTo>
                    <a:pt x="184" y="224"/>
                  </a:lnTo>
                  <a:lnTo>
                    <a:pt x="184" y="221"/>
                  </a:lnTo>
                  <a:lnTo>
                    <a:pt x="184" y="216"/>
                  </a:lnTo>
                  <a:lnTo>
                    <a:pt x="185" y="215"/>
                  </a:lnTo>
                  <a:lnTo>
                    <a:pt x="184" y="211"/>
                  </a:lnTo>
                  <a:lnTo>
                    <a:pt x="182" y="213"/>
                  </a:lnTo>
                  <a:lnTo>
                    <a:pt x="179" y="216"/>
                  </a:lnTo>
                  <a:lnTo>
                    <a:pt x="174" y="221"/>
                  </a:lnTo>
                  <a:lnTo>
                    <a:pt x="171" y="226"/>
                  </a:lnTo>
                  <a:lnTo>
                    <a:pt x="168" y="233"/>
                  </a:lnTo>
                  <a:lnTo>
                    <a:pt x="163" y="239"/>
                  </a:lnTo>
                  <a:lnTo>
                    <a:pt x="160" y="244"/>
                  </a:lnTo>
                  <a:lnTo>
                    <a:pt x="157" y="249"/>
                  </a:lnTo>
                  <a:lnTo>
                    <a:pt x="152" y="253"/>
                  </a:lnTo>
                  <a:lnTo>
                    <a:pt x="150" y="254"/>
                  </a:lnTo>
                  <a:lnTo>
                    <a:pt x="146" y="254"/>
                  </a:lnTo>
                  <a:lnTo>
                    <a:pt x="143" y="254"/>
                  </a:lnTo>
                  <a:lnTo>
                    <a:pt x="142" y="255"/>
                  </a:lnTo>
                  <a:lnTo>
                    <a:pt x="137" y="255"/>
                  </a:lnTo>
                  <a:lnTo>
                    <a:pt x="137" y="254"/>
                  </a:lnTo>
                  <a:lnTo>
                    <a:pt x="138" y="253"/>
                  </a:lnTo>
                  <a:lnTo>
                    <a:pt x="140" y="248"/>
                  </a:lnTo>
                  <a:lnTo>
                    <a:pt x="143" y="244"/>
                  </a:lnTo>
                  <a:lnTo>
                    <a:pt x="146" y="237"/>
                  </a:lnTo>
                  <a:lnTo>
                    <a:pt x="150" y="231"/>
                  </a:lnTo>
                  <a:lnTo>
                    <a:pt x="151" y="228"/>
                  </a:lnTo>
                  <a:lnTo>
                    <a:pt x="154" y="224"/>
                  </a:lnTo>
                  <a:lnTo>
                    <a:pt x="157" y="221"/>
                  </a:lnTo>
                  <a:lnTo>
                    <a:pt x="160" y="218"/>
                  </a:lnTo>
                  <a:lnTo>
                    <a:pt x="161" y="213"/>
                  </a:lnTo>
                  <a:lnTo>
                    <a:pt x="165" y="210"/>
                  </a:lnTo>
                  <a:lnTo>
                    <a:pt x="167" y="205"/>
                  </a:lnTo>
                  <a:lnTo>
                    <a:pt x="171" y="202"/>
                  </a:lnTo>
                  <a:lnTo>
                    <a:pt x="174" y="197"/>
                  </a:lnTo>
                  <a:lnTo>
                    <a:pt x="177" y="193"/>
                  </a:lnTo>
                  <a:lnTo>
                    <a:pt x="181" y="190"/>
                  </a:lnTo>
                  <a:lnTo>
                    <a:pt x="184" y="185"/>
                  </a:lnTo>
                  <a:lnTo>
                    <a:pt x="187" y="182"/>
                  </a:lnTo>
                  <a:lnTo>
                    <a:pt x="190" y="177"/>
                  </a:lnTo>
                  <a:lnTo>
                    <a:pt x="195" y="173"/>
                  </a:lnTo>
                  <a:lnTo>
                    <a:pt x="198" y="171"/>
                  </a:lnTo>
                  <a:lnTo>
                    <a:pt x="203" y="167"/>
                  </a:lnTo>
                  <a:lnTo>
                    <a:pt x="206" y="164"/>
                  </a:lnTo>
                  <a:lnTo>
                    <a:pt x="209" y="160"/>
                  </a:lnTo>
                  <a:lnTo>
                    <a:pt x="214" y="159"/>
                  </a:lnTo>
                  <a:lnTo>
                    <a:pt x="216" y="156"/>
                  </a:lnTo>
                  <a:lnTo>
                    <a:pt x="220" y="154"/>
                  </a:lnTo>
                  <a:lnTo>
                    <a:pt x="224" y="151"/>
                  </a:lnTo>
                  <a:lnTo>
                    <a:pt x="228" y="149"/>
                  </a:lnTo>
                  <a:lnTo>
                    <a:pt x="231" y="147"/>
                  </a:lnTo>
                  <a:lnTo>
                    <a:pt x="236" y="145"/>
                  </a:lnTo>
                  <a:lnTo>
                    <a:pt x="239" y="143"/>
                  </a:lnTo>
                  <a:lnTo>
                    <a:pt x="244" y="141"/>
                  </a:lnTo>
                  <a:lnTo>
                    <a:pt x="247" y="138"/>
                  </a:lnTo>
                  <a:lnTo>
                    <a:pt x="250" y="136"/>
                  </a:lnTo>
                  <a:lnTo>
                    <a:pt x="254" y="134"/>
                  </a:lnTo>
                  <a:lnTo>
                    <a:pt x="258" y="133"/>
                  </a:lnTo>
                  <a:lnTo>
                    <a:pt x="264" y="128"/>
                  </a:lnTo>
                  <a:lnTo>
                    <a:pt x="270" y="125"/>
                  </a:lnTo>
                  <a:lnTo>
                    <a:pt x="275" y="120"/>
                  </a:lnTo>
                  <a:lnTo>
                    <a:pt x="279" y="115"/>
                  </a:lnTo>
                  <a:lnTo>
                    <a:pt x="283" y="110"/>
                  </a:lnTo>
                  <a:lnTo>
                    <a:pt x="287" y="105"/>
                  </a:lnTo>
                  <a:lnTo>
                    <a:pt x="289" y="98"/>
                  </a:lnTo>
                  <a:lnTo>
                    <a:pt x="289" y="94"/>
                  </a:lnTo>
                  <a:lnTo>
                    <a:pt x="289" y="89"/>
                  </a:lnTo>
                  <a:lnTo>
                    <a:pt x="289" y="87"/>
                  </a:lnTo>
                  <a:lnTo>
                    <a:pt x="287" y="82"/>
                  </a:lnTo>
                  <a:lnTo>
                    <a:pt x="287" y="79"/>
                  </a:lnTo>
                  <a:lnTo>
                    <a:pt x="284" y="75"/>
                  </a:lnTo>
                  <a:lnTo>
                    <a:pt x="283" y="70"/>
                  </a:lnTo>
                  <a:lnTo>
                    <a:pt x="279" y="68"/>
                  </a:lnTo>
                  <a:lnTo>
                    <a:pt x="277" y="64"/>
                  </a:lnTo>
                  <a:lnTo>
                    <a:pt x="273" y="61"/>
                  </a:lnTo>
                  <a:lnTo>
                    <a:pt x="270" y="57"/>
                  </a:lnTo>
                  <a:lnTo>
                    <a:pt x="266" y="56"/>
                  </a:lnTo>
                  <a:lnTo>
                    <a:pt x="262" y="54"/>
                  </a:lnTo>
                  <a:lnTo>
                    <a:pt x="258" y="51"/>
                  </a:lnTo>
                  <a:lnTo>
                    <a:pt x="253" y="48"/>
                  </a:lnTo>
                  <a:lnTo>
                    <a:pt x="248" y="46"/>
                  </a:lnTo>
                  <a:lnTo>
                    <a:pt x="244" y="44"/>
                  </a:lnTo>
                  <a:lnTo>
                    <a:pt x="237" y="43"/>
                  </a:lnTo>
                  <a:lnTo>
                    <a:pt x="232" y="41"/>
                  </a:lnTo>
                  <a:lnTo>
                    <a:pt x="228" y="39"/>
                  </a:lnTo>
                  <a:lnTo>
                    <a:pt x="222" y="39"/>
                  </a:lnTo>
                  <a:lnTo>
                    <a:pt x="216" y="38"/>
                  </a:lnTo>
                  <a:lnTo>
                    <a:pt x="211" y="36"/>
                  </a:lnTo>
                  <a:lnTo>
                    <a:pt x="206" y="34"/>
                  </a:lnTo>
                  <a:lnTo>
                    <a:pt x="199" y="33"/>
                  </a:lnTo>
                  <a:lnTo>
                    <a:pt x="193" y="31"/>
                  </a:lnTo>
                  <a:lnTo>
                    <a:pt x="189" y="31"/>
                  </a:lnTo>
                  <a:lnTo>
                    <a:pt x="184" y="30"/>
                  </a:lnTo>
                  <a:lnTo>
                    <a:pt x="179" y="30"/>
                  </a:lnTo>
                  <a:lnTo>
                    <a:pt x="173" y="28"/>
                  </a:lnTo>
                  <a:lnTo>
                    <a:pt x="168" y="28"/>
                  </a:lnTo>
                  <a:lnTo>
                    <a:pt x="163" y="26"/>
                  </a:lnTo>
                  <a:lnTo>
                    <a:pt x="160" y="26"/>
                  </a:lnTo>
                  <a:lnTo>
                    <a:pt x="156" y="25"/>
                  </a:lnTo>
                  <a:lnTo>
                    <a:pt x="151" y="25"/>
                  </a:lnTo>
                  <a:lnTo>
                    <a:pt x="148" y="25"/>
                  </a:lnTo>
                  <a:lnTo>
                    <a:pt x="146" y="25"/>
                  </a:lnTo>
                  <a:lnTo>
                    <a:pt x="140" y="21"/>
                  </a:lnTo>
                  <a:lnTo>
                    <a:pt x="134" y="20"/>
                  </a:lnTo>
                  <a:lnTo>
                    <a:pt x="127" y="17"/>
                  </a:lnTo>
                  <a:lnTo>
                    <a:pt x="121" y="15"/>
                  </a:lnTo>
                  <a:lnTo>
                    <a:pt x="114" y="12"/>
                  </a:lnTo>
                  <a:lnTo>
                    <a:pt x="110" y="10"/>
                  </a:lnTo>
                  <a:lnTo>
                    <a:pt x="104" y="8"/>
                  </a:lnTo>
                  <a:lnTo>
                    <a:pt x="99" y="6"/>
                  </a:lnTo>
                  <a:lnTo>
                    <a:pt x="95" y="4"/>
                  </a:lnTo>
                  <a:lnTo>
                    <a:pt x="91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0"/>
                  </a:lnTo>
                  <a:lnTo>
                    <a:pt x="85" y="4"/>
                  </a:lnTo>
                  <a:lnTo>
                    <a:pt x="88" y="8"/>
                  </a:lnTo>
                  <a:lnTo>
                    <a:pt x="95" y="15"/>
                  </a:lnTo>
                  <a:lnTo>
                    <a:pt x="96" y="18"/>
                  </a:lnTo>
                  <a:lnTo>
                    <a:pt x="99" y="21"/>
                  </a:lnTo>
                  <a:lnTo>
                    <a:pt x="102" y="25"/>
                  </a:lnTo>
                  <a:lnTo>
                    <a:pt x="105" y="28"/>
                  </a:lnTo>
                  <a:lnTo>
                    <a:pt x="108" y="31"/>
                  </a:lnTo>
                  <a:lnTo>
                    <a:pt x="112" y="34"/>
                  </a:lnTo>
                  <a:lnTo>
                    <a:pt x="114" y="38"/>
                  </a:lnTo>
                  <a:lnTo>
                    <a:pt x="119" y="41"/>
                  </a:lnTo>
                  <a:lnTo>
                    <a:pt x="122" y="43"/>
                  </a:lnTo>
                  <a:lnTo>
                    <a:pt x="127" y="44"/>
                  </a:lnTo>
                  <a:lnTo>
                    <a:pt x="132" y="46"/>
                  </a:lnTo>
                  <a:lnTo>
                    <a:pt x="137" y="46"/>
                  </a:lnTo>
                  <a:lnTo>
                    <a:pt x="142" y="46"/>
                  </a:lnTo>
                  <a:lnTo>
                    <a:pt x="148" y="44"/>
                  </a:lnTo>
                  <a:lnTo>
                    <a:pt x="151" y="44"/>
                  </a:lnTo>
                  <a:lnTo>
                    <a:pt x="154" y="44"/>
                  </a:lnTo>
                  <a:lnTo>
                    <a:pt x="157" y="44"/>
                  </a:lnTo>
                  <a:lnTo>
                    <a:pt x="161" y="46"/>
                  </a:lnTo>
                  <a:lnTo>
                    <a:pt x="167" y="46"/>
                  </a:lnTo>
                  <a:lnTo>
                    <a:pt x="169" y="46"/>
                  </a:lnTo>
                  <a:lnTo>
                    <a:pt x="174" y="46"/>
                  </a:lnTo>
                  <a:lnTo>
                    <a:pt x="179" y="46"/>
                  </a:lnTo>
                  <a:lnTo>
                    <a:pt x="184" y="46"/>
                  </a:lnTo>
                  <a:lnTo>
                    <a:pt x="189" y="48"/>
                  </a:lnTo>
                  <a:lnTo>
                    <a:pt x="193" y="48"/>
                  </a:lnTo>
                  <a:lnTo>
                    <a:pt x="198" y="49"/>
                  </a:lnTo>
                  <a:lnTo>
                    <a:pt x="201" y="49"/>
                  </a:lnTo>
                  <a:lnTo>
                    <a:pt x="206" y="49"/>
                  </a:lnTo>
                  <a:lnTo>
                    <a:pt x="211" y="51"/>
                  </a:lnTo>
                  <a:lnTo>
                    <a:pt x="215" y="51"/>
                  </a:lnTo>
                  <a:lnTo>
                    <a:pt x="218" y="52"/>
                  </a:lnTo>
                  <a:lnTo>
                    <a:pt x="222" y="54"/>
                  </a:lnTo>
                  <a:lnTo>
                    <a:pt x="226" y="54"/>
                  </a:lnTo>
                  <a:lnTo>
                    <a:pt x="231" y="56"/>
                  </a:lnTo>
                  <a:lnTo>
                    <a:pt x="236" y="57"/>
                  </a:lnTo>
                  <a:lnTo>
                    <a:pt x="242" y="61"/>
                  </a:lnTo>
                  <a:lnTo>
                    <a:pt x="247" y="62"/>
                  </a:lnTo>
                  <a:lnTo>
                    <a:pt x="250" y="68"/>
                  </a:lnTo>
                  <a:lnTo>
                    <a:pt x="253" y="72"/>
                  </a:lnTo>
                  <a:lnTo>
                    <a:pt x="256" y="79"/>
                  </a:lnTo>
                  <a:lnTo>
                    <a:pt x="258" y="83"/>
                  </a:lnTo>
                  <a:lnTo>
                    <a:pt x="259" y="90"/>
                  </a:lnTo>
                  <a:lnTo>
                    <a:pt x="258" y="96"/>
                  </a:lnTo>
                  <a:lnTo>
                    <a:pt x="254" y="102"/>
                  </a:lnTo>
                  <a:lnTo>
                    <a:pt x="250" y="108"/>
                  </a:lnTo>
                  <a:lnTo>
                    <a:pt x="245" y="115"/>
                  </a:lnTo>
                  <a:lnTo>
                    <a:pt x="240" y="118"/>
                  </a:lnTo>
                  <a:lnTo>
                    <a:pt x="236" y="121"/>
                  </a:lnTo>
                  <a:lnTo>
                    <a:pt x="231" y="125"/>
                  </a:lnTo>
                  <a:lnTo>
                    <a:pt x="224" y="129"/>
                  </a:lnTo>
                  <a:lnTo>
                    <a:pt x="218" y="133"/>
                  </a:lnTo>
                  <a:lnTo>
                    <a:pt x="212" y="138"/>
                  </a:lnTo>
                  <a:lnTo>
                    <a:pt x="206" y="143"/>
                  </a:lnTo>
                  <a:lnTo>
                    <a:pt x="201" y="147"/>
                  </a:lnTo>
                  <a:lnTo>
                    <a:pt x="193" y="151"/>
                  </a:lnTo>
                  <a:lnTo>
                    <a:pt x="187" y="158"/>
                  </a:lnTo>
                  <a:lnTo>
                    <a:pt x="181" y="160"/>
                  </a:lnTo>
                  <a:lnTo>
                    <a:pt x="176" y="165"/>
                  </a:lnTo>
                  <a:lnTo>
                    <a:pt x="169" y="171"/>
                  </a:lnTo>
                  <a:lnTo>
                    <a:pt x="163" y="175"/>
                  </a:lnTo>
                  <a:lnTo>
                    <a:pt x="159" y="179"/>
                  </a:lnTo>
                  <a:lnTo>
                    <a:pt x="154" y="184"/>
                  </a:lnTo>
                  <a:lnTo>
                    <a:pt x="150" y="187"/>
                  </a:lnTo>
                  <a:lnTo>
                    <a:pt x="144" y="192"/>
                  </a:lnTo>
                  <a:lnTo>
                    <a:pt x="142" y="197"/>
                  </a:lnTo>
                  <a:lnTo>
                    <a:pt x="138" y="203"/>
                  </a:lnTo>
                  <a:lnTo>
                    <a:pt x="134" y="210"/>
                  </a:lnTo>
                  <a:lnTo>
                    <a:pt x="130" y="216"/>
                  </a:lnTo>
                  <a:lnTo>
                    <a:pt x="127" y="223"/>
                  </a:lnTo>
                  <a:lnTo>
                    <a:pt x="126" y="231"/>
                  </a:lnTo>
                  <a:lnTo>
                    <a:pt x="122" y="236"/>
                  </a:lnTo>
                  <a:lnTo>
                    <a:pt x="121" y="242"/>
                  </a:lnTo>
                  <a:lnTo>
                    <a:pt x="119" y="248"/>
                  </a:lnTo>
                  <a:lnTo>
                    <a:pt x="118" y="253"/>
                  </a:lnTo>
                  <a:lnTo>
                    <a:pt x="116" y="255"/>
                  </a:lnTo>
                  <a:lnTo>
                    <a:pt x="116" y="259"/>
                  </a:lnTo>
                  <a:lnTo>
                    <a:pt x="116" y="261"/>
                  </a:lnTo>
                  <a:lnTo>
                    <a:pt x="116" y="262"/>
                  </a:lnTo>
                  <a:lnTo>
                    <a:pt x="58" y="284"/>
                  </a:lnTo>
                  <a:lnTo>
                    <a:pt x="58" y="282"/>
                  </a:lnTo>
                  <a:lnTo>
                    <a:pt x="58" y="279"/>
                  </a:lnTo>
                  <a:lnTo>
                    <a:pt x="57" y="275"/>
                  </a:lnTo>
                  <a:lnTo>
                    <a:pt x="57" y="270"/>
                  </a:lnTo>
                  <a:lnTo>
                    <a:pt x="57" y="264"/>
                  </a:lnTo>
                  <a:lnTo>
                    <a:pt x="58" y="257"/>
                  </a:lnTo>
                  <a:lnTo>
                    <a:pt x="59" y="250"/>
                  </a:lnTo>
                  <a:lnTo>
                    <a:pt x="65" y="246"/>
                  </a:lnTo>
                  <a:lnTo>
                    <a:pt x="66" y="241"/>
                  </a:lnTo>
                  <a:lnTo>
                    <a:pt x="67" y="237"/>
                  </a:lnTo>
                  <a:lnTo>
                    <a:pt x="71" y="233"/>
                  </a:lnTo>
                  <a:lnTo>
                    <a:pt x="75" y="229"/>
                  </a:lnTo>
                  <a:lnTo>
                    <a:pt x="79" y="223"/>
                  </a:lnTo>
                  <a:lnTo>
                    <a:pt x="82" y="220"/>
                  </a:lnTo>
                  <a:lnTo>
                    <a:pt x="85" y="213"/>
                  </a:lnTo>
                  <a:lnTo>
                    <a:pt x="88" y="210"/>
                  </a:lnTo>
                  <a:lnTo>
                    <a:pt x="91" y="205"/>
                  </a:lnTo>
                  <a:lnTo>
                    <a:pt x="95" y="200"/>
                  </a:lnTo>
                  <a:lnTo>
                    <a:pt x="96" y="197"/>
                  </a:lnTo>
                  <a:lnTo>
                    <a:pt x="97" y="193"/>
                  </a:lnTo>
                  <a:lnTo>
                    <a:pt x="99" y="189"/>
                  </a:lnTo>
                  <a:lnTo>
                    <a:pt x="97" y="189"/>
                  </a:lnTo>
                  <a:lnTo>
                    <a:pt x="95" y="189"/>
                  </a:lnTo>
                  <a:lnTo>
                    <a:pt x="91" y="190"/>
                  </a:lnTo>
                  <a:lnTo>
                    <a:pt x="87" y="192"/>
                  </a:lnTo>
                  <a:lnTo>
                    <a:pt x="82" y="193"/>
                  </a:lnTo>
                  <a:lnTo>
                    <a:pt x="77" y="197"/>
                  </a:lnTo>
                  <a:lnTo>
                    <a:pt x="74" y="198"/>
                  </a:lnTo>
                  <a:lnTo>
                    <a:pt x="67" y="202"/>
                  </a:lnTo>
                  <a:lnTo>
                    <a:pt x="65" y="205"/>
                  </a:lnTo>
                  <a:lnTo>
                    <a:pt x="58" y="208"/>
                  </a:lnTo>
                  <a:lnTo>
                    <a:pt x="53" y="213"/>
                  </a:lnTo>
                  <a:lnTo>
                    <a:pt x="49" y="216"/>
                  </a:lnTo>
                  <a:lnTo>
                    <a:pt x="46" y="223"/>
                  </a:lnTo>
                  <a:lnTo>
                    <a:pt x="42" y="226"/>
                  </a:lnTo>
                  <a:lnTo>
                    <a:pt x="40" y="233"/>
                  </a:lnTo>
                  <a:lnTo>
                    <a:pt x="36" y="239"/>
                  </a:lnTo>
                  <a:lnTo>
                    <a:pt x="36" y="246"/>
                  </a:lnTo>
                  <a:lnTo>
                    <a:pt x="34" y="250"/>
                  </a:lnTo>
                  <a:lnTo>
                    <a:pt x="34" y="257"/>
                  </a:lnTo>
                  <a:lnTo>
                    <a:pt x="34" y="261"/>
                  </a:lnTo>
                  <a:lnTo>
                    <a:pt x="34" y="267"/>
                  </a:lnTo>
                  <a:lnTo>
                    <a:pt x="34" y="270"/>
                  </a:lnTo>
                  <a:lnTo>
                    <a:pt x="34" y="275"/>
                  </a:lnTo>
                  <a:lnTo>
                    <a:pt x="34" y="277"/>
                  </a:lnTo>
                  <a:lnTo>
                    <a:pt x="36" y="282"/>
                  </a:lnTo>
                  <a:lnTo>
                    <a:pt x="38" y="285"/>
                  </a:lnTo>
                  <a:lnTo>
                    <a:pt x="40" y="288"/>
                  </a:lnTo>
                  <a:lnTo>
                    <a:pt x="40" y="290"/>
                  </a:lnTo>
                  <a:lnTo>
                    <a:pt x="41" y="292"/>
                  </a:lnTo>
                  <a:lnTo>
                    <a:pt x="0" y="305"/>
                  </a:lnTo>
                  <a:lnTo>
                    <a:pt x="16" y="3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7" name="Freeform 12"/>
            <p:cNvSpPr>
              <a:spLocks/>
            </p:cNvSpPr>
            <p:nvPr/>
          </p:nvSpPr>
          <p:spPr bwMode="auto">
            <a:xfrm>
              <a:off x="1964805" y="2521347"/>
              <a:ext cx="63500" cy="149225"/>
            </a:xfrm>
            <a:custGeom>
              <a:avLst/>
              <a:gdLst>
                <a:gd name="T0" fmla="*/ 40 w 40"/>
                <a:gd name="T1" fmla="*/ 0 h 94"/>
                <a:gd name="T2" fmla="*/ 16 w 40"/>
                <a:gd name="T3" fmla="*/ 86 h 94"/>
                <a:gd name="T4" fmla="*/ 13 w 40"/>
                <a:gd name="T5" fmla="*/ 88 h 94"/>
                <a:gd name="T6" fmla="*/ 8 w 40"/>
                <a:gd name="T7" fmla="*/ 93 h 94"/>
                <a:gd name="T8" fmla="*/ 2 w 40"/>
                <a:gd name="T9" fmla="*/ 94 h 94"/>
                <a:gd name="T10" fmla="*/ 0 w 40"/>
                <a:gd name="T11" fmla="*/ 94 h 94"/>
                <a:gd name="T12" fmla="*/ 0 w 40"/>
                <a:gd name="T13" fmla="*/ 91 h 94"/>
                <a:gd name="T14" fmla="*/ 0 w 40"/>
                <a:gd name="T15" fmla="*/ 88 h 94"/>
                <a:gd name="T16" fmla="*/ 0 w 40"/>
                <a:gd name="T17" fmla="*/ 85 h 94"/>
                <a:gd name="T18" fmla="*/ 0 w 40"/>
                <a:gd name="T19" fmla="*/ 81 h 94"/>
                <a:gd name="T20" fmla="*/ 0 w 40"/>
                <a:gd name="T21" fmla="*/ 78 h 94"/>
                <a:gd name="T22" fmla="*/ 0 w 40"/>
                <a:gd name="T23" fmla="*/ 73 h 94"/>
                <a:gd name="T24" fmla="*/ 0 w 40"/>
                <a:gd name="T25" fmla="*/ 68 h 94"/>
                <a:gd name="T26" fmla="*/ 2 w 40"/>
                <a:gd name="T27" fmla="*/ 64 h 94"/>
                <a:gd name="T28" fmla="*/ 2 w 40"/>
                <a:gd name="T29" fmla="*/ 57 h 94"/>
                <a:gd name="T30" fmla="*/ 2 w 40"/>
                <a:gd name="T31" fmla="*/ 52 h 94"/>
                <a:gd name="T32" fmla="*/ 3 w 40"/>
                <a:gd name="T33" fmla="*/ 46 h 94"/>
                <a:gd name="T34" fmla="*/ 3 w 40"/>
                <a:gd name="T35" fmla="*/ 40 h 94"/>
                <a:gd name="T36" fmla="*/ 5 w 40"/>
                <a:gd name="T37" fmla="*/ 34 h 94"/>
                <a:gd name="T38" fmla="*/ 7 w 40"/>
                <a:gd name="T39" fmla="*/ 29 h 94"/>
                <a:gd name="T40" fmla="*/ 8 w 40"/>
                <a:gd name="T41" fmla="*/ 24 h 94"/>
                <a:gd name="T42" fmla="*/ 10 w 40"/>
                <a:gd name="T43" fmla="*/ 19 h 94"/>
                <a:gd name="T44" fmla="*/ 11 w 40"/>
                <a:gd name="T45" fmla="*/ 14 h 94"/>
                <a:gd name="T46" fmla="*/ 13 w 40"/>
                <a:gd name="T47" fmla="*/ 11 h 94"/>
                <a:gd name="T48" fmla="*/ 16 w 40"/>
                <a:gd name="T49" fmla="*/ 8 h 94"/>
                <a:gd name="T50" fmla="*/ 19 w 40"/>
                <a:gd name="T51" fmla="*/ 6 h 94"/>
                <a:gd name="T52" fmla="*/ 24 w 40"/>
                <a:gd name="T53" fmla="*/ 3 h 94"/>
                <a:gd name="T54" fmla="*/ 29 w 40"/>
                <a:gd name="T55" fmla="*/ 0 h 94"/>
                <a:gd name="T56" fmla="*/ 32 w 40"/>
                <a:gd name="T57" fmla="*/ 0 h 94"/>
                <a:gd name="T58" fmla="*/ 37 w 40"/>
                <a:gd name="T59" fmla="*/ 0 h 94"/>
                <a:gd name="T60" fmla="*/ 38 w 40"/>
                <a:gd name="T61" fmla="*/ 0 h 94"/>
                <a:gd name="T62" fmla="*/ 40 w 40"/>
                <a:gd name="T63" fmla="*/ 0 h 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0"/>
                <a:gd name="T97" fmla="*/ 0 h 94"/>
                <a:gd name="T98" fmla="*/ 40 w 40"/>
                <a:gd name="T99" fmla="*/ 94 h 9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0" h="94">
                  <a:moveTo>
                    <a:pt x="40" y="0"/>
                  </a:moveTo>
                  <a:lnTo>
                    <a:pt x="16" y="86"/>
                  </a:lnTo>
                  <a:lnTo>
                    <a:pt x="13" y="88"/>
                  </a:lnTo>
                  <a:lnTo>
                    <a:pt x="8" y="93"/>
                  </a:lnTo>
                  <a:lnTo>
                    <a:pt x="2" y="94"/>
                  </a:lnTo>
                  <a:lnTo>
                    <a:pt x="0" y="94"/>
                  </a:lnTo>
                  <a:lnTo>
                    <a:pt x="0" y="91"/>
                  </a:lnTo>
                  <a:lnTo>
                    <a:pt x="0" y="88"/>
                  </a:lnTo>
                  <a:lnTo>
                    <a:pt x="0" y="85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3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57"/>
                  </a:lnTo>
                  <a:lnTo>
                    <a:pt x="2" y="52"/>
                  </a:lnTo>
                  <a:lnTo>
                    <a:pt x="3" y="46"/>
                  </a:lnTo>
                  <a:lnTo>
                    <a:pt x="3" y="40"/>
                  </a:lnTo>
                  <a:lnTo>
                    <a:pt x="5" y="34"/>
                  </a:lnTo>
                  <a:lnTo>
                    <a:pt x="7" y="29"/>
                  </a:lnTo>
                  <a:lnTo>
                    <a:pt x="8" y="24"/>
                  </a:lnTo>
                  <a:lnTo>
                    <a:pt x="10" y="19"/>
                  </a:lnTo>
                  <a:lnTo>
                    <a:pt x="11" y="14"/>
                  </a:lnTo>
                  <a:lnTo>
                    <a:pt x="13" y="11"/>
                  </a:lnTo>
                  <a:lnTo>
                    <a:pt x="16" y="8"/>
                  </a:lnTo>
                  <a:lnTo>
                    <a:pt x="19" y="6"/>
                  </a:lnTo>
                  <a:lnTo>
                    <a:pt x="24" y="3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7" y="0"/>
                  </a:lnTo>
                  <a:lnTo>
                    <a:pt x="38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8" name="Freeform 13"/>
            <p:cNvSpPr>
              <a:spLocks/>
            </p:cNvSpPr>
            <p:nvPr/>
          </p:nvSpPr>
          <p:spPr bwMode="auto">
            <a:xfrm>
              <a:off x="1644130" y="2522934"/>
              <a:ext cx="200025" cy="53975"/>
            </a:xfrm>
            <a:custGeom>
              <a:avLst/>
              <a:gdLst>
                <a:gd name="T0" fmla="*/ 10 w 126"/>
                <a:gd name="T1" fmla="*/ 29 h 34"/>
                <a:gd name="T2" fmla="*/ 14 w 126"/>
                <a:gd name="T3" fmla="*/ 30 h 34"/>
                <a:gd name="T4" fmla="*/ 24 w 126"/>
                <a:gd name="T5" fmla="*/ 33 h 34"/>
                <a:gd name="T6" fmla="*/ 30 w 126"/>
                <a:gd name="T7" fmla="*/ 33 h 34"/>
                <a:gd name="T8" fmla="*/ 38 w 126"/>
                <a:gd name="T9" fmla="*/ 34 h 34"/>
                <a:gd name="T10" fmla="*/ 45 w 126"/>
                <a:gd name="T11" fmla="*/ 34 h 34"/>
                <a:gd name="T12" fmla="*/ 53 w 126"/>
                <a:gd name="T13" fmla="*/ 33 h 34"/>
                <a:gd name="T14" fmla="*/ 65 w 126"/>
                <a:gd name="T15" fmla="*/ 30 h 34"/>
                <a:gd name="T16" fmla="*/ 76 w 126"/>
                <a:gd name="T17" fmla="*/ 29 h 34"/>
                <a:gd name="T18" fmla="*/ 87 w 126"/>
                <a:gd name="T19" fmla="*/ 27 h 34"/>
                <a:gd name="T20" fmla="*/ 98 w 126"/>
                <a:gd name="T21" fmla="*/ 25 h 34"/>
                <a:gd name="T22" fmla="*/ 107 w 126"/>
                <a:gd name="T23" fmla="*/ 23 h 34"/>
                <a:gd name="T24" fmla="*/ 115 w 126"/>
                <a:gd name="T25" fmla="*/ 21 h 34"/>
                <a:gd name="T26" fmla="*/ 120 w 126"/>
                <a:gd name="T27" fmla="*/ 21 h 34"/>
                <a:gd name="T28" fmla="*/ 126 w 126"/>
                <a:gd name="T29" fmla="*/ 15 h 34"/>
                <a:gd name="T30" fmla="*/ 124 w 126"/>
                <a:gd name="T31" fmla="*/ 10 h 34"/>
                <a:gd name="T32" fmla="*/ 120 w 126"/>
                <a:gd name="T33" fmla="*/ 6 h 34"/>
                <a:gd name="T34" fmla="*/ 112 w 126"/>
                <a:gd name="T35" fmla="*/ 4 h 34"/>
                <a:gd name="T36" fmla="*/ 102 w 126"/>
                <a:gd name="T37" fmla="*/ 3 h 34"/>
                <a:gd name="T38" fmla="*/ 93 w 126"/>
                <a:gd name="T39" fmla="*/ 3 h 34"/>
                <a:gd name="T40" fmla="*/ 83 w 126"/>
                <a:gd name="T41" fmla="*/ 4 h 34"/>
                <a:gd name="T42" fmla="*/ 76 w 126"/>
                <a:gd name="T43" fmla="*/ 8 h 34"/>
                <a:gd name="T44" fmla="*/ 68 w 126"/>
                <a:gd name="T45" fmla="*/ 12 h 34"/>
                <a:gd name="T46" fmla="*/ 58 w 126"/>
                <a:gd name="T47" fmla="*/ 14 h 34"/>
                <a:gd name="T48" fmla="*/ 51 w 126"/>
                <a:gd name="T49" fmla="*/ 15 h 34"/>
                <a:gd name="T50" fmla="*/ 43 w 126"/>
                <a:gd name="T51" fmla="*/ 15 h 34"/>
                <a:gd name="T52" fmla="*/ 35 w 126"/>
                <a:gd name="T53" fmla="*/ 14 h 34"/>
                <a:gd name="T54" fmla="*/ 27 w 126"/>
                <a:gd name="T55" fmla="*/ 12 h 34"/>
                <a:gd name="T56" fmla="*/ 21 w 126"/>
                <a:gd name="T57" fmla="*/ 8 h 34"/>
                <a:gd name="T58" fmla="*/ 14 w 126"/>
                <a:gd name="T59" fmla="*/ 6 h 34"/>
                <a:gd name="T60" fmla="*/ 5 w 126"/>
                <a:gd name="T61" fmla="*/ 3 h 34"/>
                <a:gd name="T62" fmla="*/ 0 w 126"/>
                <a:gd name="T63" fmla="*/ 0 h 3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6"/>
                <a:gd name="T97" fmla="*/ 0 h 34"/>
                <a:gd name="T98" fmla="*/ 126 w 126"/>
                <a:gd name="T99" fmla="*/ 34 h 3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6" h="34">
                  <a:moveTo>
                    <a:pt x="8" y="29"/>
                  </a:moveTo>
                  <a:lnTo>
                    <a:pt x="10" y="29"/>
                  </a:lnTo>
                  <a:lnTo>
                    <a:pt x="11" y="29"/>
                  </a:lnTo>
                  <a:lnTo>
                    <a:pt x="14" y="30"/>
                  </a:lnTo>
                  <a:lnTo>
                    <a:pt x="21" y="33"/>
                  </a:lnTo>
                  <a:lnTo>
                    <a:pt x="24" y="33"/>
                  </a:lnTo>
                  <a:lnTo>
                    <a:pt x="27" y="33"/>
                  </a:lnTo>
                  <a:lnTo>
                    <a:pt x="30" y="33"/>
                  </a:lnTo>
                  <a:lnTo>
                    <a:pt x="34" y="34"/>
                  </a:lnTo>
                  <a:lnTo>
                    <a:pt x="38" y="34"/>
                  </a:lnTo>
                  <a:lnTo>
                    <a:pt x="41" y="34"/>
                  </a:lnTo>
                  <a:lnTo>
                    <a:pt x="45" y="34"/>
                  </a:lnTo>
                  <a:lnTo>
                    <a:pt x="51" y="34"/>
                  </a:lnTo>
                  <a:lnTo>
                    <a:pt x="53" y="33"/>
                  </a:lnTo>
                  <a:lnTo>
                    <a:pt x="58" y="33"/>
                  </a:lnTo>
                  <a:lnTo>
                    <a:pt x="65" y="30"/>
                  </a:lnTo>
                  <a:lnTo>
                    <a:pt x="71" y="30"/>
                  </a:lnTo>
                  <a:lnTo>
                    <a:pt x="76" y="29"/>
                  </a:lnTo>
                  <a:lnTo>
                    <a:pt x="82" y="29"/>
                  </a:lnTo>
                  <a:lnTo>
                    <a:pt x="87" y="27"/>
                  </a:lnTo>
                  <a:lnTo>
                    <a:pt x="93" y="27"/>
                  </a:lnTo>
                  <a:lnTo>
                    <a:pt x="98" y="25"/>
                  </a:lnTo>
                  <a:lnTo>
                    <a:pt x="104" y="25"/>
                  </a:lnTo>
                  <a:lnTo>
                    <a:pt x="107" y="23"/>
                  </a:lnTo>
                  <a:lnTo>
                    <a:pt x="112" y="23"/>
                  </a:lnTo>
                  <a:lnTo>
                    <a:pt x="115" y="21"/>
                  </a:lnTo>
                  <a:lnTo>
                    <a:pt x="118" y="21"/>
                  </a:lnTo>
                  <a:lnTo>
                    <a:pt x="120" y="21"/>
                  </a:lnTo>
                  <a:lnTo>
                    <a:pt x="123" y="19"/>
                  </a:lnTo>
                  <a:lnTo>
                    <a:pt x="126" y="15"/>
                  </a:lnTo>
                  <a:lnTo>
                    <a:pt x="126" y="12"/>
                  </a:lnTo>
                  <a:lnTo>
                    <a:pt x="124" y="10"/>
                  </a:lnTo>
                  <a:lnTo>
                    <a:pt x="121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2" y="4"/>
                  </a:lnTo>
                  <a:lnTo>
                    <a:pt x="107" y="3"/>
                  </a:lnTo>
                  <a:lnTo>
                    <a:pt x="102" y="3"/>
                  </a:lnTo>
                  <a:lnTo>
                    <a:pt x="98" y="3"/>
                  </a:lnTo>
                  <a:lnTo>
                    <a:pt x="93" y="3"/>
                  </a:lnTo>
                  <a:lnTo>
                    <a:pt x="88" y="4"/>
                  </a:lnTo>
                  <a:lnTo>
                    <a:pt x="83" y="4"/>
                  </a:lnTo>
                  <a:lnTo>
                    <a:pt x="79" y="6"/>
                  </a:lnTo>
                  <a:lnTo>
                    <a:pt x="76" y="8"/>
                  </a:lnTo>
                  <a:lnTo>
                    <a:pt x="71" y="10"/>
                  </a:lnTo>
                  <a:lnTo>
                    <a:pt x="68" y="12"/>
                  </a:lnTo>
                  <a:lnTo>
                    <a:pt x="63" y="14"/>
                  </a:lnTo>
                  <a:lnTo>
                    <a:pt x="58" y="14"/>
                  </a:lnTo>
                  <a:lnTo>
                    <a:pt x="55" y="15"/>
                  </a:lnTo>
                  <a:lnTo>
                    <a:pt x="51" y="15"/>
                  </a:lnTo>
                  <a:lnTo>
                    <a:pt x="47" y="15"/>
                  </a:lnTo>
                  <a:lnTo>
                    <a:pt x="43" y="15"/>
                  </a:lnTo>
                  <a:lnTo>
                    <a:pt x="40" y="14"/>
                  </a:lnTo>
                  <a:lnTo>
                    <a:pt x="35" y="14"/>
                  </a:lnTo>
                  <a:lnTo>
                    <a:pt x="32" y="12"/>
                  </a:lnTo>
                  <a:lnTo>
                    <a:pt x="27" y="12"/>
                  </a:lnTo>
                  <a:lnTo>
                    <a:pt x="24" y="10"/>
                  </a:lnTo>
                  <a:lnTo>
                    <a:pt x="21" y="8"/>
                  </a:lnTo>
                  <a:lnTo>
                    <a:pt x="18" y="6"/>
                  </a:lnTo>
                  <a:lnTo>
                    <a:pt x="14" y="6"/>
                  </a:lnTo>
                  <a:lnTo>
                    <a:pt x="8" y="4"/>
                  </a:lnTo>
                  <a:lnTo>
                    <a:pt x="5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9" name="Freeform 14"/>
            <p:cNvSpPr>
              <a:spLocks/>
            </p:cNvSpPr>
            <p:nvPr/>
          </p:nvSpPr>
          <p:spPr bwMode="auto">
            <a:xfrm>
              <a:off x="1644130" y="2937272"/>
              <a:ext cx="280988" cy="220662"/>
            </a:xfrm>
            <a:custGeom>
              <a:avLst/>
              <a:gdLst>
                <a:gd name="T0" fmla="*/ 163 w 177"/>
                <a:gd name="T1" fmla="*/ 1 h 139"/>
                <a:gd name="T2" fmla="*/ 150 w 177"/>
                <a:gd name="T3" fmla="*/ 5 h 139"/>
                <a:gd name="T4" fmla="*/ 142 w 177"/>
                <a:gd name="T5" fmla="*/ 9 h 139"/>
                <a:gd name="T6" fmla="*/ 131 w 177"/>
                <a:gd name="T7" fmla="*/ 14 h 139"/>
                <a:gd name="T8" fmla="*/ 121 w 177"/>
                <a:gd name="T9" fmla="*/ 20 h 139"/>
                <a:gd name="T10" fmla="*/ 110 w 177"/>
                <a:gd name="T11" fmla="*/ 25 h 139"/>
                <a:gd name="T12" fmla="*/ 99 w 177"/>
                <a:gd name="T13" fmla="*/ 31 h 139"/>
                <a:gd name="T14" fmla="*/ 91 w 177"/>
                <a:gd name="T15" fmla="*/ 37 h 139"/>
                <a:gd name="T16" fmla="*/ 84 w 177"/>
                <a:gd name="T17" fmla="*/ 42 h 139"/>
                <a:gd name="T18" fmla="*/ 80 w 177"/>
                <a:gd name="T19" fmla="*/ 47 h 139"/>
                <a:gd name="T20" fmla="*/ 75 w 177"/>
                <a:gd name="T21" fmla="*/ 52 h 139"/>
                <a:gd name="T22" fmla="*/ 71 w 177"/>
                <a:gd name="T23" fmla="*/ 57 h 139"/>
                <a:gd name="T24" fmla="*/ 71 w 177"/>
                <a:gd name="T25" fmla="*/ 62 h 139"/>
                <a:gd name="T26" fmla="*/ 69 w 177"/>
                <a:gd name="T27" fmla="*/ 68 h 139"/>
                <a:gd name="T28" fmla="*/ 67 w 177"/>
                <a:gd name="T29" fmla="*/ 74 h 139"/>
                <a:gd name="T30" fmla="*/ 62 w 177"/>
                <a:gd name="T31" fmla="*/ 80 h 139"/>
                <a:gd name="T32" fmla="*/ 61 w 177"/>
                <a:gd name="T33" fmla="*/ 85 h 139"/>
                <a:gd name="T34" fmla="*/ 56 w 177"/>
                <a:gd name="T35" fmla="*/ 91 h 139"/>
                <a:gd name="T36" fmla="*/ 52 w 177"/>
                <a:gd name="T37" fmla="*/ 97 h 139"/>
                <a:gd name="T38" fmla="*/ 45 w 177"/>
                <a:gd name="T39" fmla="*/ 102 h 139"/>
                <a:gd name="T40" fmla="*/ 39 w 177"/>
                <a:gd name="T41" fmla="*/ 108 h 139"/>
                <a:gd name="T42" fmla="*/ 33 w 177"/>
                <a:gd name="T43" fmla="*/ 113 h 139"/>
                <a:gd name="T44" fmla="*/ 28 w 177"/>
                <a:gd name="T45" fmla="*/ 117 h 139"/>
                <a:gd name="T46" fmla="*/ 22 w 177"/>
                <a:gd name="T47" fmla="*/ 122 h 139"/>
                <a:gd name="T48" fmla="*/ 13 w 177"/>
                <a:gd name="T49" fmla="*/ 127 h 139"/>
                <a:gd name="T50" fmla="*/ 4 w 177"/>
                <a:gd name="T51" fmla="*/ 131 h 139"/>
                <a:gd name="T52" fmla="*/ 0 w 177"/>
                <a:gd name="T53" fmla="*/ 134 h 139"/>
                <a:gd name="T54" fmla="*/ 15 w 177"/>
                <a:gd name="T55" fmla="*/ 137 h 139"/>
                <a:gd name="T56" fmla="*/ 23 w 177"/>
                <a:gd name="T57" fmla="*/ 133 h 139"/>
                <a:gd name="T58" fmla="*/ 36 w 177"/>
                <a:gd name="T59" fmla="*/ 127 h 139"/>
                <a:gd name="T60" fmla="*/ 45 w 177"/>
                <a:gd name="T61" fmla="*/ 123 h 139"/>
                <a:gd name="T62" fmla="*/ 52 w 177"/>
                <a:gd name="T63" fmla="*/ 119 h 139"/>
                <a:gd name="T64" fmla="*/ 58 w 177"/>
                <a:gd name="T65" fmla="*/ 115 h 139"/>
                <a:gd name="T66" fmla="*/ 67 w 177"/>
                <a:gd name="T67" fmla="*/ 111 h 139"/>
                <a:gd name="T68" fmla="*/ 73 w 177"/>
                <a:gd name="T69" fmla="*/ 106 h 139"/>
                <a:gd name="T70" fmla="*/ 80 w 177"/>
                <a:gd name="T71" fmla="*/ 99 h 139"/>
                <a:gd name="T72" fmla="*/ 82 w 177"/>
                <a:gd name="T73" fmla="*/ 94 h 139"/>
                <a:gd name="T74" fmla="*/ 84 w 177"/>
                <a:gd name="T75" fmla="*/ 91 h 139"/>
                <a:gd name="T76" fmla="*/ 86 w 177"/>
                <a:gd name="T77" fmla="*/ 87 h 139"/>
                <a:gd name="T78" fmla="*/ 88 w 177"/>
                <a:gd name="T79" fmla="*/ 84 h 139"/>
                <a:gd name="T80" fmla="*/ 91 w 177"/>
                <a:gd name="T81" fmla="*/ 80 h 139"/>
                <a:gd name="T82" fmla="*/ 92 w 177"/>
                <a:gd name="T83" fmla="*/ 77 h 139"/>
                <a:gd name="T84" fmla="*/ 92 w 177"/>
                <a:gd name="T85" fmla="*/ 73 h 139"/>
                <a:gd name="T86" fmla="*/ 95 w 177"/>
                <a:gd name="T87" fmla="*/ 70 h 139"/>
                <a:gd name="T88" fmla="*/ 97 w 177"/>
                <a:gd name="T89" fmla="*/ 66 h 139"/>
                <a:gd name="T90" fmla="*/ 97 w 177"/>
                <a:gd name="T91" fmla="*/ 63 h 139"/>
                <a:gd name="T92" fmla="*/ 101 w 177"/>
                <a:gd name="T93" fmla="*/ 56 h 139"/>
                <a:gd name="T94" fmla="*/ 105 w 177"/>
                <a:gd name="T95" fmla="*/ 50 h 139"/>
                <a:gd name="T96" fmla="*/ 108 w 177"/>
                <a:gd name="T97" fmla="*/ 44 h 139"/>
                <a:gd name="T98" fmla="*/ 114 w 177"/>
                <a:gd name="T99" fmla="*/ 40 h 139"/>
                <a:gd name="T100" fmla="*/ 119 w 177"/>
                <a:gd name="T101" fmla="*/ 35 h 139"/>
                <a:gd name="T102" fmla="*/ 127 w 177"/>
                <a:gd name="T103" fmla="*/ 31 h 139"/>
                <a:gd name="T104" fmla="*/ 136 w 177"/>
                <a:gd name="T105" fmla="*/ 25 h 139"/>
                <a:gd name="T106" fmla="*/ 142 w 177"/>
                <a:gd name="T107" fmla="*/ 20 h 139"/>
                <a:gd name="T108" fmla="*/ 150 w 177"/>
                <a:gd name="T109" fmla="*/ 16 h 139"/>
                <a:gd name="T110" fmla="*/ 157 w 177"/>
                <a:gd name="T111" fmla="*/ 12 h 139"/>
                <a:gd name="T112" fmla="*/ 166 w 177"/>
                <a:gd name="T113" fmla="*/ 9 h 139"/>
                <a:gd name="T114" fmla="*/ 172 w 177"/>
                <a:gd name="T115" fmla="*/ 5 h 139"/>
                <a:gd name="T116" fmla="*/ 166 w 177"/>
                <a:gd name="T117" fmla="*/ 0 h 13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7"/>
                <a:gd name="T178" fmla="*/ 0 h 139"/>
                <a:gd name="T179" fmla="*/ 177 w 177"/>
                <a:gd name="T180" fmla="*/ 139 h 13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7" h="139">
                  <a:moveTo>
                    <a:pt x="166" y="0"/>
                  </a:moveTo>
                  <a:lnTo>
                    <a:pt x="166" y="0"/>
                  </a:lnTo>
                  <a:lnTo>
                    <a:pt x="163" y="1"/>
                  </a:lnTo>
                  <a:lnTo>
                    <a:pt x="160" y="2"/>
                  </a:lnTo>
                  <a:lnTo>
                    <a:pt x="155" y="4"/>
                  </a:lnTo>
                  <a:lnTo>
                    <a:pt x="150" y="5"/>
                  </a:lnTo>
                  <a:lnTo>
                    <a:pt x="149" y="6"/>
                  </a:lnTo>
                  <a:lnTo>
                    <a:pt x="144" y="8"/>
                  </a:lnTo>
                  <a:lnTo>
                    <a:pt x="142" y="9"/>
                  </a:lnTo>
                  <a:lnTo>
                    <a:pt x="138" y="11"/>
                  </a:lnTo>
                  <a:lnTo>
                    <a:pt x="136" y="13"/>
                  </a:lnTo>
                  <a:lnTo>
                    <a:pt x="131" y="14"/>
                  </a:lnTo>
                  <a:lnTo>
                    <a:pt x="129" y="16"/>
                  </a:lnTo>
                  <a:lnTo>
                    <a:pt x="125" y="18"/>
                  </a:lnTo>
                  <a:lnTo>
                    <a:pt x="121" y="20"/>
                  </a:lnTo>
                  <a:lnTo>
                    <a:pt x="116" y="21"/>
                  </a:lnTo>
                  <a:lnTo>
                    <a:pt x="114" y="23"/>
                  </a:lnTo>
                  <a:lnTo>
                    <a:pt x="110" y="25"/>
                  </a:lnTo>
                  <a:lnTo>
                    <a:pt x="105" y="27"/>
                  </a:lnTo>
                  <a:lnTo>
                    <a:pt x="101" y="29"/>
                  </a:lnTo>
                  <a:lnTo>
                    <a:pt x="99" y="31"/>
                  </a:lnTo>
                  <a:lnTo>
                    <a:pt x="97" y="33"/>
                  </a:lnTo>
                  <a:lnTo>
                    <a:pt x="92" y="35"/>
                  </a:lnTo>
                  <a:lnTo>
                    <a:pt x="91" y="37"/>
                  </a:lnTo>
                  <a:lnTo>
                    <a:pt x="88" y="38"/>
                  </a:lnTo>
                  <a:lnTo>
                    <a:pt x="84" y="40"/>
                  </a:lnTo>
                  <a:lnTo>
                    <a:pt x="84" y="42"/>
                  </a:lnTo>
                  <a:lnTo>
                    <a:pt x="82" y="43"/>
                  </a:lnTo>
                  <a:lnTo>
                    <a:pt x="80" y="46"/>
                  </a:lnTo>
                  <a:lnTo>
                    <a:pt x="80" y="47"/>
                  </a:lnTo>
                  <a:lnTo>
                    <a:pt x="78" y="49"/>
                  </a:lnTo>
                  <a:lnTo>
                    <a:pt x="75" y="50"/>
                  </a:lnTo>
                  <a:lnTo>
                    <a:pt x="75" y="52"/>
                  </a:lnTo>
                  <a:lnTo>
                    <a:pt x="73" y="54"/>
                  </a:lnTo>
                  <a:lnTo>
                    <a:pt x="73" y="55"/>
                  </a:lnTo>
                  <a:lnTo>
                    <a:pt x="71" y="57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1" y="62"/>
                  </a:lnTo>
                  <a:lnTo>
                    <a:pt x="69" y="64"/>
                  </a:lnTo>
                  <a:lnTo>
                    <a:pt x="69" y="66"/>
                  </a:lnTo>
                  <a:lnTo>
                    <a:pt x="69" y="68"/>
                  </a:lnTo>
                  <a:lnTo>
                    <a:pt x="67" y="70"/>
                  </a:lnTo>
                  <a:lnTo>
                    <a:pt x="67" y="72"/>
                  </a:lnTo>
                  <a:lnTo>
                    <a:pt x="67" y="74"/>
                  </a:lnTo>
                  <a:lnTo>
                    <a:pt x="64" y="75"/>
                  </a:lnTo>
                  <a:lnTo>
                    <a:pt x="64" y="77"/>
                  </a:lnTo>
                  <a:lnTo>
                    <a:pt x="62" y="80"/>
                  </a:lnTo>
                  <a:lnTo>
                    <a:pt x="62" y="81"/>
                  </a:lnTo>
                  <a:lnTo>
                    <a:pt x="61" y="83"/>
                  </a:lnTo>
                  <a:lnTo>
                    <a:pt x="61" y="85"/>
                  </a:lnTo>
                  <a:lnTo>
                    <a:pt x="58" y="87"/>
                  </a:lnTo>
                  <a:lnTo>
                    <a:pt x="58" y="89"/>
                  </a:lnTo>
                  <a:lnTo>
                    <a:pt x="56" y="91"/>
                  </a:lnTo>
                  <a:lnTo>
                    <a:pt x="53" y="93"/>
                  </a:lnTo>
                  <a:lnTo>
                    <a:pt x="53" y="95"/>
                  </a:lnTo>
                  <a:lnTo>
                    <a:pt x="52" y="97"/>
                  </a:lnTo>
                  <a:lnTo>
                    <a:pt x="50" y="99"/>
                  </a:lnTo>
                  <a:lnTo>
                    <a:pt x="47" y="100"/>
                  </a:lnTo>
                  <a:lnTo>
                    <a:pt x="45" y="102"/>
                  </a:lnTo>
                  <a:lnTo>
                    <a:pt x="45" y="105"/>
                  </a:lnTo>
                  <a:lnTo>
                    <a:pt x="41" y="106"/>
                  </a:lnTo>
                  <a:lnTo>
                    <a:pt x="39" y="108"/>
                  </a:lnTo>
                  <a:lnTo>
                    <a:pt x="36" y="110"/>
                  </a:lnTo>
                  <a:lnTo>
                    <a:pt x="34" y="112"/>
                  </a:lnTo>
                  <a:lnTo>
                    <a:pt x="33" y="113"/>
                  </a:lnTo>
                  <a:lnTo>
                    <a:pt x="30" y="115"/>
                  </a:lnTo>
                  <a:lnTo>
                    <a:pt x="30" y="117"/>
                  </a:lnTo>
                  <a:lnTo>
                    <a:pt x="28" y="117"/>
                  </a:lnTo>
                  <a:lnTo>
                    <a:pt x="23" y="119"/>
                  </a:lnTo>
                  <a:lnTo>
                    <a:pt x="22" y="120"/>
                  </a:lnTo>
                  <a:lnTo>
                    <a:pt x="22" y="122"/>
                  </a:lnTo>
                  <a:lnTo>
                    <a:pt x="20" y="123"/>
                  </a:lnTo>
                  <a:lnTo>
                    <a:pt x="15" y="125"/>
                  </a:lnTo>
                  <a:lnTo>
                    <a:pt x="13" y="127"/>
                  </a:lnTo>
                  <a:lnTo>
                    <a:pt x="9" y="128"/>
                  </a:lnTo>
                  <a:lnTo>
                    <a:pt x="6" y="130"/>
                  </a:lnTo>
                  <a:lnTo>
                    <a:pt x="4" y="131"/>
                  </a:lnTo>
                  <a:lnTo>
                    <a:pt x="4" y="132"/>
                  </a:lnTo>
                  <a:lnTo>
                    <a:pt x="0" y="133"/>
                  </a:lnTo>
                  <a:lnTo>
                    <a:pt x="0" y="134"/>
                  </a:lnTo>
                  <a:lnTo>
                    <a:pt x="11" y="139"/>
                  </a:lnTo>
                  <a:lnTo>
                    <a:pt x="13" y="139"/>
                  </a:lnTo>
                  <a:lnTo>
                    <a:pt x="15" y="137"/>
                  </a:lnTo>
                  <a:lnTo>
                    <a:pt x="17" y="135"/>
                  </a:lnTo>
                  <a:lnTo>
                    <a:pt x="22" y="134"/>
                  </a:lnTo>
                  <a:lnTo>
                    <a:pt x="23" y="133"/>
                  </a:lnTo>
                  <a:lnTo>
                    <a:pt x="30" y="131"/>
                  </a:lnTo>
                  <a:lnTo>
                    <a:pt x="33" y="129"/>
                  </a:lnTo>
                  <a:lnTo>
                    <a:pt x="36" y="127"/>
                  </a:lnTo>
                  <a:lnTo>
                    <a:pt x="39" y="125"/>
                  </a:lnTo>
                  <a:lnTo>
                    <a:pt x="41" y="124"/>
                  </a:lnTo>
                  <a:lnTo>
                    <a:pt x="45" y="123"/>
                  </a:lnTo>
                  <a:lnTo>
                    <a:pt x="47" y="122"/>
                  </a:lnTo>
                  <a:lnTo>
                    <a:pt x="50" y="121"/>
                  </a:lnTo>
                  <a:lnTo>
                    <a:pt x="52" y="119"/>
                  </a:lnTo>
                  <a:lnTo>
                    <a:pt x="53" y="117"/>
                  </a:lnTo>
                  <a:lnTo>
                    <a:pt x="56" y="117"/>
                  </a:lnTo>
                  <a:lnTo>
                    <a:pt x="58" y="115"/>
                  </a:lnTo>
                  <a:lnTo>
                    <a:pt x="62" y="113"/>
                  </a:lnTo>
                  <a:lnTo>
                    <a:pt x="64" y="112"/>
                  </a:lnTo>
                  <a:lnTo>
                    <a:pt x="67" y="111"/>
                  </a:lnTo>
                  <a:lnTo>
                    <a:pt x="69" y="109"/>
                  </a:lnTo>
                  <a:lnTo>
                    <a:pt x="71" y="107"/>
                  </a:lnTo>
                  <a:lnTo>
                    <a:pt x="73" y="106"/>
                  </a:lnTo>
                  <a:lnTo>
                    <a:pt x="75" y="103"/>
                  </a:lnTo>
                  <a:lnTo>
                    <a:pt x="78" y="101"/>
                  </a:lnTo>
                  <a:lnTo>
                    <a:pt x="80" y="99"/>
                  </a:lnTo>
                  <a:lnTo>
                    <a:pt x="80" y="97"/>
                  </a:lnTo>
                  <a:lnTo>
                    <a:pt x="82" y="95"/>
                  </a:lnTo>
                  <a:lnTo>
                    <a:pt x="82" y="94"/>
                  </a:lnTo>
                  <a:lnTo>
                    <a:pt x="84" y="93"/>
                  </a:lnTo>
                  <a:lnTo>
                    <a:pt x="84" y="92"/>
                  </a:lnTo>
                  <a:lnTo>
                    <a:pt x="84" y="91"/>
                  </a:lnTo>
                  <a:lnTo>
                    <a:pt x="84" y="89"/>
                  </a:lnTo>
                  <a:lnTo>
                    <a:pt x="86" y="88"/>
                  </a:lnTo>
                  <a:lnTo>
                    <a:pt x="86" y="87"/>
                  </a:lnTo>
                  <a:lnTo>
                    <a:pt x="88" y="86"/>
                  </a:lnTo>
                  <a:lnTo>
                    <a:pt x="88" y="85"/>
                  </a:lnTo>
                  <a:lnTo>
                    <a:pt x="88" y="84"/>
                  </a:lnTo>
                  <a:lnTo>
                    <a:pt x="88" y="83"/>
                  </a:lnTo>
                  <a:lnTo>
                    <a:pt x="91" y="82"/>
                  </a:lnTo>
                  <a:lnTo>
                    <a:pt x="91" y="80"/>
                  </a:lnTo>
                  <a:lnTo>
                    <a:pt x="91" y="79"/>
                  </a:lnTo>
                  <a:lnTo>
                    <a:pt x="92" y="78"/>
                  </a:lnTo>
                  <a:lnTo>
                    <a:pt x="92" y="77"/>
                  </a:lnTo>
                  <a:lnTo>
                    <a:pt x="92" y="75"/>
                  </a:lnTo>
                  <a:lnTo>
                    <a:pt x="92" y="74"/>
                  </a:lnTo>
                  <a:lnTo>
                    <a:pt x="92" y="73"/>
                  </a:lnTo>
                  <a:lnTo>
                    <a:pt x="92" y="72"/>
                  </a:lnTo>
                  <a:lnTo>
                    <a:pt x="92" y="71"/>
                  </a:lnTo>
                  <a:lnTo>
                    <a:pt x="95" y="70"/>
                  </a:lnTo>
                  <a:lnTo>
                    <a:pt x="95" y="69"/>
                  </a:lnTo>
                  <a:lnTo>
                    <a:pt x="97" y="67"/>
                  </a:lnTo>
                  <a:lnTo>
                    <a:pt x="97" y="66"/>
                  </a:lnTo>
                  <a:lnTo>
                    <a:pt x="97" y="65"/>
                  </a:lnTo>
                  <a:lnTo>
                    <a:pt x="97" y="64"/>
                  </a:lnTo>
                  <a:lnTo>
                    <a:pt x="97" y="63"/>
                  </a:lnTo>
                  <a:lnTo>
                    <a:pt x="99" y="60"/>
                  </a:lnTo>
                  <a:lnTo>
                    <a:pt x="101" y="58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103" y="52"/>
                  </a:lnTo>
                  <a:lnTo>
                    <a:pt x="105" y="50"/>
                  </a:lnTo>
                  <a:lnTo>
                    <a:pt x="105" y="48"/>
                  </a:lnTo>
                  <a:lnTo>
                    <a:pt x="108" y="47"/>
                  </a:lnTo>
                  <a:lnTo>
                    <a:pt x="108" y="44"/>
                  </a:lnTo>
                  <a:lnTo>
                    <a:pt x="110" y="43"/>
                  </a:lnTo>
                  <a:lnTo>
                    <a:pt x="111" y="42"/>
                  </a:lnTo>
                  <a:lnTo>
                    <a:pt x="114" y="40"/>
                  </a:lnTo>
                  <a:lnTo>
                    <a:pt x="114" y="38"/>
                  </a:lnTo>
                  <a:lnTo>
                    <a:pt x="119" y="37"/>
                  </a:lnTo>
                  <a:lnTo>
                    <a:pt x="119" y="35"/>
                  </a:lnTo>
                  <a:lnTo>
                    <a:pt x="122" y="34"/>
                  </a:lnTo>
                  <a:lnTo>
                    <a:pt x="125" y="32"/>
                  </a:lnTo>
                  <a:lnTo>
                    <a:pt x="127" y="31"/>
                  </a:lnTo>
                  <a:lnTo>
                    <a:pt x="129" y="29"/>
                  </a:lnTo>
                  <a:lnTo>
                    <a:pt x="131" y="27"/>
                  </a:lnTo>
                  <a:lnTo>
                    <a:pt x="136" y="25"/>
                  </a:lnTo>
                  <a:lnTo>
                    <a:pt x="138" y="24"/>
                  </a:lnTo>
                  <a:lnTo>
                    <a:pt x="140" y="22"/>
                  </a:lnTo>
                  <a:lnTo>
                    <a:pt x="142" y="20"/>
                  </a:lnTo>
                  <a:lnTo>
                    <a:pt x="144" y="19"/>
                  </a:lnTo>
                  <a:lnTo>
                    <a:pt x="149" y="18"/>
                  </a:lnTo>
                  <a:lnTo>
                    <a:pt x="150" y="16"/>
                  </a:lnTo>
                  <a:lnTo>
                    <a:pt x="153" y="15"/>
                  </a:lnTo>
                  <a:lnTo>
                    <a:pt x="155" y="13"/>
                  </a:lnTo>
                  <a:lnTo>
                    <a:pt x="157" y="12"/>
                  </a:lnTo>
                  <a:lnTo>
                    <a:pt x="160" y="11"/>
                  </a:lnTo>
                  <a:lnTo>
                    <a:pt x="161" y="9"/>
                  </a:lnTo>
                  <a:lnTo>
                    <a:pt x="166" y="9"/>
                  </a:lnTo>
                  <a:lnTo>
                    <a:pt x="168" y="8"/>
                  </a:lnTo>
                  <a:lnTo>
                    <a:pt x="170" y="6"/>
                  </a:lnTo>
                  <a:lnTo>
                    <a:pt x="172" y="5"/>
                  </a:lnTo>
                  <a:lnTo>
                    <a:pt x="174" y="4"/>
                  </a:lnTo>
                  <a:lnTo>
                    <a:pt x="177" y="4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60" name="Freeform 15"/>
            <p:cNvSpPr>
              <a:spLocks/>
            </p:cNvSpPr>
            <p:nvPr/>
          </p:nvSpPr>
          <p:spPr bwMode="auto">
            <a:xfrm>
              <a:off x="1234555" y="4477146"/>
              <a:ext cx="293688" cy="141287"/>
            </a:xfrm>
            <a:custGeom>
              <a:avLst/>
              <a:gdLst>
                <a:gd name="T0" fmla="*/ 11 w 185"/>
                <a:gd name="T1" fmla="*/ 2 h 89"/>
                <a:gd name="T2" fmla="*/ 13 w 185"/>
                <a:gd name="T3" fmla="*/ 8 h 89"/>
                <a:gd name="T4" fmla="*/ 16 w 185"/>
                <a:gd name="T5" fmla="*/ 16 h 89"/>
                <a:gd name="T6" fmla="*/ 24 w 185"/>
                <a:gd name="T7" fmla="*/ 26 h 89"/>
                <a:gd name="T8" fmla="*/ 31 w 185"/>
                <a:gd name="T9" fmla="*/ 36 h 89"/>
                <a:gd name="T10" fmla="*/ 38 w 185"/>
                <a:gd name="T11" fmla="*/ 39 h 89"/>
                <a:gd name="T12" fmla="*/ 46 w 185"/>
                <a:gd name="T13" fmla="*/ 46 h 89"/>
                <a:gd name="T14" fmla="*/ 53 w 185"/>
                <a:gd name="T15" fmla="*/ 49 h 89"/>
                <a:gd name="T16" fmla="*/ 63 w 185"/>
                <a:gd name="T17" fmla="*/ 54 h 89"/>
                <a:gd name="T18" fmla="*/ 73 w 185"/>
                <a:gd name="T19" fmla="*/ 57 h 89"/>
                <a:gd name="T20" fmla="*/ 86 w 185"/>
                <a:gd name="T21" fmla="*/ 58 h 89"/>
                <a:gd name="T22" fmla="*/ 97 w 185"/>
                <a:gd name="T23" fmla="*/ 61 h 89"/>
                <a:gd name="T24" fmla="*/ 108 w 185"/>
                <a:gd name="T25" fmla="*/ 62 h 89"/>
                <a:gd name="T26" fmla="*/ 119 w 185"/>
                <a:gd name="T27" fmla="*/ 61 h 89"/>
                <a:gd name="T28" fmla="*/ 128 w 185"/>
                <a:gd name="T29" fmla="*/ 61 h 89"/>
                <a:gd name="T30" fmla="*/ 136 w 185"/>
                <a:gd name="T31" fmla="*/ 58 h 89"/>
                <a:gd name="T32" fmla="*/ 144 w 185"/>
                <a:gd name="T33" fmla="*/ 57 h 89"/>
                <a:gd name="T34" fmla="*/ 152 w 185"/>
                <a:gd name="T35" fmla="*/ 55 h 89"/>
                <a:gd name="T36" fmla="*/ 158 w 185"/>
                <a:gd name="T37" fmla="*/ 52 h 89"/>
                <a:gd name="T38" fmla="*/ 169 w 185"/>
                <a:gd name="T39" fmla="*/ 47 h 89"/>
                <a:gd name="T40" fmla="*/ 177 w 185"/>
                <a:gd name="T41" fmla="*/ 44 h 89"/>
                <a:gd name="T42" fmla="*/ 185 w 185"/>
                <a:gd name="T43" fmla="*/ 44 h 89"/>
                <a:gd name="T44" fmla="*/ 183 w 185"/>
                <a:gd name="T45" fmla="*/ 49 h 89"/>
                <a:gd name="T46" fmla="*/ 179 w 185"/>
                <a:gd name="T47" fmla="*/ 57 h 89"/>
                <a:gd name="T48" fmla="*/ 169 w 185"/>
                <a:gd name="T49" fmla="*/ 67 h 89"/>
                <a:gd name="T50" fmla="*/ 157 w 185"/>
                <a:gd name="T51" fmla="*/ 78 h 89"/>
                <a:gd name="T52" fmla="*/ 149 w 185"/>
                <a:gd name="T53" fmla="*/ 81 h 89"/>
                <a:gd name="T54" fmla="*/ 141 w 185"/>
                <a:gd name="T55" fmla="*/ 84 h 89"/>
                <a:gd name="T56" fmla="*/ 132 w 185"/>
                <a:gd name="T57" fmla="*/ 88 h 89"/>
                <a:gd name="T58" fmla="*/ 122 w 185"/>
                <a:gd name="T59" fmla="*/ 89 h 89"/>
                <a:gd name="T60" fmla="*/ 110 w 185"/>
                <a:gd name="T61" fmla="*/ 89 h 89"/>
                <a:gd name="T62" fmla="*/ 98 w 185"/>
                <a:gd name="T63" fmla="*/ 89 h 89"/>
                <a:gd name="T64" fmla="*/ 88 w 185"/>
                <a:gd name="T65" fmla="*/ 88 h 89"/>
                <a:gd name="T66" fmla="*/ 75 w 185"/>
                <a:gd name="T67" fmla="*/ 83 h 89"/>
                <a:gd name="T68" fmla="*/ 63 w 185"/>
                <a:gd name="T69" fmla="*/ 78 h 89"/>
                <a:gd name="T70" fmla="*/ 52 w 185"/>
                <a:gd name="T71" fmla="*/ 71 h 89"/>
                <a:gd name="T72" fmla="*/ 42 w 185"/>
                <a:gd name="T73" fmla="*/ 67 h 89"/>
                <a:gd name="T74" fmla="*/ 34 w 185"/>
                <a:gd name="T75" fmla="*/ 62 h 89"/>
                <a:gd name="T76" fmla="*/ 26 w 185"/>
                <a:gd name="T77" fmla="*/ 55 h 89"/>
                <a:gd name="T78" fmla="*/ 20 w 185"/>
                <a:gd name="T79" fmla="*/ 52 h 89"/>
                <a:gd name="T80" fmla="*/ 13 w 185"/>
                <a:gd name="T81" fmla="*/ 42 h 89"/>
                <a:gd name="T82" fmla="*/ 5 w 185"/>
                <a:gd name="T83" fmla="*/ 34 h 89"/>
                <a:gd name="T84" fmla="*/ 1 w 185"/>
                <a:gd name="T85" fmla="*/ 28 h 89"/>
                <a:gd name="T86" fmla="*/ 0 w 185"/>
                <a:gd name="T87" fmla="*/ 20 h 89"/>
                <a:gd name="T88" fmla="*/ 0 w 185"/>
                <a:gd name="T89" fmla="*/ 13 h 89"/>
                <a:gd name="T90" fmla="*/ 1 w 185"/>
                <a:gd name="T91" fmla="*/ 3 h 89"/>
                <a:gd name="T92" fmla="*/ 6 w 185"/>
                <a:gd name="T93" fmla="*/ 0 h 89"/>
                <a:gd name="T94" fmla="*/ 11 w 185"/>
                <a:gd name="T95" fmla="*/ 0 h 8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85"/>
                <a:gd name="T145" fmla="*/ 0 h 89"/>
                <a:gd name="T146" fmla="*/ 185 w 185"/>
                <a:gd name="T147" fmla="*/ 89 h 8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85" h="89">
                  <a:moveTo>
                    <a:pt x="11" y="0"/>
                  </a:moveTo>
                  <a:lnTo>
                    <a:pt x="11" y="2"/>
                  </a:lnTo>
                  <a:lnTo>
                    <a:pt x="11" y="3"/>
                  </a:lnTo>
                  <a:lnTo>
                    <a:pt x="13" y="8"/>
                  </a:lnTo>
                  <a:lnTo>
                    <a:pt x="14" y="11"/>
                  </a:lnTo>
                  <a:lnTo>
                    <a:pt x="16" y="16"/>
                  </a:lnTo>
                  <a:lnTo>
                    <a:pt x="18" y="20"/>
                  </a:lnTo>
                  <a:lnTo>
                    <a:pt x="24" y="26"/>
                  </a:lnTo>
                  <a:lnTo>
                    <a:pt x="26" y="29"/>
                  </a:lnTo>
                  <a:lnTo>
                    <a:pt x="31" y="36"/>
                  </a:lnTo>
                  <a:lnTo>
                    <a:pt x="34" y="37"/>
                  </a:lnTo>
                  <a:lnTo>
                    <a:pt x="38" y="39"/>
                  </a:lnTo>
                  <a:lnTo>
                    <a:pt x="41" y="42"/>
                  </a:lnTo>
                  <a:lnTo>
                    <a:pt x="46" y="46"/>
                  </a:lnTo>
                  <a:lnTo>
                    <a:pt x="48" y="47"/>
                  </a:lnTo>
                  <a:lnTo>
                    <a:pt x="53" y="49"/>
                  </a:lnTo>
                  <a:lnTo>
                    <a:pt x="58" y="50"/>
                  </a:lnTo>
                  <a:lnTo>
                    <a:pt x="63" y="54"/>
                  </a:lnTo>
                  <a:lnTo>
                    <a:pt x="67" y="55"/>
                  </a:lnTo>
                  <a:lnTo>
                    <a:pt x="73" y="57"/>
                  </a:lnTo>
                  <a:lnTo>
                    <a:pt x="79" y="58"/>
                  </a:lnTo>
                  <a:lnTo>
                    <a:pt x="86" y="58"/>
                  </a:lnTo>
                  <a:lnTo>
                    <a:pt x="91" y="61"/>
                  </a:lnTo>
                  <a:lnTo>
                    <a:pt x="97" y="61"/>
                  </a:lnTo>
                  <a:lnTo>
                    <a:pt x="102" y="61"/>
                  </a:lnTo>
                  <a:lnTo>
                    <a:pt x="108" y="62"/>
                  </a:lnTo>
                  <a:lnTo>
                    <a:pt x="113" y="61"/>
                  </a:lnTo>
                  <a:lnTo>
                    <a:pt x="119" y="61"/>
                  </a:lnTo>
                  <a:lnTo>
                    <a:pt x="124" y="61"/>
                  </a:lnTo>
                  <a:lnTo>
                    <a:pt x="128" y="61"/>
                  </a:lnTo>
                  <a:lnTo>
                    <a:pt x="132" y="58"/>
                  </a:lnTo>
                  <a:lnTo>
                    <a:pt x="136" y="58"/>
                  </a:lnTo>
                  <a:lnTo>
                    <a:pt x="141" y="57"/>
                  </a:lnTo>
                  <a:lnTo>
                    <a:pt x="144" y="57"/>
                  </a:lnTo>
                  <a:lnTo>
                    <a:pt x="147" y="55"/>
                  </a:lnTo>
                  <a:lnTo>
                    <a:pt x="152" y="55"/>
                  </a:lnTo>
                  <a:lnTo>
                    <a:pt x="155" y="54"/>
                  </a:lnTo>
                  <a:lnTo>
                    <a:pt x="158" y="52"/>
                  </a:lnTo>
                  <a:lnTo>
                    <a:pt x="163" y="50"/>
                  </a:lnTo>
                  <a:lnTo>
                    <a:pt x="169" y="47"/>
                  </a:lnTo>
                  <a:lnTo>
                    <a:pt x="173" y="46"/>
                  </a:lnTo>
                  <a:lnTo>
                    <a:pt x="177" y="44"/>
                  </a:lnTo>
                  <a:lnTo>
                    <a:pt x="182" y="42"/>
                  </a:lnTo>
                  <a:lnTo>
                    <a:pt x="185" y="44"/>
                  </a:lnTo>
                  <a:lnTo>
                    <a:pt x="185" y="46"/>
                  </a:lnTo>
                  <a:lnTo>
                    <a:pt x="183" y="49"/>
                  </a:lnTo>
                  <a:lnTo>
                    <a:pt x="182" y="52"/>
                  </a:lnTo>
                  <a:lnTo>
                    <a:pt x="179" y="57"/>
                  </a:lnTo>
                  <a:lnTo>
                    <a:pt x="174" y="62"/>
                  </a:lnTo>
                  <a:lnTo>
                    <a:pt x="169" y="67"/>
                  </a:lnTo>
                  <a:lnTo>
                    <a:pt x="163" y="71"/>
                  </a:lnTo>
                  <a:lnTo>
                    <a:pt x="157" y="78"/>
                  </a:lnTo>
                  <a:lnTo>
                    <a:pt x="153" y="80"/>
                  </a:lnTo>
                  <a:lnTo>
                    <a:pt x="149" y="81"/>
                  </a:lnTo>
                  <a:lnTo>
                    <a:pt x="144" y="83"/>
                  </a:lnTo>
                  <a:lnTo>
                    <a:pt x="141" y="84"/>
                  </a:lnTo>
                  <a:lnTo>
                    <a:pt x="135" y="86"/>
                  </a:lnTo>
                  <a:lnTo>
                    <a:pt x="132" y="88"/>
                  </a:lnTo>
                  <a:lnTo>
                    <a:pt x="126" y="88"/>
                  </a:lnTo>
                  <a:lnTo>
                    <a:pt x="122" y="89"/>
                  </a:lnTo>
                  <a:lnTo>
                    <a:pt x="116" y="89"/>
                  </a:lnTo>
                  <a:lnTo>
                    <a:pt x="110" y="89"/>
                  </a:lnTo>
                  <a:lnTo>
                    <a:pt x="105" y="89"/>
                  </a:lnTo>
                  <a:lnTo>
                    <a:pt x="98" y="89"/>
                  </a:lnTo>
                  <a:lnTo>
                    <a:pt x="93" y="88"/>
                  </a:lnTo>
                  <a:lnTo>
                    <a:pt x="88" y="88"/>
                  </a:lnTo>
                  <a:lnTo>
                    <a:pt x="81" y="84"/>
                  </a:lnTo>
                  <a:lnTo>
                    <a:pt x="75" y="83"/>
                  </a:lnTo>
                  <a:lnTo>
                    <a:pt x="69" y="80"/>
                  </a:lnTo>
                  <a:lnTo>
                    <a:pt x="63" y="78"/>
                  </a:lnTo>
                  <a:lnTo>
                    <a:pt x="56" y="75"/>
                  </a:lnTo>
                  <a:lnTo>
                    <a:pt x="52" y="71"/>
                  </a:lnTo>
                  <a:lnTo>
                    <a:pt x="47" y="68"/>
                  </a:lnTo>
                  <a:lnTo>
                    <a:pt x="42" y="67"/>
                  </a:lnTo>
                  <a:lnTo>
                    <a:pt x="38" y="63"/>
                  </a:lnTo>
                  <a:lnTo>
                    <a:pt x="34" y="62"/>
                  </a:lnTo>
                  <a:lnTo>
                    <a:pt x="30" y="58"/>
                  </a:lnTo>
                  <a:lnTo>
                    <a:pt x="26" y="55"/>
                  </a:lnTo>
                  <a:lnTo>
                    <a:pt x="24" y="54"/>
                  </a:lnTo>
                  <a:lnTo>
                    <a:pt x="20" y="52"/>
                  </a:lnTo>
                  <a:lnTo>
                    <a:pt x="16" y="47"/>
                  </a:lnTo>
                  <a:lnTo>
                    <a:pt x="13" y="42"/>
                  </a:lnTo>
                  <a:lnTo>
                    <a:pt x="8" y="39"/>
                  </a:lnTo>
                  <a:lnTo>
                    <a:pt x="5" y="34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8"/>
                  </a:lnTo>
                  <a:lnTo>
                    <a:pt x="1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61" name="Freeform 16"/>
            <p:cNvSpPr>
              <a:spLocks/>
            </p:cNvSpPr>
            <p:nvPr/>
          </p:nvSpPr>
          <p:spPr bwMode="auto">
            <a:xfrm>
              <a:off x="1593330" y="4564459"/>
              <a:ext cx="703263" cy="130175"/>
            </a:xfrm>
            <a:custGeom>
              <a:avLst/>
              <a:gdLst>
                <a:gd name="T0" fmla="*/ 7 w 443"/>
                <a:gd name="T1" fmla="*/ 31 h 82"/>
                <a:gd name="T2" fmla="*/ 23 w 443"/>
                <a:gd name="T3" fmla="*/ 40 h 82"/>
                <a:gd name="T4" fmla="*/ 37 w 443"/>
                <a:gd name="T5" fmla="*/ 47 h 82"/>
                <a:gd name="T6" fmla="*/ 55 w 443"/>
                <a:gd name="T7" fmla="*/ 53 h 82"/>
                <a:gd name="T8" fmla="*/ 77 w 443"/>
                <a:gd name="T9" fmla="*/ 59 h 82"/>
                <a:gd name="T10" fmla="*/ 100 w 443"/>
                <a:gd name="T11" fmla="*/ 60 h 82"/>
                <a:gd name="T12" fmla="*/ 112 w 443"/>
                <a:gd name="T13" fmla="*/ 62 h 82"/>
                <a:gd name="T14" fmla="*/ 136 w 443"/>
                <a:gd name="T15" fmla="*/ 59 h 82"/>
                <a:gd name="T16" fmla="*/ 157 w 443"/>
                <a:gd name="T17" fmla="*/ 53 h 82"/>
                <a:gd name="T18" fmla="*/ 172 w 443"/>
                <a:gd name="T19" fmla="*/ 49 h 82"/>
                <a:gd name="T20" fmla="*/ 185 w 443"/>
                <a:gd name="T21" fmla="*/ 44 h 82"/>
                <a:gd name="T22" fmla="*/ 199 w 443"/>
                <a:gd name="T23" fmla="*/ 32 h 82"/>
                <a:gd name="T24" fmla="*/ 209 w 443"/>
                <a:gd name="T25" fmla="*/ 29 h 82"/>
                <a:gd name="T26" fmla="*/ 226 w 443"/>
                <a:gd name="T27" fmla="*/ 35 h 82"/>
                <a:gd name="T28" fmla="*/ 242 w 443"/>
                <a:gd name="T29" fmla="*/ 40 h 82"/>
                <a:gd name="T30" fmla="*/ 259 w 443"/>
                <a:gd name="T31" fmla="*/ 44 h 82"/>
                <a:gd name="T32" fmla="*/ 280 w 443"/>
                <a:gd name="T33" fmla="*/ 47 h 82"/>
                <a:gd name="T34" fmla="*/ 303 w 443"/>
                <a:gd name="T35" fmla="*/ 49 h 82"/>
                <a:gd name="T36" fmla="*/ 327 w 443"/>
                <a:gd name="T37" fmla="*/ 49 h 82"/>
                <a:gd name="T38" fmla="*/ 350 w 443"/>
                <a:gd name="T39" fmla="*/ 45 h 82"/>
                <a:gd name="T40" fmla="*/ 372 w 443"/>
                <a:gd name="T41" fmla="*/ 39 h 82"/>
                <a:gd name="T42" fmla="*/ 391 w 443"/>
                <a:gd name="T43" fmla="*/ 29 h 82"/>
                <a:gd name="T44" fmla="*/ 410 w 443"/>
                <a:gd name="T45" fmla="*/ 21 h 82"/>
                <a:gd name="T46" fmla="*/ 425 w 443"/>
                <a:gd name="T47" fmla="*/ 11 h 82"/>
                <a:gd name="T48" fmla="*/ 441 w 443"/>
                <a:gd name="T49" fmla="*/ 0 h 82"/>
                <a:gd name="T50" fmla="*/ 427 w 443"/>
                <a:gd name="T51" fmla="*/ 45 h 82"/>
                <a:gd name="T52" fmla="*/ 407 w 443"/>
                <a:gd name="T53" fmla="*/ 52 h 82"/>
                <a:gd name="T54" fmla="*/ 394 w 443"/>
                <a:gd name="T55" fmla="*/ 56 h 82"/>
                <a:gd name="T56" fmla="*/ 378 w 443"/>
                <a:gd name="T57" fmla="*/ 62 h 82"/>
                <a:gd name="T58" fmla="*/ 361 w 443"/>
                <a:gd name="T59" fmla="*/ 65 h 82"/>
                <a:gd name="T60" fmla="*/ 344 w 443"/>
                <a:gd name="T61" fmla="*/ 70 h 82"/>
                <a:gd name="T62" fmla="*/ 325 w 443"/>
                <a:gd name="T63" fmla="*/ 72 h 82"/>
                <a:gd name="T64" fmla="*/ 306 w 443"/>
                <a:gd name="T65" fmla="*/ 75 h 82"/>
                <a:gd name="T66" fmla="*/ 287 w 443"/>
                <a:gd name="T67" fmla="*/ 75 h 82"/>
                <a:gd name="T68" fmla="*/ 268 w 443"/>
                <a:gd name="T69" fmla="*/ 74 h 82"/>
                <a:gd name="T70" fmla="*/ 251 w 443"/>
                <a:gd name="T71" fmla="*/ 70 h 82"/>
                <a:gd name="T72" fmla="*/ 235 w 443"/>
                <a:gd name="T73" fmla="*/ 65 h 82"/>
                <a:gd name="T74" fmla="*/ 221 w 443"/>
                <a:gd name="T75" fmla="*/ 56 h 82"/>
                <a:gd name="T76" fmla="*/ 204 w 443"/>
                <a:gd name="T77" fmla="*/ 47 h 82"/>
                <a:gd name="T78" fmla="*/ 187 w 443"/>
                <a:gd name="T79" fmla="*/ 59 h 82"/>
                <a:gd name="T80" fmla="*/ 169 w 443"/>
                <a:gd name="T81" fmla="*/ 67 h 82"/>
                <a:gd name="T82" fmla="*/ 154 w 443"/>
                <a:gd name="T83" fmla="*/ 74 h 82"/>
                <a:gd name="T84" fmla="*/ 134 w 443"/>
                <a:gd name="T85" fmla="*/ 78 h 82"/>
                <a:gd name="T86" fmla="*/ 116 w 443"/>
                <a:gd name="T87" fmla="*/ 82 h 82"/>
                <a:gd name="T88" fmla="*/ 92 w 443"/>
                <a:gd name="T89" fmla="*/ 80 h 82"/>
                <a:gd name="T90" fmla="*/ 72 w 443"/>
                <a:gd name="T91" fmla="*/ 78 h 82"/>
                <a:gd name="T92" fmla="*/ 53 w 443"/>
                <a:gd name="T93" fmla="*/ 74 h 82"/>
                <a:gd name="T94" fmla="*/ 37 w 443"/>
                <a:gd name="T95" fmla="*/ 69 h 82"/>
                <a:gd name="T96" fmla="*/ 25 w 443"/>
                <a:gd name="T97" fmla="*/ 64 h 82"/>
                <a:gd name="T98" fmla="*/ 9 w 443"/>
                <a:gd name="T99" fmla="*/ 56 h 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43"/>
                <a:gd name="T151" fmla="*/ 0 h 82"/>
                <a:gd name="T152" fmla="*/ 443 w 443"/>
                <a:gd name="T153" fmla="*/ 82 h 8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43" h="82">
                  <a:moveTo>
                    <a:pt x="0" y="26"/>
                  </a:moveTo>
                  <a:lnTo>
                    <a:pt x="2" y="26"/>
                  </a:lnTo>
                  <a:lnTo>
                    <a:pt x="4" y="27"/>
                  </a:lnTo>
                  <a:lnTo>
                    <a:pt x="7" y="31"/>
                  </a:lnTo>
                  <a:lnTo>
                    <a:pt x="12" y="32"/>
                  </a:lnTo>
                  <a:lnTo>
                    <a:pt x="17" y="38"/>
                  </a:lnTo>
                  <a:lnTo>
                    <a:pt x="19" y="39"/>
                  </a:lnTo>
                  <a:lnTo>
                    <a:pt x="23" y="40"/>
                  </a:lnTo>
                  <a:lnTo>
                    <a:pt x="26" y="42"/>
                  </a:lnTo>
                  <a:lnTo>
                    <a:pt x="31" y="44"/>
                  </a:lnTo>
                  <a:lnTo>
                    <a:pt x="32" y="45"/>
                  </a:lnTo>
                  <a:lnTo>
                    <a:pt x="37" y="47"/>
                  </a:lnTo>
                  <a:lnTo>
                    <a:pt x="42" y="49"/>
                  </a:lnTo>
                  <a:lnTo>
                    <a:pt x="45" y="51"/>
                  </a:lnTo>
                  <a:lnTo>
                    <a:pt x="49" y="52"/>
                  </a:lnTo>
                  <a:lnTo>
                    <a:pt x="55" y="53"/>
                  </a:lnTo>
                  <a:lnTo>
                    <a:pt x="59" y="56"/>
                  </a:lnTo>
                  <a:lnTo>
                    <a:pt x="65" y="57"/>
                  </a:lnTo>
                  <a:lnTo>
                    <a:pt x="70" y="57"/>
                  </a:lnTo>
                  <a:lnTo>
                    <a:pt x="77" y="59"/>
                  </a:lnTo>
                  <a:lnTo>
                    <a:pt x="81" y="59"/>
                  </a:lnTo>
                  <a:lnTo>
                    <a:pt x="87" y="60"/>
                  </a:lnTo>
                  <a:lnTo>
                    <a:pt x="94" y="60"/>
                  </a:lnTo>
                  <a:lnTo>
                    <a:pt x="100" y="60"/>
                  </a:lnTo>
                  <a:lnTo>
                    <a:pt x="103" y="60"/>
                  </a:lnTo>
                  <a:lnTo>
                    <a:pt x="106" y="60"/>
                  </a:lnTo>
                  <a:lnTo>
                    <a:pt x="110" y="60"/>
                  </a:lnTo>
                  <a:lnTo>
                    <a:pt x="112" y="62"/>
                  </a:lnTo>
                  <a:lnTo>
                    <a:pt x="119" y="60"/>
                  </a:lnTo>
                  <a:lnTo>
                    <a:pt x="125" y="59"/>
                  </a:lnTo>
                  <a:lnTo>
                    <a:pt x="132" y="59"/>
                  </a:lnTo>
                  <a:lnTo>
                    <a:pt x="136" y="59"/>
                  </a:lnTo>
                  <a:lnTo>
                    <a:pt x="141" y="57"/>
                  </a:lnTo>
                  <a:lnTo>
                    <a:pt x="147" y="56"/>
                  </a:lnTo>
                  <a:lnTo>
                    <a:pt x="150" y="56"/>
                  </a:lnTo>
                  <a:lnTo>
                    <a:pt x="157" y="53"/>
                  </a:lnTo>
                  <a:lnTo>
                    <a:pt x="159" y="52"/>
                  </a:lnTo>
                  <a:lnTo>
                    <a:pt x="165" y="52"/>
                  </a:lnTo>
                  <a:lnTo>
                    <a:pt x="167" y="51"/>
                  </a:lnTo>
                  <a:lnTo>
                    <a:pt x="172" y="49"/>
                  </a:lnTo>
                  <a:lnTo>
                    <a:pt x="175" y="47"/>
                  </a:lnTo>
                  <a:lnTo>
                    <a:pt x="179" y="45"/>
                  </a:lnTo>
                  <a:lnTo>
                    <a:pt x="182" y="45"/>
                  </a:lnTo>
                  <a:lnTo>
                    <a:pt x="185" y="44"/>
                  </a:lnTo>
                  <a:lnTo>
                    <a:pt x="188" y="40"/>
                  </a:lnTo>
                  <a:lnTo>
                    <a:pt x="193" y="38"/>
                  </a:lnTo>
                  <a:lnTo>
                    <a:pt x="196" y="35"/>
                  </a:lnTo>
                  <a:lnTo>
                    <a:pt x="199" y="32"/>
                  </a:lnTo>
                  <a:lnTo>
                    <a:pt x="202" y="29"/>
                  </a:lnTo>
                  <a:lnTo>
                    <a:pt x="204" y="29"/>
                  </a:lnTo>
                  <a:lnTo>
                    <a:pt x="205" y="29"/>
                  </a:lnTo>
                  <a:lnTo>
                    <a:pt x="209" y="29"/>
                  </a:lnTo>
                  <a:lnTo>
                    <a:pt x="212" y="32"/>
                  </a:lnTo>
                  <a:lnTo>
                    <a:pt x="217" y="34"/>
                  </a:lnTo>
                  <a:lnTo>
                    <a:pt x="222" y="35"/>
                  </a:lnTo>
                  <a:lnTo>
                    <a:pt x="226" y="35"/>
                  </a:lnTo>
                  <a:lnTo>
                    <a:pt x="229" y="38"/>
                  </a:lnTo>
                  <a:lnTo>
                    <a:pt x="234" y="39"/>
                  </a:lnTo>
                  <a:lnTo>
                    <a:pt x="237" y="40"/>
                  </a:lnTo>
                  <a:lnTo>
                    <a:pt x="242" y="40"/>
                  </a:lnTo>
                  <a:lnTo>
                    <a:pt x="244" y="42"/>
                  </a:lnTo>
                  <a:lnTo>
                    <a:pt x="250" y="42"/>
                  </a:lnTo>
                  <a:lnTo>
                    <a:pt x="254" y="44"/>
                  </a:lnTo>
                  <a:lnTo>
                    <a:pt x="259" y="44"/>
                  </a:lnTo>
                  <a:lnTo>
                    <a:pt x="264" y="45"/>
                  </a:lnTo>
                  <a:lnTo>
                    <a:pt x="268" y="45"/>
                  </a:lnTo>
                  <a:lnTo>
                    <a:pt x="274" y="47"/>
                  </a:lnTo>
                  <a:lnTo>
                    <a:pt x="280" y="47"/>
                  </a:lnTo>
                  <a:lnTo>
                    <a:pt x="285" y="49"/>
                  </a:lnTo>
                  <a:lnTo>
                    <a:pt x="290" y="49"/>
                  </a:lnTo>
                  <a:lnTo>
                    <a:pt x="297" y="49"/>
                  </a:lnTo>
                  <a:lnTo>
                    <a:pt x="303" y="49"/>
                  </a:lnTo>
                  <a:lnTo>
                    <a:pt x="309" y="51"/>
                  </a:lnTo>
                  <a:lnTo>
                    <a:pt x="314" y="51"/>
                  </a:lnTo>
                  <a:lnTo>
                    <a:pt x="320" y="51"/>
                  </a:lnTo>
                  <a:lnTo>
                    <a:pt x="327" y="49"/>
                  </a:lnTo>
                  <a:lnTo>
                    <a:pt x="333" y="49"/>
                  </a:lnTo>
                  <a:lnTo>
                    <a:pt x="337" y="49"/>
                  </a:lnTo>
                  <a:lnTo>
                    <a:pt x="344" y="47"/>
                  </a:lnTo>
                  <a:lnTo>
                    <a:pt x="350" y="45"/>
                  </a:lnTo>
                  <a:lnTo>
                    <a:pt x="355" y="44"/>
                  </a:lnTo>
                  <a:lnTo>
                    <a:pt x="361" y="42"/>
                  </a:lnTo>
                  <a:lnTo>
                    <a:pt x="367" y="40"/>
                  </a:lnTo>
                  <a:lnTo>
                    <a:pt x="372" y="39"/>
                  </a:lnTo>
                  <a:lnTo>
                    <a:pt x="377" y="35"/>
                  </a:lnTo>
                  <a:lnTo>
                    <a:pt x="382" y="34"/>
                  </a:lnTo>
                  <a:lnTo>
                    <a:pt x="386" y="32"/>
                  </a:lnTo>
                  <a:lnTo>
                    <a:pt x="391" y="29"/>
                  </a:lnTo>
                  <a:lnTo>
                    <a:pt x="396" y="27"/>
                  </a:lnTo>
                  <a:lnTo>
                    <a:pt x="400" y="26"/>
                  </a:lnTo>
                  <a:lnTo>
                    <a:pt x="405" y="24"/>
                  </a:lnTo>
                  <a:lnTo>
                    <a:pt x="410" y="21"/>
                  </a:lnTo>
                  <a:lnTo>
                    <a:pt x="413" y="19"/>
                  </a:lnTo>
                  <a:lnTo>
                    <a:pt x="417" y="16"/>
                  </a:lnTo>
                  <a:lnTo>
                    <a:pt x="421" y="14"/>
                  </a:lnTo>
                  <a:lnTo>
                    <a:pt x="425" y="11"/>
                  </a:lnTo>
                  <a:lnTo>
                    <a:pt x="432" y="6"/>
                  </a:lnTo>
                  <a:lnTo>
                    <a:pt x="437" y="3"/>
                  </a:lnTo>
                  <a:lnTo>
                    <a:pt x="439" y="1"/>
                  </a:lnTo>
                  <a:lnTo>
                    <a:pt x="441" y="0"/>
                  </a:lnTo>
                  <a:lnTo>
                    <a:pt x="443" y="0"/>
                  </a:lnTo>
                  <a:lnTo>
                    <a:pt x="435" y="42"/>
                  </a:lnTo>
                  <a:lnTo>
                    <a:pt x="432" y="42"/>
                  </a:lnTo>
                  <a:lnTo>
                    <a:pt x="427" y="45"/>
                  </a:lnTo>
                  <a:lnTo>
                    <a:pt x="422" y="45"/>
                  </a:lnTo>
                  <a:lnTo>
                    <a:pt x="417" y="49"/>
                  </a:lnTo>
                  <a:lnTo>
                    <a:pt x="413" y="51"/>
                  </a:lnTo>
                  <a:lnTo>
                    <a:pt x="407" y="52"/>
                  </a:lnTo>
                  <a:lnTo>
                    <a:pt x="404" y="52"/>
                  </a:lnTo>
                  <a:lnTo>
                    <a:pt x="400" y="53"/>
                  </a:lnTo>
                  <a:lnTo>
                    <a:pt x="397" y="56"/>
                  </a:lnTo>
                  <a:lnTo>
                    <a:pt x="394" y="56"/>
                  </a:lnTo>
                  <a:lnTo>
                    <a:pt x="390" y="57"/>
                  </a:lnTo>
                  <a:lnTo>
                    <a:pt x="386" y="59"/>
                  </a:lnTo>
                  <a:lnTo>
                    <a:pt x="383" y="59"/>
                  </a:lnTo>
                  <a:lnTo>
                    <a:pt x="378" y="62"/>
                  </a:lnTo>
                  <a:lnTo>
                    <a:pt x="374" y="62"/>
                  </a:lnTo>
                  <a:lnTo>
                    <a:pt x="370" y="64"/>
                  </a:lnTo>
                  <a:lnTo>
                    <a:pt x="366" y="64"/>
                  </a:lnTo>
                  <a:lnTo>
                    <a:pt x="361" y="65"/>
                  </a:lnTo>
                  <a:lnTo>
                    <a:pt x="357" y="65"/>
                  </a:lnTo>
                  <a:lnTo>
                    <a:pt x="353" y="67"/>
                  </a:lnTo>
                  <a:lnTo>
                    <a:pt x="349" y="69"/>
                  </a:lnTo>
                  <a:lnTo>
                    <a:pt x="344" y="70"/>
                  </a:lnTo>
                  <a:lnTo>
                    <a:pt x="339" y="70"/>
                  </a:lnTo>
                  <a:lnTo>
                    <a:pt x="335" y="72"/>
                  </a:lnTo>
                  <a:lnTo>
                    <a:pt x="329" y="72"/>
                  </a:lnTo>
                  <a:lnTo>
                    <a:pt x="325" y="72"/>
                  </a:lnTo>
                  <a:lnTo>
                    <a:pt x="320" y="72"/>
                  </a:lnTo>
                  <a:lnTo>
                    <a:pt x="315" y="74"/>
                  </a:lnTo>
                  <a:lnTo>
                    <a:pt x="311" y="74"/>
                  </a:lnTo>
                  <a:lnTo>
                    <a:pt x="306" y="75"/>
                  </a:lnTo>
                  <a:lnTo>
                    <a:pt x="301" y="75"/>
                  </a:lnTo>
                  <a:lnTo>
                    <a:pt x="297" y="75"/>
                  </a:lnTo>
                  <a:lnTo>
                    <a:pt x="292" y="75"/>
                  </a:lnTo>
                  <a:lnTo>
                    <a:pt x="287" y="75"/>
                  </a:lnTo>
                  <a:lnTo>
                    <a:pt x="282" y="74"/>
                  </a:lnTo>
                  <a:lnTo>
                    <a:pt x="278" y="74"/>
                  </a:lnTo>
                  <a:lnTo>
                    <a:pt x="273" y="74"/>
                  </a:lnTo>
                  <a:lnTo>
                    <a:pt x="268" y="74"/>
                  </a:lnTo>
                  <a:lnTo>
                    <a:pt x="264" y="72"/>
                  </a:lnTo>
                  <a:lnTo>
                    <a:pt x="259" y="72"/>
                  </a:lnTo>
                  <a:lnTo>
                    <a:pt x="256" y="70"/>
                  </a:lnTo>
                  <a:lnTo>
                    <a:pt x="251" y="70"/>
                  </a:lnTo>
                  <a:lnTo>
                    <a:pt x="246" y="69"/>
                  </a:lnTo>
                  <a:lnTo>
                    <a:pt x="243" y="67"/>
                  </a:lnTo>
                  <a:lnTo>
                    <a:pt x="238" y="65"/>
                  </a:lnTo>
                  <a:lnTo>
                    <a:pt x="235" y="65"/>
                  </a:lnTo>
                  <a:lnTo>
                    <a:pt x="230" y="62"/>
                  </a:lnTo>
                  <a:lnTo>
                    <a:pt x="227" y="60"/>
                  </a:lnTo>
                  <a:lnTo>
                    <a:pt x="225" y="57"/>
                  </a:lnTo>
                  <a:lnTo>
                    <a:pt x="221" y="56"/>
                  </a:lnTo>
                  <a:lnTo>
                    <a:pt x="215" y="49"/>
                  </a:lnTo>
                  <a:lnTo>
                    <a:pt x="209" y="44"/>
                  </a:lnTo>
                  <a:lnTo>
                    <a:pt x="207" y="45"/>
                  </a:lnTo>
                  <a:lnTo>
                    <a:pt x="204" y="47"/>
                  </a:lnTo>
                  <a:lnTo>
                    <a:pt x="201" y="49"/>
                  </a:lnTo>
                  <a:lnTo>
                    <a:pt x="197" y="52"/>
                  </a:lnTo>
                  <a:lnTo>
                    <a:pt x="193" y="56"/>
                  </a:lnTo>
                  <a:lnTo>
                    <a:pt x="187" y="59"/>
                  </a:lnTo>
                  <a:lnTo>
                    <a:pt x="182" y="62"/>
                  </a:lnTo>
                  <a:lnTo>
                    <a:pt x="177" y="64"/>
                  </a:lnTo>
                  <a:lnTo>
                    <a:pt x="174" y="65"/>
                  </a:lnTo>
                  <a:lnTo>
                    <a:pt x="169" y="67"/>
                  </a:lnTo>
                  <a:lnTo>
                    <a:pt x="166" y="69"/>
                  </a:lnTo>
                  <a:lnTo>
                    <a:pt x="163" y="70"/>
                  </a:lnTo>
                  <a:lnTo>
                    <a:pt x="158" y="72"/>
                  </a:lnTo>
                  <a:lnTo>
                    <a:pt x="154" y="74"/>
                  </a:lnTo>
                  <a:lnTo>
                    <a:pt x="150" y="75"/>
                  </a:lnTo>
                  <a:lnTo>
                    <a:pt x="146" y="75"/>
                  </a:lnTo>
                  <a:lnTo>
                    <a:pt x="141" y="77"/>
                  </a:lnTo>
                  <a:lnTo>
                    <a:pt x="134" y="78"/>
                  </a:lnTo>
                  <a:lnTo>
                    <a:pt x="132" y="80"/>
                  </a:lnTo>
                  <a:lnTo>
                    <a:pt x="125" y="80"/>
                  </a:lnTo>
                  <a:lnTo>
                    <a:pt x="120" y="82"/>
                  </a:lnTo>
                  <a:lnTo>
                    <a:pt x="116" y="82"/>
                  </a:lnTo>
                  <a:lnTo>
                    <a:pt x="111" y="82"/>
                  </a:lnTo>
                  <a:lnTo>
                    <a:pt x="104" y="82"/>
                  </a:lnTo>
                  <a:lnTo>
                    <a:pt x="98" y="82"/>
                  </a:lnTo>
                  <a:lnTo>
                    <a:pt x="92" y="80"/>
                  </a:lnTo>
                  <a:lnTo>
                    <a:pt x="87" y="80"/>
                  </a:lnTo>
                  <a:lnTo>
                    <a:pt x="83" y="78"/>
                  </a:lnTo>
                  <a:lnTo>
                    <a:pt x="77" y="78"/>
                  </a:lnTo>
                  <a:lnTo>
                    <a:pt x="72" y="78"/>
                  </a:lnTo>
                  <a:lnTo>
                    <a:pt x="67" y="77"/>
                  </a:lnTo>
                  <a:lnTo>
                    <a:pt x="62" y="75"/>
                  </a:lnTo>
                  <a:lnTo>
                    <a:pt x="57" y="75"/>
                  </a:lnTo>
                  <a:lnTo>
                    <a:pt x="53" y="74"/>
                  </a:lnTo>
                  <a:lnTo>
                    <a:pt x="49" y="72"/>
                  </a:lnTo>
                  <a:lnTo>
                    <a:pt x="45" y="72"/>
                  </a:lnTo>
                  <a:lnTo>
                    <a:pt x="42" y="70"/>
                  </a:lnTo>
                  <a:lnTo>
                    <a:pt x="37" y="69"/>
                  </a:lnTo>
                  <a:lnTo>
                    <a:pt x="34" y="69"/>
                  </a:lnTo>
                  <a:lnTo>
                    <a:pt x="31" y="65"/>
                  </a:lnTo>
                  <a:lnTo>
                    <a:pt x="26" y="65"/>
                  </a:lnTo>
                  <a:lnTo>
                    <a:pt x="25" y="64"/>
                  </a:lnTo>
                  <a:lnTo>
                    <a:pt x="22" y="62"/>
                  </a:lnTo>
                  <a:lnTo>
                    <a:pt x="17" y="60"/>
                  </a:lnTo>
                  <a:lnTo>
                    <a:pt x="12" y="59"/>
                  </a:lnTo>
                  <a:lnTo>
                    <a:pt x="9" y="56"/>
                  </a:lnTo>
                  <a:lnTo>
                    <a:pt x="7" y="56"/>
                  </a:lnTo>
                  <a:lnTo>
                    <a:pt x="4" y="53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62" name="Freeform 17"/>
            <p:cNvSpPr>
              <a:spLocks/>
            </p:cNvSpPr>
            <p:nvPr/>
          </p:nvSpPr>
          <p:spPr bwMode="auto">
            <a:xfrm>
              <a:off x="2391842" y="2830909"/>
              <a:ext cx="550863" cy="1536699"/>
            </a:xfrm>
            <a:custGeom>
              <a:avLst/>
              <a:gdLst>
                <a:gd name="T0" fmla="*/ 25 w 347"/>
                <a:gd name="T1" fmla="*/ 30 h 968"/>
                <a:gd name="T2" fmla="*/ 54 w 347"/>
                <a:gd name="T3" fmla="*/ 54 h 968"/>
                <a:gd name="T4" fmla="*/ 80 w 347"/>
                <a:gd name="T5" fmla="*/ 82 h 968"/>
                <a:gd name="T6" fmla="*/ 105 w 347"/>
                <a:gd name="T7" fmla="*/ 113 h 968"/>
                <a:gd name="T8" fmla="*/ 131 w 347"/>
                <a:gd name="T9" fmla="*/ 151 h 968"/>
                <a:gd name="T10" fmla="*/ 150 w 347"/>
                <a:gd name="T11" fmla="*/ 194 h 968"/>
                <a:gd name="T12" fmla="*/ 162 w 347"/>
                <a:gd name="T13" fmla="*/ 245 h 968"/>
                <a:gd name="T14" fmla="*/ 156 w 347"/>
                <a:gd name="T15" fmla="*/ 274 h 968"/>
                <a:gd name="T16" fmla="*/ 118 w 347"/>
                <a:gd name="T17" fmla="*/ 256 h 968"/>
                <a:gd name="T18" fmla="*/ 109 w 347"/>
                <a:gd name="T19" fmla="*/ 271 h 968"/>
                <a:gd name="T20" fmla="*/ 138 w 347"/>
                <a:gd name="T21" fmla="*/ 294 h 968"/>
                <a:gd name="T22" fmla="*/ 180 w 347"/>
                <a:gd name="T23" fmla="*/ 310 h 968"/>
                <a:gd name="T24" fmla="*/ 214 w 347"/>
                <a:gd name="T25" fmla="*/ 335 h 968"/>
                <a:gd name="T26" fmla="*/ 237 w 347"/>
                <a:gd name="T27" fmla="*/ 362 h 968"/>
                <a:gd name="T28" fmla="*/ 258 w 347"/>
                <a:gd name="T29" fmla="*/ 392 h 968"/>
                <a:gd name="T30" fmla="*/ 277 w 347"/>
                <a:gd name="T31" fmla="*/ 426 h 968"/>
                <a:gd name="T32" fmla="*/ 292 w 347"/>
                <a:gd name="T33" fmla="*/ 466 h 968"/>
                <a:gd name="T34" fmla="*/ 302 w 347"/>
                <a:gd name="T35" fmla="*/ 510 h 968"/>
                <a:gd name="T36" fmla="*/ 305 w 347"/>
                <a:gd name="T37" fmla="*/ 557 h 968"/>
                <a:gd name="T38" fmla="*/ 298 w 347"/>
                <a:gd name="T39" fmla="*/ 607 h 968"/>
                <a:gd name="T40" fmla="*/ 282 w 347"/>
                <a:gd name="T41" fmla="*/ 641 h 968"/>
                <a:gd name="T42" fmla="*/ 252 w 347"/>
                <a:gd name="T43" fmla="*/ 621 h 968"/>
                <a:gd name="T44" fmla="*/ 231 w 347"/>
                <a:gd name="T45" fmla="*/ 621 h 968"/>
                <a:gd name="T46" fmla="*/ 252 w 347"/>
                <a:gd name="T47" fmla="*/ 634 h 968"/>
                <a:gd name="T48" fmla="*/ 280 w 347"/>
                <a:gd name="T49" fmla="*/ 659 h 968"/>
                <a:gd name="T50" fmla="*/ 296 w 347"/>
                <a:gd name="T51" fmla="*/ 687 h 968"/>
                <a:gd name="T52" fmla="*/ 307 w 347"/>
                <a:gd name="T53" fmla="*/ 715 h 968"/>
                <a:gd name="T54" fmla="*/ 313 w 347"/>
                <a:gd name="T55" fmla="*/ 741 h 968"/>
                <a:gd name="T56" fmla="*/ 320 w 347"/>
                <a:gd name="T57" fmla="*/ 769 h 968"/>
                <a:gd name="T58" fmla="*/ 322 w 347"/>
                <a:gd name="T59" fmla="*/ 815 h 968"/>
                <a:gd name="T60" fmla="*/ 315 w 347"/>
                <a:gd name="T61" fmla="*/ 854 h 968"/>
                <a:gd name="T62" fmla="*/ 294 w 347"/>
                <a:gd name="T63" fmla="*/ 887 h 968"/>
                <a:gd name="T64" fmla="*/ 282 w 347"/>
                <a:gd name="T65" fmla="*/ 903 h 968"/>
                <a:gd name="T66" fmla="*/ 291 w 347"/>
                <a:gd name="T67" fmla="*/ 926 h 968"/>
                <a:gd name="T68" fmla="*/ 290 w 347"/>
                <a:gd name="T69" fmla="*/ 957 h 968"/>
                <a:gd name="T70" fmla="*/ 315 w 347"/>
                <a:gd name="T71" fmla="*/ 894 h 968"/>
                <a:gd name="T72" fmla="*/ 334 w 347"/>
                <a:gd name="T73" fmla="*/ 859 h 968"/>
                <a:gd name="T74" fmla="*/ 343 w 347"/>
                <a:gd name="T75" fmla="*/ 825 h 968"/>
                <a:gd name="T76" fmla="*/ 346 w 347"/>
                <a:gd name="T77" fmla="*/ 782 h 968"/>
                <a:gd name="T78" fmla="*/ 341 w 347"/>
                <a:gd name="T79" fmla="*/ 744 h 968"/>
                <a:gd name="T80" fmla="*/ 332 w 347"/>
                <a:gd name="T81" fmla="*/ 705 h 968"/>
                <a:gd name="T82" fmla="*/ 320 w 347"/>
                <a:gd name="T83" fmla="*/ 676 h 968"/>
                <a:gd name="T84" fmla="*/ 310 w 347"/>
                <a:gd name="T85" fmla="*/ 653 h 968"/>
                <a:gd name="T86" fmla="*/ 320 w 347"/>
                <a:gd name="T87" fmla="*/ 626 h 968"/>
                <a:gd name="T88" fmla="*/ 330 w 347"/>
                <a:gd name="T89" fmla="*/ 590 h 968"/>
                <a:gd name="T90" fmla="*/ 334 w 347"/>
                <a:gd name="T91" fmla="*/ 551 h 968"/>
                <a:gd name="T92" fmla="*/ 335 w 347"/>
                <a:gd name="T93" fmla="*/ 523 h 968"/>
                <a:gd name="T94" fmla="*/ 332 w 347"/>
                <a:gd name="T95" fmla="*/ 492 h 968"/>
                <a:gd name="T96" fmla="*/ 324 w 347"/>
                <a:gd name="T97" fmla="*/ 459 h 968"/>
                <a:gd name="T98" fmla="*/ 310 w 347"/>
                <a:gd name="T99" fmla="*/ 424 h 968"/>
                <a:gd name="T100" fmla="*/ 290 w 347"/>
                <a:gd name="T101" fmla="*/ 393 h 968"/>
                <a:gd name="T102" fmla="*/ 269 w 347"/>
                <a:gd name="T103" fmla="*/ 364 h 968"/>
                <a:gd name="T104" fmla="*/ 247 w 347"/>
                <a:gd name="T105" fmla="*/ 336 h 968"/>
                <a:gd name="T106" fmla="*/ 209 w 347"/>
                <a:gd name="T107" fmla="*/ 297 h 968"/>
                <a:gd name="T108" fmla="*/ 194 w 347"/>
                <a:gd name="T109" fmla="*/ 277 h 968"/>
                <a:gd name="T110" fmla="*/ 186 w 347"/>
                <a:gd name="T111" fmla="*/ 243 h 968"/>
                <a:gd name="T112" fmla="*/ 178 w 347"/>
                <a:gd name="T113" fmla="*/ 212 h 968"/>
                <a:gd name="T114" fmla="*/ 165 w 347"/>
                <a:gd name="T115" fmla="*/ 175 h 968"/>
                <a:gd name="T116" fmla="*/ 146 w 347"/>
                <a:gd name="T117" fmla="*/ 135 h 968"/>
                <a:gd name="T118" fmla="*/ 121 w 347"/>
                <a:gd name="T119" fmla="*/ 93 h 968"/>
                <a:gd name="T120" fmla="*/ 87 w 347"/>
                <a:gd name="T121" fmla="*/ 54 h 968"/>
                <a:gd name="T122" fmla="*/ 44 w 347"/>
                <a:gd name="T123" fmla="*/ 18 h 96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47"/>
                <a:gd name="T187" fmla="*/ 0 h 968"/>
                <a:gd name="T188" fmla="*/ 347 w 347"/>
                <a:gd name="T189" fmla="*/ 968 h 96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47" h="968">
                  <a:moveTo>
                    <a:pt x="0" y="13"/>
                  </a:moveTo>
                  <a:lnTo>
                    <a:pt x="0" y="13"/>
                  </a:lnTo>
                  <a:lnTo>
                    <a:pt x="6" y="16"/>
                  </a:lnTo>
                  <a:lnTo>
                    <a:pt x="10" y="18"/>
                  </a:lnTo>
                  <a:lnTo>
                    <a:pt x="14" y="22"/>
                  </a:lnTo>
                  <a:lnTo>
                    <a:pt x="19" y="24"/>
                  </a:lnTo>
                  <a:lnTo>
                    <a:pt x="25" y="30"/>
                  </a:lnTo>
                  <a:lnTo>
                    <a:pt x="30" y="35"/>
                  </a:lnTo>
                  <a:lnTo>
                    <a:pt x="36" y="40"/>
                  </a:lnTo>
                  <a:lnTo>
                    <a:pt x="40" y="41"/>
                  </a:lnTo>
                  <a:lnTo>
                    <a:pt x="42" y="44"/>
                  </a:lnTo>
                  <a:lnTo>
                    <a:pt x="48" y="48"/>
                  </a:lnTo>
                  <a:lnTo>
                    <a:pt x="50" y="51"/>
                  </a:lnTo>
                  <a:lnTo>
                    <a:pt x="54" y="54"/>
                  </a:lnTo>
                  <a:lnTo>
                    <a:pt x="57" y="58"/>
                  </a:lnTo>
                  <a:lnTo>
                    <a:pt x="62" y="61"/>
                  </a:lnTo>
                  <a:lnTo>
                    <a:pt x="65" y="66"/>
                  </a:lnTo>
                  <a:lnTo>
                    <a:pt x="69" y="69"/>
                  </a:lnTo>
                  <a:lnTo>
                    <a:pt x="73" y="72"/>
                  </a:lnTo>
                  <a:lnTo>
                    <a:pt x="75" y="77"/>
                  </a:lnTo>
                  <a:lnTo>
                    <a:pt x="80" y="82"/>
                  </a:lnTo>
                  <a:lnTo>
                    <a:pt x="83" y="86"/>
                  </a:lnTo>
                  <a:lnTo>
                    <a:pt x="87" y="90"/>
                  </a:lnTo>
                  <a:lnTo>
                    <a:pt x="91" y="93"/>
                  </a:lnTo>
                  <a:lnTo>
                    <a:pt x="95" y="99"/>
                  </a:lnTo>
                  <a:lnTo>
                    <a:pt x="99" y="104"/>
                  </a:lnTo>
                  <a:lnTo>
                    <a:pt x="103" y="108"/>
                  </a:lnTo>
                  <a:lnTo>
                    <a:pt x="105" y="113"/>
                  </a:lnTo>
                  <a:lnTo>
                    <a:pt x="110" y="118"/>
                  </a:lnTo>
                  <a:lnTo>
                    <a:pt x="113" y="123"/>
                  </a:lnTo>
                  <a:lnTo>
                    <a:pt x="117" y="128"/>
                  </a:lnTo>
                  <a:lnTo>
                    <a:pt x="120" y="135"/>
                  </a:lnTo>
                  <a:lnTo>
                    <a:pt x="125" y="139"/>
                  </a:lnTo>
                  <a:lnTo>
                    <a:pt x="127" y="144"/>
                  </a:lnTo>
                  <a:lnTo>
                    <a:pt x="131" y="151"/>
                  </a:lnTo>
                  <a:lnTo>
                    <a:pt x="134" y="157"/>
                  </a:lnTo>
                  <a:lnTo>
                    <a:pt x="137" y="164"/>
                  </a:lnTo>
                  <a:lnTo>
                    <a:pt x="140" y="169"/>
                  </a:lnTo>
                  <a:lnTo>
                    <a:pt x="142" y="175"/>
                  </a:lnTo>
                  <a:lnTo>
                    <a:pt x="145" y="182"/>
                  </a:lnTo>
                  <a:lnTo>
                    <a:pt x="146" y="189"/>
                  </a:lnTo>
                  <a:lnTo>
                    <a:pt x="150" y="194"/>
                  </a:lnTo>
                  <a:lnTo>
                    <a:pt x="151" y="202"/>
                  </a:lnTo>
                  <a:lnTo>
                    <a:pt x="152" y="208"/>
                  </a:lnTo>
                  <a:lnTo>
                    <a:pt x="156" y="217"/>
                  </a:lnTo>
                  <a:lnTo>
                    <a:pt x="158" y="223"/>
                  </a:lnTo>
                  <a:lnTo>
                    <a:pt x="159" y="230"/>
                  </a:lnTo>
                  <a:lnTo>
                    <a:pt x="160" y="236"/>
                  </a:lnTo>
                  <a:lnTo>
                    <a:pt x="162" y="245"/>
                  </a:lnTo>
                  <a:lnTo>
                    <a:pt x="162" y="251"/>
                  </a:lnTo>
                  <a:lnTo>
                    <a:pt x="164" y="259"/>
                  </a:lnTo>
                  <a:lnTo>
                    <a:pt x="164" y="267"/>
                  </a:lnTo>
                  <a:lnTo>
                    <a:pt x="165" y="276"/>
                  </a:lnTo>
                  <a:lnTo>
                    <a:pt x="164" y="274"/>
                  </a:lnTo>
                  <a:lnTo>
                    <a:pt x="160" y="274"/>
                  </a:lnTo>
                  <a:lnTo>
                    <a:pt x="156" y="274"/>
                  </a:lnTo>
                  <a:lnTo>
                    <a:pt x="151" y="274"/>
                  </a:lnTo>
                  <a:lnTo>
                    <a:pt x="146" y="272"/>
                  </a:lnTo>
                  <a:lnTo>
                    <a:pt x="140" y="271"/>
                  </a:lnTo>
                  <a:lnTo>
                    <a:pt x="134" y="267"/>
                  </a:lnTo>
                  <a:lnTo>
                    <a:pt x="129" y="264"/>
                  </a:lnTo>
                  <a:lnTo>
                    <a:pt x="125" y="258"/>
                  </a:lnTo>
                  <a:lnTo>
                    <a:pt x="118" y="256"/>
                  </a:lnTo>
                  <a:lnTo>
                    <a:pt x="113" y="254"/>
                  </a:lnTo>
                  <a:lnTo>
                    <a:pt x="109" y="256"/>
                  </a:lnTo>
                  <a:lnTo>
                    <a:pt x="105" y="258"/>
                  </a:lnTo>
                  <a:lnTo>
                    <a:pt x="105" y="263"/>
                  </a:lnTo>
                  <a:lnTo>
                    <a:pt x="105" y="264"/>
                  </a:lnTo>
                  <a:lnTo>
                    <a:pt x="107" y="267"/>
                  </a:lnTo>
                  <a:lnTo>
                    <a:pt x="109" y="271"/>
                  </a:lnTo>
                  <a:lnTo>
                    <a:pt x="113" y="276"/>
                  </a:lnTo>
                  <a:lnTo>
                    <a:pt x="115" y="279"/>
                  </a:lnTo>
                  <a:lnTo>
                    <a:pt x="120" y="282"/>
                  </a:lnTo>
                  <a:lnTo>
                    <a:pt x="125" y="285"/>
                  </a:lnTo>
                  <a:lnTo>
                    <a:pt x="129" y="289"/>
                  </a:lnTo>
                  <a:lnTo>
                    <a:pt x="134" y="290"/>
                  </a:lnTo>
                  <a:lnTo>
                    <a:pt x="138" y="294"/>
                  </a:lnTo>
                  <a:lnTo>
                    <a:pt x="143" y="295"/>
                  </a:lnTo>
                  <a:lnTo>
                    <a:pt x="150" y="297"/>
                  </a:lnTo>
                  <a:lnTo>
                    <a:pt x="156" y="300"/>
                  </a:lnTo>
                  <a:lnTo>
                    <a:pt x="162" y="302"/>
                  </a:lnTo>
                  <a:lnTo>
                    <a:pt x="168" y="303"/>
                  </a:lnTo>
                  <a:lnTo>
                    <a:pt x="175" y="307"/>
                  </a:lnTo>
                  <a:lnTo>
                    <a:pt x="180" y="310"/>
                  </a:lnTo>
                  <a:lnTo>
                    <a:pt x="186" y="314"/>
                  </a:lnTo>
                  <a:lnTo>
                    <a:pt x="194" y="316"/>
                  </a:lnTo>
                  <a:lnTo>
                    <a:pt x="200" y="320"/>
                  </a:lnTo>
                  <a:lnTo>
                    <a:pt x="202" y="323"/>
                  </a:lnTo>
                  <a:lnTo>
                    <a:pt x="206" y="327"/>
                  </a:lnTo>
                  <a:lnTo>
                    <a:pt x="209" y="329"/>
                  </a:lnTo>
                  <a:lnTo>
                    <a:pt x="214" y="335"/>
                  </a:lnTo>
                  <a:lnTo>
                    <a:pt x="219" y="340"/>
                  </a:lnTo>
                  <a:lnTo>
                    <a:pt x="223" y="345"/>
                  </a:lnTo>
                  <a:lnTo>
                    <a:pt x="227" y="348"/>
                  </a:lnTo>
                  <a:lnTo>
                    <a:pt x="230" y="351"/>
                  </a:lnTo>
                  <a:lnTo>
                    <a:pt x="233" y="354"/>
                  </a:lnTo>
                  <a:lnTo>
                    <a:pt x="236" y="359"/>
                  </a:lnTo>
                  <a:lnTo>
                    <a:pt x="237" y="362"/>
                  </a:lnTo>
                  <a:lnTo>
                    <a:pt x="241" y="366"/>
                  </a:lnTo>
                  <a:lnTo>
                    <a:pt x="244" y="369"/>
                  </a:lnTo>
                  <a:lnTo>
                    <a:pt x="247" y="374"/>
                  </a:lnTo>
                  <a:lnTo>
                    <a:pt x="249" y="377"/>
                  </a:lnTo>
                  <a:lnTo>
                    <a:pt x="252" y="382"/>
                  </a:lnTo>
                  <a:lnTo>
                    <a:pt x="255" y="387"/>
                  </a:lnTo>
                  <a:lnTo>
                    <a:pt x="258" y="392"/>
                  </a:lnTo>
                  <a:lnTo>
                    <a:pt x="261" y="396"/>
                  </a:lnTo>
                  <a:lnTo>
                    <a:pt x="264" y="400"/>
                  </a:lnTo>
                  <a:lnTo>
                    <a:pt x="266" y="405"/>
                  </a:lnTo>
                  <a:lnTo>
                    <a:pt x="269" y="410"/>
                  </a:lnTo>
                  <a:lnTo>
                    <a:pt x="272" y="415"/>
                  </a:lnTo>
                  <a:lnTo>
                    <a:pt x="275" y="422"/>
                  </a:lnTo>
                  <a:lnTo>
                    <a:pt x="277" y="426"/>
                  </a:lnTo>
                  <a:lnTo>
                    <a:pt x="280" y="433"/>
                  </a:lnTo>
                  <a:lnTo>
                    <a:pt x="283" y="438"/>
                  </a:lnTo>
                  <a:lnTo>
                    <a:pt x="285" y="443"/>
                  </a:lnTo>
                  <a:lnTo>
                    <a:pt x="286" y="448"/>
                  </a:lnTo>
                  <a:lnTo>
                    <a:pt x="290" y="454"/>
                  </a:lnTo>
                  <a:lnTo>
                    <a:pt x="291" y="459"/>
                  </a:lnTo>
                  <a:lnTo>
                    <a:pt x="292" y="466"/>
                  </a:lnTo>
                  <a:lnTo>
                    <a:pt x="294" y="473"/>
                  </a:lnTo>
                  <a:lnTo>
                    <a:pt x="298" y="479"/>
                  </a:lnTo>
                  <a:lnTo>
                    <a:pt x="299" y="484"/>
                  </a:lnTo>
                  <a:lnTo>
                    <a:pt x="299" y="491"/>
                  </a:lnTo>
                  <a:lnTo>
                    <a:pt x="300" y="497"/>
                  </a:lnTo>
                  <a:lnTo>
                    <a:pt x="302" y="504"/>
                  </a:lnTo>
                  <a:lnTo>
                    <a:pt x="302" y="510"/>
                  </a:lnTo>
                  <a:lnTo>
                    <a:pt x="304" y="517"/>
                  </a:lnTo>
                  <a:lnTo>
                    <a:pt x="304" y="523"/>
                  </a:lnTo>
                  <a:lnTo>
                    <a:pt x="305" y="531"/>
                  </a:lnTo>
                  <a:lnTo>
                    <a:pt x="305" y="536"/>
                  </a:lnTo>
                  <a:lnTo>
                    <a:pt x="305" y="544"/>
                  </a:lnTo>
                  <a:lnTo>
                    <a:pt x="305" y="551"/>
                  </a:lnTo>
                  <a:lnTo>
                    <a:pt x="305" y="557"/>
                  </a:lnTo>
                  <a:lnTo>
                    <a:pt x="304" y="564"/>
                  </a:lnTo>
                  <a:lnTo>
                    <a:pt x="304" y="570"/>
                  </a:lnTo>
                  <a:lnTo>
                    <a:pt x="304" y="577"/>
                  </a:lnTo>
                  <a:lnTo>
                    <a:pt x="302" y="586"/>
                  </a:lnTo>
                  <a:lnTo>
                    <a:pt x="300" y="592"/>
                  </a:lnTo>
                  <a:lnTo>
                    <a:pt x="299" y="599"/>
                  </a:lnTo>
                  <a:lnTo>
                    <a:pt x="298" y="607"/>
                  </a:lnTo>
                  <a:lnTo>
                    <a:pt x="294" y="613"/>
                  </a:lnTo>
                  <a:lnTo>
                    <a:pt x="292" y="621"/>
                  </a:lnTo>
                  <a:lnTo>
                    <a:pt x="290" y="628"/>
                  </a:lnTo>
                  <a:lnTo>
                    <a:pt x="286" y="634"/>
                  </a:lnTo>
                  <a:lnTo>
                    <a:pt x="285" y="643"/>
                  </a:lnTo>
                  <a:lnTo>
                    <a:pt x="283" y="641"/>
                  </a:lnTo>
                  <a:lnTo>
                    <a:pt x="282" y="641"/>
                  </a:lnTo>
                  <a:lnTo>
                    <a:pt x="278" y="638"/>
                  </a:lnTo>
                  <a:lnTo>
                    <a:pt x="275" y="636"/>
                  </a:lnTo>
                  <a:lnTo>
                    <a:pt x="270" y="633"/>
                  </a:lnTo>
                  <a:lnTo>
                    <a:pt x="268" y="629"/>
                  </a:lnTo>
                  <a:lnTo>
                    <a:pt x="263" y="626"/>
                  </a:lnTo>
                  <a:lnTo>
                    <a:pt x="258" y="625"/>
                  </a:lnTo>
                  <a:lnTo>
                    <a:pt x="252" y="621"/>
                  </a:lnTo>
                  <a:lnTo>
                    <a:pt x="249" y="618"/>
                  </a:lnTo>
                  <a:lnTo>
                    <a:pt x="244" y="616"/>
                  </a:lnTo>
                  <a:lnTo>
                    <a:pt x="239" y="615"/>
                  </a:lnTo>
                  <a:lnTo>
                    <a:pt x="236" y="615"/>
                  </a:lnTo>
                  <a:lnTo>
                    <a:pt x="233" y="615"/>
                  </a:lnTo>
                  <a:lnTo>
                    <a:pt x="231" y="616"/>
                  </a:lnTo>
                  <a:lnTo>
                    <a:pt x="231" y="621"/>
                  </a:lnTo>
                  <a:lnTo>
                    <a:pt x="231" y="623"/>
                  </a:lnTo>
                  <a:lnTo>
                    <a:pt x="233" y="626"/>
                  </a:lnTo>
                  <a:lnTo>
                    <a:pt x="235" y="628"/>
                  </a:lnTo>
                  <a:lnTo>
                    <a:pt x="239" y="632"/>
                  </a:lnTo>
                  <a:lnTo>
                    <a:pt x="243" y="632"/>
                  </a:lnTo>
                  <a:lnTo>
                    <a:pt x="247" y="633"/>
                  </a:lnTo>
                  <a:lnTo>
                    <a:pt x="252" y="634"/>
                  </a:lnTo>
                  <a:lnTo>
                    <a:pt x="258" y="638"/>
                  </a:lnTo>
                  <a:lnTo>
                    <a:pt x="263" y="641"/>
                  </a:lnTo>
                  <a:lnTo>
                    <a:pt x="268" y="646"/>
                  </a:lnTo>
                  <a:lnTo>
                    <a:pt x="270" y="647"/>
                  </a:lnTo>
                  <a:lnTo>
                    <a:pt x="274" y="651"/>
                  </a:lnTo>
                  <a:lnTo>
                    <a:pt x="277" y="654"/>
                  </a:lnTo>
                  <a:lnTo>
                    <a:pt x="280" y="659"/>
                  </a:lnTo>
                  <a:lnTo>
                    <a:pt x="283" y="663"/>
                  </a:lnTo>
                  <a:lnTo>
                    <a:pt x="286" y="667"/>
                  </a:lnTo>
                  <a:lnTo>
                    <a:pt x="290" y="672"/>
                  </a:lnTo>
                  <a:lnTo>
                    <a:pt x="292" y="677"/>
                  </a:lnTo>
                  <a:lnTo>
                    <a:pt x="294" y="680"/>
                  </a:lnTo>
                  <a:lnTo>
                    <a:pt x="294" y="684"/>
                  </a:lnTo>
                  <a:lnTo>
                    <a:pt x="296" y="687"/>
                  </a:lnTo>
                  <a:lnTo>
                    <a:pt x="299" y="690"/>
                  </a:lnTo>
                  <a:lnTo>
                    <a:pt x="299" y="694"/>
                  </a:lnTo>
                  <a:lnTo>
                    <a:pt x="300" y="698"/>
                  </a:lnTo>
                  <a:lnTo>
                    <a:pt x="302" y="702"/>
                  </a:lnTo>
                  <a:lnTo>
                    <a:pt x="304" y="707"/>
                  </a:lnTo>
                  <a:lnTo>
                    <a:pt x="305" y="710"/>
                  </a:lnTo>
                  <a:lnTo>
                    <a:pt x="307" y="715"/>
                  </a:lnTo>
                  <a:lnTo>
                    <a:pt x="307" y="718"/>
                  </a:lnTo>
                  <a:lnTo>
                    <a:pt x="308" y="723"/>
                  </a:lnTo>
                  <a:lnTo>
                    <a:pt x="310" y="727"/>
                  </a:lnTo>
                  <a:lnTo>
                    <a:pt x="310" y="729"/>
                  </a:lnTo>
                  <a:lnTo>
                    <a:pt x="312" y="735"/>
                  </a:lnTo>
                  <a:lnTo>
                    <a:pt x="313" y="738"/>
                  </a:lnTo>
                  <a:lnTo>
                    <a:pt x="313" y="741"/>
                  </a:lnTo>
                  <a:lnTo>
                    <a:pt x="315" y="746"/>
                  </a:lnTo>
                  <a:lnTo>
                    <a:pt x="315" y="749"/>
                  </a:lnTo>
                  <a:lnTo>
                    <a:pt x="316" y="753"/>
                  </a:lnTo>
                  <a:lnTo>
                    <a:pt x="316" y="756"/>
                  </a:lnTo>
                  <a:lnTo>
                    <a:pt x="318" y="761"/>
                  </a:lnTo>
                  <a:lnTo>
                    <a:pt x="318" y="764"/>
                  </a:lnTo>
                  <a:lnTo>
                    <a:pt x="320" y="769"/>
                  </a:lnTo>
                  <a:lnTo>
                    <a:pt x="320" y="775"/>
                  </a:lnTo>
                  <a:lnTo>
                    <a:pt x="321" y="782"/>
                  </a:lnTo>
                  <a:lnTo>
                    <a:pt x="321" y="789"/>
                  </a:lnTo>
                  <a:lnTo>
                    <a:pt x="322" y="795"/>
                  </a:lnTo>
                  <a:lnTo>
                    <a:pt x="322" y="802"/>
                  </a:lnTo>
                  <a:lnTo>
                    <a:pt x="322" y="808"/>
                  </a:lnTo>
                  <a:lnTo>
                    <a:pt x="322" y="815"/>
                  </a:lnTo>
                  <a:lnTo>
                    <a:pt x="322" y="822"/>
                  </a:lnTo>
                  <a:lnTo>
                    <a:pt x="321" y="826"/>
                  </a:lnTo>
                  <a:lnTo>
                    <a:pt x="321" y="833"/>
                  </a:lnTo>
                  <a:lnTo>
                    <a:pt x="320" y="838"/>
                  </a:lnTo>
                  <a:lnTo>
                    <a:pt x="318" y="844"/>
                  </a:lnTo>
                  <a:lnTo>
                    <a:pt x="316" y="849"/>
                  </a:lnTo>
                  <a:lnTo>
                    <a:pt x="315" y="854"/>
                  </a:lnTo>
                  <a:lnTo>
                    <a:pt x="313" y="859"/>
                  </a:lnTo>
                  <a:lnTo>
                    <a:pt x="310" y="866"/>
                  </a:lnTo>
                  <a:lnTo>
                    <a:pt x="307" y="869"/>
                  </a:lnTo>
                  <a:lnTo>
                    <a:pt x="304" y="874"/>
                  </a:lnTo>
                  <a:lnTo>
                    <a:pt x="300" y="879"/>
                  </a:lnTo>
                  <a:lnTo>
                    <a:pt x="299" y="882"/>
                  </a:lnTo>
                  <a:lnTo>
                    <a:pt x="294" y="887"/>
                  </a:lnTo>
                  <a:lnTo>
                    <a:pt x="290" y="890"/>
                  </a:lnTo>
                  <a:lnTo>
                    <a:pt x="286" y="895"/>
                  </a:lnTo>
                  <a:lnTo>
                    <a:pt x="282" y="899"/>
                  </a:lnTo>
                  <a:lnTo>
                    <a:pt x="280" y="899"/>
                  </a:lnTo>
                  <a:lnTo>
                    <a:pt x="280" y="900"/>
                  </a:lnTo>
                  <a:lnTo>
                    <a:pt x="280" y="902"/>
                  </a:lnTo>
                  <a:lnTo>
                    <a:pt x="282" y="903"/>
                  </a:lnTo>
                  <a:lnTo>
                    <a:pt x="283" y="905"/>
                  </a:lnTo>
                  <a:lnTo>
                    <a:pt x="288" y="908"/>
                  </a:lnTo>
                  <a:lnTo>
                    <a:pt x="290" y="912"/>
                  </a:lnTo>
                  <a:lnTo>
                    <a:pt x="291" y="915"/>
                  </a:lnTo>
                  <a:lnTo>
                    <a:pt x="291" y="918"/>
                  </a:lnTo>
                  <a:lnTo>
                    <a:pt x="291" y="921"/>
                  </a:lnTo>
                  <a:lnTo>
                    <a:pt x="291" y="926"/>
                  </a:lnTo>
                  <a:lnTo>
                    <a:pt x="291" y="930"/>
                  </a:lnTo>
                  <a:lnTo>
                    <a:pt x="292" y="937"/>
                  </a:lnTo>
                  <a:lnTo>
                    <a:pt x="291" y="939"/>
                  </a:lnTo>
                  <a:lnTo>
                    <a:pt x="291" y="944"/>
                  </a:lnTo>
                  <a:lnTo>
                    <a:pt x="290" y="948"/>
                  </a:lnTo>
                  <a:lnTo>
                    <a:pt x="290" y="952"/>
                  </a:lnTo>
                  <a:lnTo>
                    <a:pt x="290" y="957"/>
                  </a:lnTo>
                  <a:lnTo>
                    <a:pt x="290" y="959"/>
                  </a:lnTo>
                  <a:lnTo>
                    <a:pt x="321" y="968"/>
                  </a:lnTo>
                  <a:lnTo>
                    <a:pt x="310" y="902"/>
                  </a:lnTo>
                  <a:lnTo>
                    <a:pt x="310" y="900"/>
                  </a:lnTo>
                  <a:lnTo>
                    <a:pt x="310" y="899"/>
                  </a:lnTo>
                  <a:lnTo>
                    <a:pt x="312" y="897"/>
                  </a:lnTo>
                  <a:lnTo>
                    <a:pt x="315" y="894"/>
                  </a:lnTo>
                  <a:lnTo>
                    <a:pt x="318" y="888"/>
                  </a:lnTo>
                  <a:lnTo>
                    <a:pt x="321" y="884"/>
                  </a:lnTo>
                  <a:lnTo>
                    <a:pt x="326" y="879"/>
                  </a:lnTo>
                  <a:lnTo>
                    <a:pt x="329" y="873"/>
                  </a:lnTo>
                  <a:lnTo>
                    <a:pt x="330" y="868"/>
                  </a:lnTo>
                  <a:lnTo>
                    <a:pt x="332" y="864"/>
                  </a:lnTo>
                  <a:lnTo>
                    <a:pt x="334" y="859"/>
                  </a:lnTo>
                  <a:lnTo>
                    <a:pt x="335" y="856"/>
                  </a:lnTo>
                  <a:lnTo>
                    <a:pt x="337" y="851"/>
                  </a:lnTo>
                  <a:lnTo>
                    <a:pt x="338" y="846"/>
                  </a:lnTo>
                  <a:lnTo>
                    <a:pt x="340" y="841"/>
                  </a:lnTo>
                  <a:lnTo>
                    <a:pt x="341" y="836"/>
                  </a:lnTo>
                  <a:lnTo>
                    <a:pt x="341" y="830"/>
                  </a:lnTo>
                  <a:lnTo>
                    <a:pt x="343" y="825"/>
                  </a:lnTo>
                  <a:lnTo>
                    <a:pt x="345" y="818"/>
                  </a:lnTo>
                  <a:lnTo>
                    <a:pt x="345" y="813"/>
                  </a:lnTo>
                  <a:lnTo>
                    <a:pt x="346" y="805"/>
                  </a:lnTo>
                  <a:lnTo>
                    <a:pt x="346" y="798"/>
                  </a:lnTo>
                  <a:lnTo>
                    <a:pt x="346" y="792"/>
                  </a:lnTo>
                  <a:lnTo>
                    <a:pt x="347" y="785"/>
                  </a:lnTo>
                  <a:lnTo>
                    <a:pt x="346" y="782"/>
                  </a:lnTo>
                  <a:lnTo>
                    <a:pt x="346" y="778"/>
                  </a:lnTo>
                  <a:lnTo>
                    <a:pt x="346" y="774"/>
                  </a:lnTo>
                  <a:lnTo>
                    <a:pt x="346" y="771"/>
                  </a:lnTo>
                  <a:lnTo>
                    <a:pt x="345" y="764"/>
                  </a:lnTo>
                  <a:lnTo>
                    <a:pt x="345" y="758"/>
                  </a:lnTo>
                  <a:lnTo>
                    <a:pt x="343" y="751"/>
                  </a:lnTo>
                  <a:lnTo>
                    <a:pt x="341" y="744"/>
                  </a:lnTo>
                  <a:lnTo>
                    <a:pt x="340" y="740"/>
                  </a:lnTo>
                  <a:lnTo>
                    <a:pt x="340" y="733"/>
                  </a:lnTo>
                  <a:lnTo>
                    <a:pt x="338" y="727"/>
                  </a:lnTo>
                  <a:lnTo>
                    <a:pt x="337" y="720"/>
                  </a:lnTo>
                  <a:lnTo>
                    <a:pt x="335" y="715"/>
                  </a:lnTo>
                  <a:lnTo>
                    <a:pt x="334" y="710"/>
                  </a:lnTo>
                  <a:lnTo>
                    <a:pt x="332" y="705"/>
                  </a:lnTo>
                  <a:lnTo>
                    <a:pt x="330" y="700"/>
                  </a:lnTo>
                  <a:lnTo>
                    <a:pt x="329" y="695"/>
                  </a:lnTo>
                  <a:lnTo>
                    <a:pt x="328" y="692"/>
                  </a:lnTo>
                  <a:lnTo>
                    <a:pt x="326" y="687"/>
                  </a:lnTo>
                  <a:lnTo>
                    <a:pt x="322" y="684"/>
                  </a:lnTo>
                  <a:lnTo>
                    <a:pt x="321" y="679"/>
                  </a:lnTo>
                  <a:lnTo>
                    <a:pt x="320" y="676"/>
                  </a:lnTo>
                  <a:lnTo>
                    <a:pt x="316" y="669"/>
                  </a:lnTo>
                  <a:lnTo>
                    <a:pt x="315" y="664"/>
                  </a:lnTo>
                  <a:lnTo>
                    <a:pt x="312" y="661"/>
                  </a:lnTo>
                  <a:lnTo>
                    <a:pt x="310" y="658"/>
                  </a:lnTo>
                  <a:lnTo>
                    <a:pt x="310" y="656"/>
                  </a:lnTo>
                  <a:lnTo>
                    <a:pt x="310" y="654"/>
                  </a:lnTo>
                  <a:lnTo>
                    <a:pt x="310" y="653"/>
                  </a:lnTo>
                  <a:lnTo>
                    <a:pt x="312" y="647"/>
                  </a:lnTo>
                  <a:lnTo>
                    <a:pt x="315" y="645"/>
                  </a:lnTo>
                  <a:lnTo>
                    <a:pt x="315" y="641"/>
                  </a:lnTo>
                  <a:lnTo>
                    <a:pt x="316" y="638"/>
                  </a:lnTo>
                  <a:lnTo>
                    <a:pt x="316" y="634"/>
                  </a:lnTo>
                  <a:lnTo>
                    <a:pt x="320" y="632"/>
                  </a:lnTo>
                  <a:lnTo>
                    <a:pt x="320" y="626"/>
                  </a:lnTo>
                  <a:lnTo>
                    <a:pt x="322" y="623"/>
                  </a:lnTo>
                  <a:lnTo>
                    <a:pt x="322" y="618"/>
                  </a:lnTo>
                  <a:lnTo>
                    <a:pt x="326" y="613"/>
                  </a:lnTo>
                  <a:lnTo>
                    <a:pt x="326" y="608"/>
                  </a:lnTo>
                  <a:lnTo>
                    <a:pt x="328" y="602"/>
                  </a:lnTo>
                  <a:lnTo>
                    <a:pt x="329" y="597"/>
                  </a:lnTo>
                  <a:lnTo>
                    <a:pt x="330" y="590"/>
                  </a:lnTo>
                  <a:lnTo>
                    <a:pt x="330" y="584"/>
                  </a:lnTo>
                  <a:lnTo>
                    <a:pt x="332" y="577"/>
                  </a:lnTo>
                  <a:lnTo>
                    <a:pt x="332" y="569"/>
                  </a:lnTo>
                  <a:lnTo>
                    <a:pt x="334" y="564"/>
                  </a:lnTo>
                  <a:lnTo>
                    <a:pt x="334" y="559"/>
                  </a:lnTo>
                  <a:lnTo>
                    <a:pt x="334" y="556"/>
                  </a:lnTo>
                  <a:lnTo>
                    <a:pt x="334" y="551"/>
                  </a:lnTo>
                  <a:lnTo>
                    <a:pt x="335" y="548"/>
                  </a:lnTo>
                  <a:lnTo>
                    <a:pt x="335" y="544"/>
                  </a:lnTo>
                  <a:lnTo>
                    <a:pt x="335" y="539"/>
                  </a:lnTo>
                  <a:lnTo>
                    <a:pt x="335" y="536"/>
                  </a:lnTo>
                  <a:lnTo>
                    <a:pt x="335" y="531"/>
                  </a:lnTo>
                  <a:lnTo>
                    <a:pt x="335" y="528"/>
                  </a:lnTo>
                  <a:lnTo>
                    <a:pt x="335" y="523"/>
                  </a:lnTo>
                  <a:lnTo>
                    <a:pt x="335" y="518"/>
                  </a:lnTo>
                  <a:lnTo>
                    <a:pt x="335" y="515"/>
                  </a:lnTo>
                  <a:lnTo>
                    <a:pt x="334" y="510"/>
                  </a:lnTo>
                  <a:lnTo>
                    <a:pt x="334" y="505"/>
                  </a:lnTo>
                  <a:lnTo>
                    <a:pt x="334" y="502"/>
                  </a:lnTo>
                  <a:lnTo>
                    <a:pt x="334" y="497"/>
                  </a:lnTo>
                  <a:lnTo>
                    <a:pt x="332" y="492"/>
                  </a:lnTo>
                  <a:lnTo>
                    <a:pt x="332" y="487"/>
                  </a:lnTo>
                  <a:lnTo>
                    <a:pt x="330" y="482"/>
                  </a:lnTo>
                  <a:lnTo>
                    <a:pt x="330" y="479"/>
                  </a:lnTo>
                  <a:lnTo>
                    <a:pt x="329" y="473"/>
                  </a:lnTo>
                  <a:lnTo>
                    <a:pt x="328" y="469"/>
                  </a:lnTo>
                  <a:lnTo>
                    <a:pt x="326" y="462"/>
                  </a:lnTo>
                  <a:lnTo>
                    <a:pt x="324" y="459"/>
                  </a:lnTo>
                  <a:lnTo>
                    <a:pt x="322" y="454"/>
                  </a:lnTo>
                  <a:lnTo>
                    <a:pt x="321" y="449"/>
                  </a:lnTo>
                  <a:lnTo>
                    <a:pt x="320" y="444"/>
                  </a:lnTo>
                  <a:lnTo>
                    <a:pt x="316" y="440"/>
                  </a:lnTo>
                  <a:lnTo>
                    <a:pt x="315" y="435"/>
                  </a:lnTo>
                  <a:lnTo>
                    <a:pt x="312" y="431"/>
                  </a:lnTo>
                  <a:lnTo>
                    <a:pt x="310" y="424"/>
                  </a:lnTo>
                  <a:lnTo>
                    <a:pt x="307" y="422"/>
                  </a:lnTo>
                  <a:lnTo>
                    <a:pt x="304" y="417"/>
                  </a:lnTo>
                  <a:lnTo>
                    <a:pt x="302" y="411"/>
                  </a:lnTo>
                  <a:lnTo>
                    <a:pt x="299" y="407"/>
                  </a:lnTo>
                  <a:lnTo>
                    <a:pt x="296" y="402"/>
                  </a:lnTo>
                  <a:lnTo>
                    <a:pt x="292" y="398"/>
                  </a:lnTo>
                  <a:lnTo>
                    <a:pt x="290" y="393"/>
                  </a:lnTo>
                  <a:lnTo>
                    <a:pt x="286" y="389"/>
                  </a:lnTo>
                  <a:lnTo>
                    <a:pt x="285" y="385"/>
                  </a:lnTo>
                  <a:lnTo>
                    <a:pt x="282" y="380"/>
                  </a:lnTo>
                  <a:lnTo>
                    <a:pt x="278" y="375"/>
                  </a:lnTo>
                  <a:lnTo>
                    <a:pt x="275" y="372"/>
                  </a:lnTo>
                  <a:lnTo>
                    <a:pt x="272" y="367"/>
                  </a:lnTo>
                  <a:lnTo>
                    <a:pt x="269" y="364"/>
                  </a:lnTo>
                  <a:lnTo>
                    <a:pt x="266" y="359"/>
                  </a:lnTo>
                  <a:lnTo>
                    <a:pt x="263" y="356"/>
                  </a:lnTo>
                  <a:lnTo>
                    <a:pt x="260" y="353"/>
                  </a:lnTo>
                  <a:lnTo>
                    <a:pt x="257" y="349"/>
                  </a:lnTo>
                  <a:lnTo>
                    <a:pt x="253" y="345"/>
                  </a:lnTo>
                  <a:lnTo>
                    <a:pt x="250" y="341"/>
                  </a:lnTo>
                  <a:lnTo>
                    <a:pt x="247" y="336"/>
                  </a:lnTo>
                  <a:lnTo>
                    <a:pt x="241" y="329"/>
                  </a:lnTo>
                  <a:lnTo>
                    <a:pt x="235" y="323"/>
                  </a:lnTo>
                  <a:lnTo>
                    <a:pt x="230" y="316"/>
                  </a:lnTo>
                  <a:lnTo>
                    <a:pt x="223" y="312"/>
                  </a:lnTo>
                  <a:lnTo>
                    <a:pt x="217" y="305"/>
                  </a:lnTo>
                  <a:lnTo>
                    <a:pt x="214" y="302"/>
                  </a:lnTo>
                  <a:lnTo>
                    <a:pt x="209" y="297"/>
                  </a:lnTo>
                  <a:lnTo>
                    <a:pt x="206" y="294"/>
                  </a:lnTo>
                  <a:lnTo>
                    <a:pt x="202" y="289"/>
                  </a:lnTo>
                  <a:lnTo>
                    <a:pt x="200" y="287"/>
                  </a:lnTo>
                  <a:lnTo>
                    <a:pt x="195" y="284"/>
                  </a:lnTo>
                  <a:lnTo>
                    <a:pt x="194" y="282"/>
                  </a:lnTo>
                  <a:lnTo>
                    <a:pt x="194" y="280"/>
                  </a:lnTo>
                  <a:lnTo>
                    <a:pt x="194" y="277"/>
                  </a:lnTo>
                  <a:lnTo>
                    <a:pt x="194" y="274"/>
                  </a:lnTo>
                  <a:lnTo>
                    <a:pt x="192" y="269"/>
                  </a:lnTo>
                  <a:lnTo>
                    <a:pt x="190" y="264"/>
                  </a:lnTo>
                  <a:lnTo>
                    <a:pt x="190" y="258"/>
                  </a:lnTo>
                  <a:lnTo>
                    <a:pt x="189" y="251"/>
                  </a:lnTo>
                  <a:lnTo>
                    <a:pt x="188" y="246"/>
                  </a:lnTo>
                  <a:lnTo>
                    <a:pt x="186" y="243"/>
                  </a:lnTo>
                  <a:lnTo>
                    <a:pt x="186" y="239"/>
                  </a:lnTo>
                  <a:lnTo>
                    <a:pt x="184" y="234"/>
                  </a:lnTo>
                  <a:lnTo>
                    <a:pt x="184" y="230"/>
                  </a:lnTo>
                  <a:lnTo>
                    <a:pt x="182" y="226"/>
                  </a:lnTo>
                  <a:lnTo>
                    <a:pt x="181" y="221"/>
                  </a:lnTo>
                  <a:lnTo>
                    <a:pt x="180" y="217"/>
                  </a:lnTo>
                  <a:lnTo>
                    <a:pt x="178" y="212"/>
                  </a:lnTo>
                  <a:lnTo>
                    <a:pt x="176" y="207"/>
                  </a:lnTo>
                  <a:lnTo>
                    <a:pt x="175" y="202"/>
                  </a:lnTo>
                  <a:lnTo>
                    <a:pt x="173" y="197"/>
                  </a:lnTo>
                  <a:lnTo>
                    <a:pt x="172" y="190"/>
                  </a:lnTo>
                  <a:lnTo>
                    <a:pt x="170" y="187"/>
                  </a:lnTo>
                  <a:lnTo>
                    <a:pt x="168" y="181"/>
                  </a:lnTo>
                  <a:lnTo>
                    <a:pt x="165" y="175"/>
                  </a:lnTo>
                  <a:lnTo>
                    <a:pt x="162" y="170"/>
                  </a:lnTo>
                  <a:lnTo>
                    <a:pt x="160" y="164"/>
                  </a:lnTo>
                  <a:lnTo>
                    <a:pt x="158" y="157"/>
                  </a:lnTo>
                  <a:lnTo>
                    <a:pt x="156" y="153"/>
                  </a:lnTo>
                  <a:lnTo>
                    <a:pt x="152" y="146"/>
                  </a:lnTo>
                  <a:lnTo>
                    <a:pt x="150" y="141"/>
                  </a:lnTo>
                  <a:lnTo>
                    <a:pt x="146" y="135"/>
                  </a:lnTo>
                  <a:lnTo>
                    <a:pt x="143" y="130"/>
                  </a:lnTo>
                  <a:lnTo>
                    <a:pt x="140" y="123"/>
                  </a:lnTo>
                  <a:lnTo>
                    <a:pt x="135" y="118"/>
                  </a:lnTo>
                  <a:lnTo>
                    <a:pt x="133" y="112"/>
                  </a:lnTo>
                  <a:lnTo>
                    <a:pt x="129" y="105"/>
                  </a:lnTo>
                  <a:lnTo>
                    <a:pt x="125" y="100"/>
                  </a:lnTo>
                  <a:lnTo>
                    <a:pt x="121" y="93"/>
                  </a:lnTo>
                  <a:lnTo>
                    <a:pt x="117" y="88"/>
                  </a:lnTo>
                  <a:lnTo>
                    <a:pt x="113" y="84"/>
                  </a:lnTo>
                  <a:lnTo>
                    <a:pt x="107" y="77"/>
                  </a:lnTo>
                  <a:lnTo>
                    <a:pt x="103" y="71"/>
                  </a:lnTo>
                  <a:lnTo>
                    <a:pt x="97" y="66"/>
                  </a:lnTo>
                  <a:lnTo>
                    <a:pt x="93" y="61"/>
                  </a:lnTo>
                  <a:lnTo>
                    <a:pt x="87" y="54"/>
                  </a:lnTo>
                  <a:lnTo>
                    <a:pt x="82" y="49"/>
                  </a:lnTo>
                  <a:lnTo>
                    <a:pt x="75" y="44"/>
                  </a:lnTo>
                  <a:lnTo>
                    <a:pt x="69" y="38"/>
                  </a:lnTo>
                  <a:lnTo>
                    <a:pt x="63" y="33"/>
                  </a:lnTo>
                  <a:lnTo>
                    <a:pt x="57" y="28"/>
                  </a:lnTo>
                  <a:lnTo>
                    <a:pt x="50" y="23"/>
                  </a:lnTo>
                  <a:lnTo>
                    <a:pt x="44" y="18"/>
                  </a:lnTo>
                  <a:lnTo>
                    <a:pt x="38" y="13"/>
                  </a:lnTo>
                  <a:lnTo>
                    <a:pt x="30" y="9"/>
                  </a:lnTo>
                  <a:lnTo>
                    <a:pt x="22" y="5"/>
                  </a:lnTo>
                  <a:lnTo>
                    <a:pt x="1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63" name="Freeform 18"/>
            <p:cNvSpPr>
              <a:spLocks/>
            </p:cNvSpPr>
            <p:nvPr/>
          </p:nvSpPr>
          <p:spPr bwMode="auto">
            <a:xfrm>
              <a:off x="2282305" y="4569221"/>
              <a:ext cx="268288" cy="109537"/>
            </a:xfrm>
            <a:custGeom>
              <a:avLst/>
              <a:gdLst>
                <a:gd name="T0" fmla="*/ 2 w 169"/>
                <a:gd name="T1" fmla="*/ 44 h 69"/>
                <a:gd name="T2" fmla="*/ 11 w 169"/>
                <a:gd name="T3" fmla="*/ 46 h 69"/>
                <a:gd name="T4" fmla="*/ 24 w 169"/>
                <a:gd name="T5" fmla="*/ 48 h 69"/>
                <a:gd name="T6" fmla="*/ 30 w 169"/>
                <a:gd name="T7" fmla="*/ 49 h 69"/>
                <a:gd name="T8" fmla="*/ 38 w 169"/>
                <a:gd name="T9" fmla="*/ 49 h 69"/>
                <a:gd name="T10" fmla="*/ 46 w 169"/>
                <a:gd name="T11" fmla="*/ 49 h 69"/>
                <a:gd name="T12" fmla="*/ 52 w 169"/>
                <a:gd name="T13" fmla="*/ 50 h 69"/>
                <a:gd name="T14" fmla="*/ 60 w 169"/>
                <a:gd name="T15" fmla="*/ 50 h 69"/>
                <a:gd name="T16" fmla="*/ 68 w 169"/>
                <a:gd name="T17" fmla="*/ 50 h 69"/>
                <a:gd name="T18" fmla="*/ 80 w 169"/>
                <a:gd name="T19" fmla="*/ 49 h 69"/>
                <a:gd name="T20" fmla="*/ 90 w 169"/>
                <a:gd name="T21" fmla="*/ 46 h 69"/>
                <a:gd name="T22" fmla="*/ 94 w 169"/>
                <a:gd name="T23" fmla="*/ 39 h 69"/>
                <a:gd name="T24" fmla="*/ 93 w 169"/>
                <a:gd name="T25" fmla="*/ 33 h 69"/>
                <a:gd name="T26" fmla="*/ 90 w 169"/>
                <a:gd name="T27" fmla="*/ 26 h 69"/>
                <a:gd name="T28" fmla="*/ 84 w 169"/>
                <a:gd name="T29" fmla="*/ 18 h 69"/>
                <a:gd name="T30" fmla="*/ 77 w 169"/>
                <a:gd name="T31" fmla="*/ 10 h 69"/>
                <a:gd name="T32" fmla="*/ 72 w 169"/>
                <a:gd name="T33" fmla="*/ 5 h 69"/>
                <a:gd name="T34" fmla="*/ 74 w 169"/>
                <a:gd name="T35" fmla="*/ 0 h 69"/>
                <a:gd name="T36" fmla="*/ 87 w 169"/>
                <a:gd name="T37" fmla="*/ 3 h 69"/>
                <a:gd name="T38" fmla="*/ 94 w 169"/>
                <a:gd name="T39" fmla="*/ 5 h 69"/>
                <a:gd name="T40" fmla="*/ 102 w 169"/>
                <a:gd name="T41" fmla="*/ 10 h 69"/>
                <a:gd name="T42" fmla="*/ 110 w 169"/>
                <a:gd name="T43" fmla="*/ 13 h 69"/>
                <a:gd name="T44" fmla="*/ 118 w 169"/>
                <a:gd name="T45" fmla="*/ 16 h 69"/>
                <a:gd name="T46" fmla="*/ 124 w 169"/>
                <a:gd name="T47" fmla="*/ 18 h 69"/>
                <a:gd name="T48" fmla="*/ 132 w 169"/>
                <a:gd name="T49" fmla="*/ 21 h 69"/>
                <a:gd name="T50" fmla="*/ 143 w 169"/>
                <a:gd name="T51" fmla="*/ 21 h 69"/>
                <a:gd name="T52" fmla="*/ 153 w 169"/>
                <a:gd name="T53" fmla="*/ 20 h 69"/>
                <a:gd name="T54" fmla="*/ 159 w 169"/>
                <a:gd name="T55" fmla="*/ 18 h 69"/>
                <a:gd name="T56" fmla="*/ 169 w 169"/>
                <a:gd name="T57" fmla="*/ 36 h 69"/>
                <a:gd name="T58" fmla="*/ 123 w 169"/>
                <a:gd name="T59" fmla="*/ 36 h 69"/>
                <a:gd name="T60" fmla="*/ 123 w 169"/>
                <a:gd name="T61" fmla="*/ 42 h 69"/>
                <a:gd name="T62" fmla="*/ 118 w 169"/>
                <a:gd name="T63" fmla="*/ 52 h 69"/>
                <a:gd name="T64" fmla="*/ 112 w 169"/>
                <a:gd name="T65" fmla="*/ 57 h 69"/>
                <a:gd name="T66" fmla="*/ 104 w 169"/>
                <a:gd name="T67" fmla="*/ 63 h 69"/>
                <a:gd name="T68" fmla="*/ 96 w 169"/>
                <a:gd name="T69" fmla="*/ 65 h 69"/>
                <a:gd name="T70" fmla="*/ 90 w 169"/>
                <a:gd name="T71" fmla="*/ 67 h 69"/>
                <a:gd name="T72" fmla="*/ 82 w 169"/>
                <a:gd name="T73" fmla="*/ 67 h 69"/>
                <a:gd name="T74" fmla="*/ 74 w 169"/>
                <a:gd name="T75" fmla="*/ 69 h 69"/>
                <a:gd name="T76" fmla="*/ 66 w 169"/>
                <a:gd name="T77" fmla="*/ 69 h 69"/>
                <a:gd name="T78" fmla="*/ 56 w 169"/>
                <a:gd name="T79" fmla="*/ 69 h 69"/>
                <a:gd name="T80" fmla="*/ 49 w 169"/>
                <a:gd name="T81" fmla="*/ 69 h 69"/>
                <a:gd name="T82" fmla="*/ 41 w 169"/>
                <a:gd name="T83" fmla="*/ 69 h 69"/>
                <a:gd name="T84" fmla="*/ 33 w 169"/>
                <a:gd name="T85" fmla="*/ 67 h 69"/>
                <a:gd name="T86" fmla="*/ 25 w 169"/>
                <a:gd name="T87" fmla="*/ 67 h 69"/>
                <a:gd name="T88" fmla="*/ 13 w 169"/>
                <a:gd name="T89" fmla="*/ 65 h 69"/>
                <a:gd name="T90" fmla="*/ 3 w 169"/>
                <a:gd name="T91" fmla="*/ 65 h 69"/>
                <a:gd name="T92" fmla="*/ 0 w 169"/>
                <a:gd name="T93" fmla="*/ 44 h 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9"/>
                <a:gd name="T142" fmla="*/ 0 h 69"/>
                <a:gd name="T143" fmla="*/ 169 w 169"/>
                <a:gd name="T144" fmla="*/ 69 h 6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9" h="69">
                  <a:moveTo>
                    <a:pt x="0" y="44"/>
                  </a:moveTo>
                  <a:lnTo>
                    <a:pt x="2" y="44"/>
                  </a:lnTo>
                  <a:lnTo>
                    <a:pt x="7" y="46"/>
                  </a:lnTo>
                  <a:lnTo>
                    <a:pt x="11" y="46"/>
                  </a:lnTo>
                  <a:lnTo>
                    <a:pt x="16" y="46"/>
                  </a:lnTo>
                  <a:lnTo>
                    <a:pt x="24" y="48"/>
                  </a:lnTo>
                  <a:lnTo>
                    <a:pt x="27" y="48"/>
                  </a:lnTo>
                  <a:lnTo>
                    <a:pt x="30" y="49"/>
                  </a:lnTo>
                  <a:lnTo>
                    <a:pt x="33" y="49"/>
                  </a:lnTo>
                  <a:lnTo>
                    <a:pt x="38" y="49"/>
                  </a:lnTo>
                  <a:lnTo>
                    <a:pt x="41" y="49"/>
                  </a:lnTo>
                  <a:lnTo>
                    <a:pt x="46" y="49"/>
                  </a:lnTo>
                  <a:lnTo>
                    <a:pt x="49" y="49"/>
                  </a:lnTo>
                  <a:lnTo>
                    <a:pt x="52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3" y="50"/>
                  </a:lnTo>
                  <a:lnTo>
                    <a:pt x="68" y="50"/>
                  </a:lnTo>
                  <a:lnTo>
                    <a:pt x="74" y="49"/>
                  </a:lnTo>
                  <a:lnTo>
                    <a:pt x="80" y="49"/>
                  </a:lnTo>
                  <a:lnTo>
                    <a:pt x="85" y="48"/>
                  </a:lnTo>
                  <a:lnTo>
                    <a:pt x="90" y="46"/>
                  </a:lnTo>
                  <a:lnTo>
                    <a:pt x="93" y="42"/>
                  </a:lnTo>
                  <a:lnTo>
                    <a:pt x="94" y="39"/>
                  </a:lnTo>
                  <a:lnTo>
                    <a:pt x="94" y="36"/>
                  </a:lnTo>
                  <a:lnTo>
                    <a:pt x="93" y="33"/>
                  </a:lnTo>
                  <a:lnTo>
                    <a:pt x="92" y="29"/>
                  </a:lnTo>
                  <a:lnTo>
                    <a:pt x="90" y="26"/>
                  </a:lnTo>
                  <a:lnTo>
                    <a:pt x="87" y="21"/>
                  </a:lnTo>
                  <a:lnTo>
                    <a:pt x="84" y="18"/>
                  </a:lnTo>
                  <a:lnTo>
                    <a:pt x="80" y="15"/>
                  </a:lnTo>
                  <a:lnTo>
                    <a:pt x="77" y="10"/>
                  </a:lnTo>
                  <a:lnTo>
                    <a:pt x="74" y="8"/>
                  </a:lnTo>
                  <a:lnTo>
                    <a:pt x="72" y="5"/>
                  </a:lnTo>
                  <a:lnTo>
                    <a:pt x="71" y="2"/>
                  </a:lnTo>
                  <a:lnTo>
                    <a:pt x="74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0" y="3"/>
                  </a:lnTo>
                  <a:lnTo>
                    <a:pt x="94" y="5"/>
                  </a:lnTo>
                  <a:lnTo>
                    <a:pt x="98" y="8"/>
                  </a:lnTo>
                  <a:lnTo>
                    <a:pt x="102" y="10"/>
                  </a:lnTo>
                  <a:lnTo>
                    <a:pt x="106" y="10"/>
                  </a:lnTo>
                  <a:lnTo>
                    <a:pt x="110" y="13"/>
                  </a:lnTo>
                  <a:lnTo>
                    <a:pt x="114" y="15"/>
                  </a:lnTo>
                  <a:lnTo>
                    <a:pt x="118" y="16"/>
                  </a:lnTo>
                  <a:lnTo>
                    <a:pt x="121" y="16"/>
                  </a:lnTo>
                  <a:lnTo>
                    <a:pt x="124" y="18"/>
                  </a:lnTo>
                  <a:lnTo>
                    <a:pt x="127" y="20"/>
                  </a:lnTo>
                  <a:lnTo>
                    <a:pt x="132" y="21"/>
                  </a:lnTo>
                  <a:lnTo>
                    <a:pt x="137" y="21"/>
                  </a:lnTo>
                  <a:lnTo>
                    <a:pt x="143" y="21"/>
                  </a:lnTo>
                  <a:lnTo>
                    <a:pt x="148" y="20"/>
                  </a:lnTo>
                  <a:lnTo>
                    <a:pt x="153" y="20"/>
                  </a:lnTo>
                  <a:lnTo>
                    <a:pt x="156" y="18"/>
                  </a:lnTo>
                  <a:lnTo>
                    <a:pt x="159" y="18"/>
                  </a:lnTo>
                  <a:lnTo>
                    <a:pt x="161" y="16"/>
                  </a:lnTo>
                  <a:lnTo>
                    <a:pt x="169" y="36"/>
                  </a:lnTo>
                  <a:lnTo>
                    <a:pt x="121" y="35"/>
                  </a:lnTo>
                  <a:lnTo>
                    <a:pt x="123" y="36"/>
                  </a:lnTo>
                  <a:lnTo>
                    <a:pt x="123" y="39"/>
                  </a:lnTo>
                  <a:lnTo>
                    <a:pt x="123" y="42"/>
                  </a:lnTo>
                  <a:lnTo>
                    <a:pt x="121" y="48"/>
                  </a:lnTo>
                  <a:lnTo>
                    <a:pt x="118" y="52"/>
                  </a:lnTo>
                  <a:lnTo>
                    <a:pt x="115" y="56"/>
                  </a:lnTo>
                  <a:lnTo>
                    <a:pt x="112" y="57"/>
                  </a:lnTo>
                  <a:lnTo>
                    <a:pt x="107" y="61"/>
                  </a:lnTo>
                  <a:lnTo>
                    <a:pt x="104" y="63"/>
                  </a:lnTo>
                  <a:lnTo>
                    <a:pt x="100" y="63"/>
                  </a:lnTo>
                  <a:lnTo>
                    <a:pt x="96" y="65"/>
                  </a:lnTo>
                  <a:lnTo>
                    <a:pt x="93" y="65"/>
                  </a:lnTo>
                  <a:lnTo>
                    <a:pt x="90" y="67"/>
                  </a:lnTo>
                  <a:lnTo>
                    <a:pt x="85" y="67"/>
                  </a:lnTo>
                  <a:lnTo>
                    <a:pt x="82" y="67"/>
                  </a:lnTo>
                  <a:lnTo>
                    <a:pt x="79" y="69"/>
                  </a:lnTo>
                  <a:lnTo>
                    <a:pt x="74" y="69"/>
                  </a:lnTo>
                  <a:lnTo>
                    <a:pt x="69" y="69"/>
                  </a:lnTo>
                  <a:lnTo>
                    <a:pt x="66" y="69"/>
                  </a:lnTo>
                  <a:lnTo>
                    <a:pt x="62" y="69"/>
                  </a:lnTo>
                  <a:lnTo>
                    <a:pt x="56" y="69"/>
                  </a:lnTo>
                  <a:lnTo>
                    <a:pt x="52" y="69"/>
                  </a:lnTo>
                  <a:lnTo>
                    <a:pt x="49" y="69"/>
                  </a:lnTo>
                  <a:lnTo>
                    <a:pt x="44" y="69"/>
                  </a:lnTo>
                  <a:lnTo>
                    <a:pt x="41" y="69"/>
                  </a:lnTo>
                  <a:lnTo>
                    <a:pt x="36" y="69"/>
                  </a:lnTo>
                  <a:lnTo>
                    <a:pt x="33" y="67"/>
                  </a:lnTo>
                  <a:lnTo>
                    <a:pt x="28" y="67"/>
                  </a:lnTo>
                  <a:lnTo>
                    <a:pt x="25" y="67"/>
                  </a:lnTo>
                  <a:lnTo>
                    <a:pt x="17" y="65"/>
                  </a:lnTo>
                  <a:lnTo>
                    <a:pt x="13" y="65"/>
                  </a:lnTo>
                  <a:lnTo>
                    <a:pt x="8" y="65"/>
                  </a:lnTo>
                  <a:lnTo>
                    <a:pt x="3" y="65"/>
                  </a:lnTo>
                  <a:lnTo>
                    <a:pt x="2" y="65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64" name="Freeform 19"/>
            <p:cNvSpPr>
              <a:spLocks/>
            </p:cNvSpPr>
            <p:nvPr/>
          </p:nvSpPr>
          <p:spPr bwMode="auto">
            <a:xfrm>
              <a:off x="2509317" y="4573984"/>
              <a:ext cx="63500" cy="155575"/>
            </a:xfrm>
            <a:custGeom>
              <a:avLst/>
              <a:gdLst>
                <a:gd name="T0" fmla="*/ 10 w 40"/>
                <a:gd name="T1" fmla="*/ 0 h 98"/>
                <a:gd name="T2" fmla="*/ 10 w 40"/>
                <a:gd name="T3" fmla="*/ 2 h 98"/>
                <a:gd name="T4" fmla="*/ 10 w 40"/>
                <a:gd name="T5" fmla="*/ 5 h 98"/>
                <a:gd name="T6" fmla="*/ 10 w 40"/>
                <a:gd name="T7" fmla="*/ 10 h 98"/>
                <a:gd name="T8" fmla="*/ 10 w 40"/>
                <a:gd name="T9" fmla="*/ 13 h 98"/>
                <a:gd name="T10" fmla="*/ 10 w 40"/>
                <a:gd name="T11" fmla="*/ 20 h 98"/>
                <a:gd name="T12" fmla="*/ 10 w 40"/>
                <a:gd name="T13" fmla="*/ 26 h 98"/>
                <a:gd name="T14" fmla="*/ 11 w 40"/>
                <a:gd name="T15" fmla="*/ 33 h 98"/>
                <a:gd name="T16" fmla="*/ 10 w 40"/>
                <a:gd name="T17" fmla="*/ 36 h 98"/>
                <a:gd name="T18" fmla="*/ 10 w 40"/>
                <a:gd name="T19" fmla="*/ 39 h 98"/>
                <a:gd name="T20" fmla="*/ 10 w 40"/>
                <a:gd name="T21" fmla="*/ 42 h 98"/>
                <a:gd name="T22" fmla="*/ 10 w 40"/>
                <a:gd name="T23" fmla="*/ 47 h 98"/>
                <a:gd name="T24" fmla="*/ 10 w 40"/>
                <a:gd name="T25" fmla="*/ 51 h 98"/>
                <a:gd name="T26" fmla="*/ 10 w 40"/>
                <a:gd name="T27" fmla="*/ 56 h 98"/>
                <a:gd name="T28" fmla="*/ 8 w 40"/>
                <a:gd name="T29" fmla="*/ 59 h 98"/>
                <a:gd name="T30" fmla="*/ 8 w 40"/>
                <a:gd name="T31" fmla="*/ 62 h 98"/>
                <a:gd name="T32" fmla="*/ 8 w 40"/>
                <a:gd name="T33" fmla="*/ 66 h 98"/>
                <a:gd name="T34" fmla="*/ 6 w 40"/>
                <a:gd name="T35" fmla="*/ 71 h 98"/>
                <a:gd name="T36" fmla="*/ 5 w 40"/>
                <a:gd name="T37" fmla="*/ 73 h 98"/>
                <a:gd name="T38" fmla="*/ 5 w 40"/>
                <a:gd name="T39" fmla="*/ 77 h 98"/>
                <a:gd name="T40" fmla="*/ 2 w 40"/>
                <a:gd name="T41" fmla="*/ 84 h 98"/>
                <a:gd name="T42" fmla="*/ 0 w 40"/>
                <a:gd name="T43" fmla="*/ 92 h 98"/>
                <a:gd name="T44" fmla="*/ 5 w 40"/>
                <a:gd name="T45" fmla="*/ 97 h 98"/>
                <a:gd name="T46" fmla="*/ 6 w 40"/>
                <a:gd name="T47" fmla="*/ 97 h 98"/>
                <a:gd name="T48" fmla="*/ 10 w 40"/>
                <a:gd name="T49" fmla="*/ 98 h 98"/>
                <a:gd name="T50" fmla="*/ 15 w 40"/>
                <a:gd name="T51" fmla="*/ 95 h 98"/>
                <a:gd name="T52" fmla="*/ 21 w 40"/>
                <a:gd name="T53" fmla="*/ 93 h 98"/>
                <a:gd name="T54" fmla="*/ 26 w 40"/>
                <a:gd name="T55" fmla="*/ 87 h 98"/>
                <a:gd name="T56" fmla="*/ 31 w 40"/>
                <a:gd name="T57" fmla="*/ 82 h 98"/>
                <a:gd name="T58" fmla="*/ 32 w 40"/>
                <a:gd name="T59" fmla="*/ 77 h 98"/>
                <a:gd name="T60" fmla="*/ 33 w 40"/>
                <a:gd name="T61" fmla="*/ 73 h 98"/>
                <a:gd name="T62" fmla="*/ 37 w 40"/>
                <a:gd name="T63" fmla="*/ 69 h 98"/>
                <a:gd name="T64" fmla="*/ 39 w 40"/>
                <a:gd name="T65" fmla="*/ 66 h 98"/>
                <a:gd name="T66" fmla="*/ 39 w 40"/>
                <a:gd name="T67" fmla="*/ 62 h 98"/>
                <a:gd name="T68" fmla="*/ 39 w 40"/>
                <a:gd name="T69" fmla="*/ 58 h 98"/>
                <a:gd name="T70" fmla="*/ 40 w 40"/>
                <a:gd name="T71" fmla="*/ 54 h 98"/>
                <a:gd name="T72" fmla="*/ 40 w 40"/>
                <a:gd name="T73" fmla="*/ 49 h 98"/>
                <a:gd name="T74" fmla="*/ 40 w 40"/>
                <a:gd name="T75" fmla="*/ 46 h 98"/>
                <a:gd name="T76" fmla="*/ 40 w 40"/>
                <a:gd name="T77" fmla="*/ 42 h 98"/>
                <a:gd name="T78" fmla="*/ 40 w 40"/>
                <a:gd name="T79" fmla="*/ 38 h 98"/>
                <a:gd name="T80" fmla="*/ 40 w 40"/>
                <a:gd name="T81" fmla="*/ 34 h 98"/>
                <a:gd name="T82" fmla="*/ 39 w 40"/>
                <a:gd name="T83" fmla="*/ 29 h 98"/>
                <a:gd name="T84" fmla="*/ 37 w 40"/>
                <a:gd name="T85" fmla="*/ 26 h 98"/>
                <a:gd name="T86" fmla="*/ 36 w 40"/>
                <a:gd name="T87" fmla="*/ 23 h 98"/>
                <a:gd name="T88" fmla="*/ 32 w 40"/>
                <a:gd name="T89" fmla="*/ 20 h 98"/>
                <a:gd name="T90" fmla="*/ 27 w 40"/>
                <a:gd name="T91" fmla="*/ 13 h 98"/>
                <a:gd name="T92" fmla="*/ 23 w 40"/>
                <a:gd name="T93" fmla="*/ 10 h 98"/>
                <a:gd name="T94" fmla="*/ 18 w 40"/>
                <a:gd name="T95" fmla="*/ 5 h 98"/>
                <a:gd name="T96" fmla="*/ 15 w 40"/>
                <a:gd name="T97" fmla="*/ 2 h 98"/>
                <a:gd name="T98" fmla="*/ 10 w 40"/>
                <a:gd name="T99" fmla="*/ 0 h 9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0"/>
                <a:gd name="T151" fmla="*/ 0 h 98"/>
                <a:gd name="T152" fmla="*/ 40 w 40"/>
                <a:gd name="T153" fmla="*/ 98 h 9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0" h="98">
                  <a:moveTo>
                    <a:pt x="10" y="0"/>
                  </a:moveTo>
                  <a:lnTo>
                    <a:pt x="10" y="2"/>
                  </a:lnTo>
                  <a:lnTo>
                    <a:pt x="10" y="5"/>
                  </a:lnTo>
                  <a:lnTo>
                    <a:pt x="10" y="10"/>
                  </a:lnTo>
                  <a:lnTo>
                    <a:pt x="10" y="13"/>
                  </a:lnTo>
                  <a:lnTo>
                    <a:pt x="10" y="20"/>
                  </a:lnTo>
                  <a:lnTo>
                    <a:pt x="10" y="26"/>
                  </a:lnTo>
                  <a:lnTo>
                    <a:pt x="11" y="33"/>
                  </a:lnTo>
                  <a:lnTo>
                    <a:pt x="10" y="36"/>
                  </a:lnTo>
                  <a:lnTo>
                    <a:pt x="10" y="39"/>
                  </a:lnTo>
                  <a:lnTo>
                    <a:pt x="10" y="42"/>
                  </a:lnTo>
                  <a:lnTo>
                    <a:pt x="10" y="47"/>
                  </a:lnTo>
                  <a:lnTo>
                    <a:pt x="10" y="51"/>
                  </a:lnTo>
                  <a:lnTo>
                    <a:pt x="10" y="56"/>
                  </a:lnTo>
                  <a:lnTo>
                    <a:pt x="8" y="59"/>
                  </a:lnTo>
                  <a:lnTo>
                    <a:pt x="8" y="62"/>
                  </a:lnTo>
                  <a:lnTo>
                    <a:pt x="8" y="66"/>
                  </a:lnTo>
                  <a:lnTo>
                    <a:pt x="6" y="71"/>
                  </a:lnTo>
                  <a:lnTo>
                    <a:pt x="5" y="73"/>
                  </a:lnTo>
                  <a:lnTo>
                    <a:pt x="5" y="77"/>
                  </a:lnTo>
                  <a:lnTo>
                    <a:pt x="2" y="84"/>
                  </a:lnTo>
                  <a:lnTo>
                    <a:pt x="0" y="92"/>
                  </a:lnTo>
                  <a:lnTo>
                    <a:pt x="5" y="97"/>
                  </a:lnTo>
                  <a:lnTo>
                    <a:pt x="6" y="97"/>
                  </a:lnTo>
                  <a:lnTo>
                    <a:pt x="10" y="98"/>
                  </a:lnTo>
                  <a:lnTo>
                    <a:pt x="15" y="95"/>
                  </a:lnTo>
                  <a:lnTo>
                    <a:pt x="21" y="93"/>
                  </a:lnTo>
                  <a:lnTo>
                    <a:pt x="26" y="87"/>
                  </a:lnTo>
                  <a:lnTo>
                    <a:pt x="31" y="82"/>
                  </a:lnTo>
                  <a:lnTo>
                    <a:pt x="32" y="77"/>
                  </a:lnTo>
                  <a:lnTo>
                    <a:pt x="33" y="73"/>
                  </a:lnTo>
                  <a:lnTo>
                    <a:pt x="37" y="69"/>
                  </a:lnTo>
                  <a:lnTo>
                    <a:pt x="39" y="66"/>
                  </a:lnTo>
                  <a:lnTo>
                    <a:pt x="39" y="62"/>
                  </a:lnTo>
                  <a:lnTo>
                    <a:pt x="39" y="58"/>
                  </a:lnTo>
                  <a:lnTo>
                    <a:pt x="40" y="54"/>
                  </a:lnTo>
                  <a:lnTo>
                    <a:pt x="40" y="49"/>
                  </a:lnTo>
                  <a:lnTo>
                    <a:pt x="40" y="46"/>
                  </a:lnTo>
                  <a:lnTo>
                    <a:pt x="40" y="42"/>
                  </a:lnTo>
                  <a:lnTo>
                    <a:pt x="40" y="38"/>
                  </a:lnTo>
                  <a:lnTo>
                    <a:pt x="40" y="34"/>
                  </a:lnTo>
                  <a:lnTo>
                    <a:pt x="39" y="29"/>
                  </a:lnTo>
                  <a:lnTo>
                    <a:pt x="37" y="26"/>
                  </a:lnTo>
                  <a:lnTo>
                    <a:pt x="36" y="23"/>
                  </a:lnTo>
                  <a:lnTo>
                    <a:pt x="32" y="20"/>
                  </a:lnTo>
                  <a:lnTo>
                    <a:pt x="27" y="13"/>
                  </a:lnTo>
                  <a:lnTo>
                    <a:pt x="23" y="10"/>
                  </a:lnTo>
                  <a:lnTo>
                    <a:pt x="18" y="5"/>
                  </a:lnTo>
                  <a:lnTo>
                    <a:pt x="15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65" name="Freeform 20"/>
            <p:cNvSpPr>
              <a:spLocks/>
            </p:cNvSpPr>
            <p:nvPr/>
          </p:nvSpPr>
          <p:spPr bwMode="auto">
            <a:xfrm>
              <a:off x="2572817" y="4372371"/>
              <a:ext cx="279400" cy="334962"/>
            </a:xfrm>
            <a:custGeom>
              <a:avLst/>
              <a:gdLst>
                <a:gd name="T0" fmla="*/ 144 w 176"/>
                <a:gd name="T1" fmla="*/ 20 h 211"/>
                <a:gd name="T2" fmla="*/ 141 w 176"/>
                <a:gd name="T3" fmla="*/ 29 h 211"/>
                <a:gd name="T4" fmla="*/ 137 w 176"/>
                <a:gd name="T5" fmla="*/ 41 h 211"/>
                <a:gd name="T6" fmla="*/ 127 w 176"/>
                <a:gd name="T7" fmla="*/ 52 h 211"/>
                <a:gd name="T8" fmla="*/ 118 w 176"/>
                <a:gd name="T9" fmla="*/ 60 h 211"/>
                <a:gd name="T10" fmla="*/ 110 w 176"/>
                <a:gd name="T11" fmla="*/ 65 h 211"/>
                <a:gd name="T12" fmla="*/ 102 w 176"/>
                <a:gd name="T13" fmla="*/ 72 h 211"/>
                <a:gd name="T14" fmla="*/ 92 w 176"/>
                <a:gd name="T15" fmla="*/ 77 h 211"/>
                <a:gd name="T16" fmla="*/ 84 w 176"/>
                <a:gd name="T17" fmla="*/ 83 h 211"/>
                <a:gd name="T18" fmla="*/ 75 w 176"/>
                <a:gd name="T19" fmla="*/ 88 h 211"/>
                <a:gd name="T20" fmla="*/ 66 w 176"/>
                <a:gd name="T21" fmla="*/ 94 h 211"/>
                <a:gd name="T22" fmla="*/ 55 w 176"/>
                <a:gd name="T23" fmla="*/ 101 h 211"/>
                <a:gd name="T24" fmla="*/ 45 w 176"/>
                <a:gd name="T25" fmla="*/ 107 h 211"/>
                <a:gd name="T26" fmla="*/ 36 w 176"/>
                <a:gd name="T27" fmla="*/ 116 h 211"/>
                <a:gd name="T28" fmla="*/ 27 w 176"/>
                <a:gd name="T29" fmla="*/ 125 h 211"/>
                <a:gd name="T30" fmla="*/ 19 w 176"/>
                <a:gd name="T31" fmla="*/ 137 h 211"/>
                <a:gd name="T32" fmla="*/ 11 w 176"/>
                <a:gd name="T33" fmla="*/ 149 h 211"/>
                <a:gd name="T34" fmla="*/ 6 w 176"/>
                <a:gd name="T35" fmla="*/ 157 h 211"/>
                <a:gd name="T36" fmla="*/ 3 w 176"/>
                <a:gd name="T37" fmla="*/ 165 h 211"/>
                <a:gd name="T38" fmla="*/ 0 w 176"/>
                <a:gd name="T39" fmla="*/ 168 h 211"/>
                <a:gd name="T40" fmla="*/ 2 w 176"/>
                <a:gd name="T41" fmla="*/ 211 h 211"/>
                <a:gd name="T42" fmla="*/ 3 w 176"/>
                <a:gd name="T43" fmla="*/ 207 h 211"/>
                <a:gd name="T44" fmla="*/ 6 w 176"/>
                <a:gd name="T45" fmla="*/ 197 h 211"/>
                <a:gd name="T46" fmla="*/ 10 w 176"/>
                <a:gd name="T47" fmla="*/ 191 h 211"/>
                <a:gd name="T48" fmla="*/ 12 w 176"/>
                <a:gd name="T49" fmla="*/ 183 h 211"/>
                <a:gd name="T50" fmla="*/ 17 w 176"/>
                <a:gd name="T51" fmla="*/ 175 h 211"/>
                <a:gd name="T52" fmla="*/ 22 w 176"/>
                <a:gd name="T53" fmla="*/ 168 h 211"/>
                <a:gd name="T54" fmla="*/ 25 w 176"/>
                <a:gd name="T55" fmla="*/ 158 h 211"/>
                <a:gd name="T56" fmla="*/ 29 w 176"/>
                <a:gd name="T57" fmla="*/ 150 h 211"/>
                <a:gd name="T58" fmla="*/ 36 w 176"/>
                <a:gd name="T59" fmla="*/ 142 h 211"/>
                <a:gd name="T60" fmla="*/ 41 w 176"/>
                <a:gd name="T61" fmla="*/ 136 h 211"/>
                <a:gd name="T62" fmla="*/ 45 w 176"/>
                <a:gd name="T63" fmla="*/ 129 h 211"/>
                <a:gd name="T64" fmla="*/ 52 w 176"/>
                <a:gd name="T65" fmla="*/ 123 h 211"/>
                <a:gd name="T66" fmla="*/ 63 w 176"/>
                <a:gd name="T67" fmla="*/ 117 h 211"/>
                <a:gd name="T68" fmla="*/ 74 w 176"/>
                <a:gd name="T69" fmla="*/ 111 h 211"/>
                <a:gd name="T70" fmla="*/ 86 w 176"/>
                <a:gd name="T71" fmla="*/ 104 h 211"/>
                <a:gd name="T72" fmla="*/ 99 w 176"/>
                <a:gd name="T73" fmla="*/ 96 h 211"/>
                <a:gd name="T74" fmla="*/ 112 w 176"/>
                <a:gd name="T75" fmla="*/ 90 h 211"/>
                <a:gd name="T76" fmla="*/ 124 w 176"/>
                <a:gd name="T77" fmla="*/ 81 h 211"/>
                <a:gd name="T78" fmla="*/ 135 w 176"/>
                <a:gd name="T79" fmla="*/ 73 h 211"/>
                <a:gd name="T80" fmla="*/ 144 w 176"/>
                <a:gd name="T81" fmla="*/ 65 h 211"/>
                <a:gd name="T82" fmla="*/ 154 w 176"/>
                <a:gd name="T83" fmla="*/ 60 h 211"/>
                <a:gd name="T84" fmla="*/ 159 w 176"/>
                <a:gd name="T85" fmla="*/ 52 h 211"/>
                <a:gd name="T86" fmla="*/ 163 w 176"/>
                <a:gd name="T87" fmla="*/ 46 h 211"/>
                <a:gd name="T88" fmla="*/ 167 w 176"/>
                <a:gd name="T89" fmla="*/ 37 h 211"/>
                <a:gd name="T90" fmla="*/ 169 w 176"/>
                <a:gd name="T91" fmla="*/ 29 h 211"/>
                <a:gd name="T92" fmla="*/ 173 w 176"/>
                <a:gd name="T93" fmla="*/ 22 h 211"/>
                <a:gd name="T94" fmla="*/ 174 w 176"/>
                <a:gd name="T95" fmla="*/ 16 h 211"/>
                <a:gd name="T96" fmla="*/ 167 w 176"/>
                <a:gd name="T97" fmla="*/ 0 h 21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76"/>
                <a:gd name="T148" fmla="*/ 0 h 211"/>
                <a:gd name="T149" fmla="*/ 176 w 176"/>
                <a:gd name="T150" fmla="*/ 211 h 21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76" h="211">
                  <a:moveTo>
                    <a:pt x="146" y="17"/>
                  </a:moveTo>
                  <a:lnTo>
                    <a:pt x="144" y="20"/>
                  </a:lnTo>
                  <a:lnTo>
                    <a:pt x="143" y="24"/>
                  </a:lnTo>
                  <a:lnTo>
                    <a:pt x="141" y="29"/>
                  </a:lnTo>
                  <a:lnTo>
                    <a:pt x="139" y="35"/>
                  </a:lnTo>
                  <a:lnTo>
                    <a:pt x="137" y="41"/>
                  </a:lnTo>
                  <a:lnTo>
                    <a:pt x="132" y="47"/>
                  </a:lnTo>
                  <a:lnTo>
                    <a:pt x="127" y="52"/>
                  </a:lnTo>
                  <a:lnTo>
                    <a:pt x="122" y="59"/>
                  </a:lnTo>
                  <a:lnTo>
                    <a:pt x="118" y="60"/>
                  </a:lnTo>
                  <a:lnTo>
                    <a:pt x="113" y="63"/>
                  </a:lnTo>
                  <a:lnTo>
                    <a:pt x="110" y="65"/>
                  </a:lnTo>
                  <a:lnTo>
                    <a:pt x="107" y="68"/>
                  </a:lnTo>
                  <a:lnTo>
                    <a:pt x="102" y="72"/>
                  </a:lnTo>
                  <a:lnTo>
                    <a:pt x="97" y="75"/>
                  </a:lnTo>
                  <a:lnTo>
                    <a:pt x="92" y="77"/>
                  </a:lnTo>
                  <a:lnTo>
                    <a:pt x="89" y="80"/>
                  </a:lnTo>
                  <a:lnTo>
                    <a:pt x="84" y="83"/>
                  </a:lnTo>
                  <a:lnTo>
                    <a:pt x="80" y="86"/>
                  </a:lnTo>
                  <a:lnTo>
                    <a:pt x="75" y="88"/>
                  </a:lnTo>
                  <a:lnTo>
                    <a:pt x="71" y="91"/>
                  </a:lnTo>
                  <a:lnTo>
                    <a:pt x="66" y="94"/>
                  </a:lnTo>
                  <a:lnTo>
                    <a:pt x="61" y="98"/>
                  </a:lnTo>
                  <a:lnTo>
                    <a:pt x="55" y="101"/>
                  </a:lnTo>
                  <a:lnTo>
                    <a:pt x="52" y="104"/>
                  </a:lnTo>
                  <a:lnTo>
                    <a:pt x="45" y="107"/>
                  </a:lnTo>
                  <a:lnTo>
                    <a:pt x="41" y="112"/>
                  </a:lnTo>
                  <a:lnTo>
                    <a:pt x="36" y="116"/>
                  </a:lnTo>
                  <a:lnTo>
                    <a:pt x="31" y="123"/>
                  </a:lnTo>
                  <a:lnTo>
                    <a:pt x="27" y="125"/>
                  </a:lnTo>
                  <a:lnTo>
                    <a:pt x="22" y="132"/>
                  </a:lnTo>
                  <a:lnTo>
                    <a:pt x="19" y="137"/>
                  </a:lnTo>
                  <a:lnTo>
                    <a:pt x="15" y="144"/>
                  </a:lnTo>
                  <a:lnTo>
                    <a:pt x="11" y="149"/>
                  </a:lnTo>
                  <a:lnTo>
                    <a:pt x="10" y="152"/>
                  </a:lnTo>
                  <a:lnTo>
                    <a:pt x="6" y="157"/>
                  </a:lnTo>
                  <a:lnTo>
                    <a:pt x="4" y="162"/>
                  </a:lnTo>
                  <a:lnTo>
                    <a:pt x="3" y="165"/>
                  </a:lnTo>
                  <a:lnTo>
                    <a:pt x="2" y="167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211"/>
                  </a:lnTo>
                  <a:lnTo>
                    <a:pt x="2" y="209"/>
                  </a:lnTo>
                  <a:lnTo>
                    <a:pt x="3" y="207"/>
                  </a:lnTo>
                  <a:lnTo>
                    <a:pt x="4" y="202"/>
                  </a:lnTo>
                  <a:lnTo>
                    <a:pt x="6" y="197"/>
                  </a:lnTo>
                  <a:lnTo>
                    <a:pt x="8" y="194"/>
                  </a:lnTo>
                  <a:lnTo>
                    <a:pt x="10" y="191"/>
                  </a:lnTo>
                  <a:lnTo>
                    <a:pt x="11" y="186"/>
                  </a:lnTo>
                  <a:lnTo>
                    <a:pt x="12" y="183"/>
                  </a:lnTo>
                  <a:lnTo>
                    <a:pt x="15" y="180"/>
                  </a:lnTo>
                  <a:lnTo>
                    <a:pt x="17" y="175"/>
                  </a:lnTo>
                  <a:lnTo>
                    <a:pt x="19" y="171"/>
                  </a:lnTo>
                  <a:lnTo>
                    <a:pt x="22" y="168"/>
                  </a:lnTo>
                  <a:lnTo>
                    <a:pt x="23" y="163"/>
                  </a:lnTo>
                  <a:lnTo>
                    <a:pt x="25" y="158"/>
                  </a:lnTo>
                  <a:lnTo>
                    <a:pt x="28" y="155"/>
                  </a:lnTo>
                  <a:lnTo>
                    <a:pt x="29" y="150"/>
                  </a:lnTo>
                  <a:lnTo>
                    <a:pt x="33" y="147"/>
                  </a:lnTo>
                  <a:lnTo>
                    <a:pt x="36" y="142"/>
                  </a:lnTo>
                  <a:lnTo>
                    <a:pt x="37" y="138"/>
                  </a:lnTo>
                  <a:lnTo>
                    <a:pt x="41" y="136"/>
                  </a:lnTo>
                  <a:lnTo>
                    <a:pt x="42" y="132"/>
                  </a:lnTo>
                  <a:lnTo>
                    <a:pt x="45" y="129"/>
                  </a:lnTo>
                  <a:lnTo>
                    <a:pt x="49" y="125"/>
                  </a:lnTo>
                  <a:lnTo>
                    <a:pt x="52" y="123"/>
                  </a:lnTo>
                  <a:lnTo>
                    <a:pt x="57" y="119"/>
                  </a:lnTo>
                  <a:lnTo>
                    <a:pt x="63" y="117"/>
                  </a:lnTo>
                  <a:lnTo>
                    <a:pt x="67" y="112"/>
                  </a:lnTo>
                  <a:lnTo>
                    <a:pt x="74" y="111"/>
                  </a:lnTo>
                  <a:lnTo>
                    <a:pt x="80" y="107"/>
                  </a:lnTo>
                  <a:lnTo>
                    <a:pt x="86" y="104"/>
                  </a:lnTo>
                  <a:lnTo>
                    <a:pt x="92" y="101"/>
                  </a:lnTo>
                  <a:lnTo>
                    <a:pt x="99" y="96"/>
                  </a:lnTo>
                  <a:lnTo>
                    <a:pt x="105" y="93"/>
                  </a:lnTo>
                  <a:lnTo>
                    <a:pt x="112" y="90"/>
                  </a:lnTo>
                  <a:lnTo>
                    <a:pt x="118" y="85"/>
                  </a:lnTo>
                  <a:lnTo>
                    <a:pt x="124" y="81"/>
                  </a:lnTo>
                  <a:lnTo>
                    <a:pt x="129" y="77"/>
                  </a:lnTo>
                  <a:lnTo>
                    <a:pt x="135" y="73"/>
                  </a:lnTo>
                  <a:lnTo>
                    <a:pt x="139" y="70"/>
                  </a:lnTo>
                  <a:lnTo>
                    <a:pt x="144" y="65"/>
                  </a:lnTo>
                  <a:lnTo>
                    <a:pt x="149" y="62"/>
                  </a:lnTo>
                  <a:lnTo>
                    <a:pt x="154" y="60"/>
                  </a:lnTo>
                  <a:lnTo>
                    <a:pt x="155" y="55"/>
                  </a:lnTo>
                  <a:lnTo>
                    <a:pt x="159" y="52"/>
                  </a:lnTo>
                  <a:lnTo>
                    <a:pt x="160" y="48"/>
                  </a:lnTo>
                  <a:lnTo>
                    <a:pt x="163" y="46"/>
                  </a:lnTo>
                  <a:lnTo>
                    <a:pt x="165" y="42"/>
                  </a:lnTo>
                  <a:lnTo>
                    <a:pt x="167" y="37"/>
                  </a:lnTo>
                  <a:lnTo>
                    <a:pt x="168" y="34"/>
                  </a:lnTo>
                  <a:lnTo>
                    <a:pt x="169" y="29"/>
                  </a:lnTo>
                  <a:lnTo>
                    <a:pt x="171" y="26"/>
                  </a:lnTo>
                  <a:lnTo>
                    <a:pt x="173" y="22"/>
                  </a:lnTo>
                  <a:lnTo>
                    <a:pt x="173" y="20"/>
                  </a:lnTo>
                  <a:lnTo>
                    <a:pt x="174" y="16"/>
                  </a:lnTo>
                  <a:lnTo>
                    <a:pt x="176" y="13"/>
                  </a:lnTo>
                  <a:lnTo>
                    <a:pt x="167" y="0"/>
                  </a:lnTo>
                  <a:lnTo>
                    <a:pt x="146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66" name="Rectangle 21"/>
            <p:cNvSpPr>
              <a:spLocks noChangeArrowheads="1"/>
            </p:cNvSpPr>
            <p:nvPr/>
          </p:nvSpPr>
          <p:spPr bwMode="auto">
            <a:xfrm>
              <a:off x="1345680" y="3811984"/>
              <a:ext cx="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90" name="Выгнутая вверх стрелка 89"/>
          <p:cNvSpPr/>
          <p:nvPr/>
        </p:nvSpPr>
        <p:spPr>
          <a:xfrm>
            <a:off x="611188" y="688975"/>
            <a:ext cx="3962400" cy="1052513"/>
          </a:xfrm>
          <a:prstGeom prst="curvedDownArrow">
            <a:avLst>
              <a:gd name="adj1" fmla="val 26611"/>
              <a:gd name="adj2" fmla="val 56576"/>
              <a:gd name="adj3" fmla="val 4285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1" name="Стрелка вниз 90"/>
          <p:cNvSpPr/>
          <p:nvPr/>
        </p:nvSpPr>
        <p:spPr>
          <a:xfrm rot="18988451">
            <a:off x="5354638" y="3890963"/>
            <a:ext cx="454025" cy="7874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8" name="Стрелка вниз 97"/>
          <p:cNvSpPr/>
          <p:nvPr/>
        </p:nvSpPr>
        <p:spPr>
          <a:xfrm rot="2880000">
            <a:off x="2833687" y="3749676"/>
            <a:ext cx="455613" cy="79216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44039" name="Picture 8" descr="C:\Users\elenar\Desktop\sz_260-195_pic_80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1863" y="5162550"/>
            <a:ext cx="2411412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4040" name="TextBox 92"/>
          <p:cNvSpPr txBox="1">
            <a:spLocks noChangeArrowheads="1"/>
          </p:cNvSpPr>
          <p:nvPr/>
        </p:nvSpPr>
        <p:spPr bwMode="auto">
          <a:xfrm>
            <a:off x="3394075" y="2686050"/>
            <a:ext cx="2144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Муниципальный дорожный фонд</a:t>
            </a:r>
          </a:p>
        </p:txBody>
      </p:sp>
      <p:sp>
        <p:nvSpPr>
          <p:cNvPr id="44041" name="TextBox 93"/>
          <p:cNvSpPr txBox="1">
            <a:spLocks noChangeArrowheads="1"/>
          </p:cNvSpPr>
          <p:nvPr/>
        </p:nvSpPr>
        <p:spPr bwMode="auto">
          <a:xfrm>
            <a:off x="1003300" y="4551363"/>
            <a:ext cx="21288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Содержание местных дорог</a:t>
            </a:r>
          </a:p>
        </p:txBody>
      </p:sp>
      <p:sp>
        <p:nvSpPr>
          <p:cNvPr id="44042" name="TextBox 103"/>
          <p:cNvSpPr txBox="1">
            <a:spLocks noChangeArrowheads="1"/>
          </p:cNvSpPr>
          <p:nvPr/>
        </p:nvSpPr>
        <p:spPr bwMode="auto">
          <a:xfrm>
            <a:off x="5294313" y="4516438"/>
            <a:ext cx="23304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Капитальный ремонт местных дорог</a:t>
            </a:r>
          </a:p>
        </p:txBody>
      </p:sp>
      <p:pic>
        <p:nvPicPr>
          <p:cNvPr id="44043" name="Picture 9" descr="C:\Users\elenar\Desktop\sp_9913_remont_dorog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7313" y="5162550"/>
            <a:ext cx="2500312" cy="1462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4044" name="TextBox 95"/>
          <p:cNvSpPr txBox="1">
            <a:spLocks noChangeArrowheads="1"/>
          </p:cNvSpPr>
          <p:nvPr/>
        </p:nvSpPr>
        <p:spPr bwMode="auto">
          <a:xfrm>
            <a:off x="1212850" y="996950"/>
            <a:ext cx="21304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акцизы на нефтепродукты</a:t>
            </a:r>
          </a:p>
        </p:txBody>
      </p:sp>
      <p:sp>
        <p:nvSpPr>
          <p:cNvPr id="4" name="Выгнутая вправо стрелка 3"/>
          <p:cNvSpPr/>
          <p:nvPr/>
        </p:nvSpPr>
        <p:spPr>
          <a:xfrm rot="16200000" flipV="1">
            <a:off x="5942013" y="-773113"/>
            <a:ext cx="1112838" cy="3903663"/>
          </a:xfrm>
          <a:prstGeom prst="curvedLeftArrow">
            <a:avLst>
              <a:gd name="adj1" fmla="val 23056"/>
              <a:gd name="adj2" fmla="val 50000"/>
              <a:gd name="adj3" fmla="val 40611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4046" name="TextBox 5"/>
          <p:cNvSpPr txBox="1">
            <a:spLocks noChangeArrowheads="1"/>
          </p:cNvSpPr>
          <p:nvPr/>
        </p:nvSpPr>
        <p:spPr bwMode="auto">
          <a:xfrm>
            <a:off x="249238" y="2062163"/>
            <a:ext cx="27511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2016 г. – 3 696,9 тыс. рублей</a:t>
            </a:r>
          </a:p>
        </p:txBody>
      </p:sp>
      <p:sp>
        <p:nvSpPr>
          <p:cNvPr id="44047" name="TextBox 99"/>
          <p:cNvSpPr txBox="1">
            <a:spLocks noChangeArrowheads="1"/>
          </p:cNvSpPr>
          <p:nvPr/>
        </p:nvSpPr>
        <p:spPr bwMode="auto">
          <a:xfrm>
            <a:off x="5859463" y="1012825"/>
            <a:ext cx="2293937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Транспортный налог</a:t>
            </a:r>
          </a:p>
        </p:txBody>
      </p:sp>
      <p:sp>
        <p:nvSpPr>
          <p:cNvPr id="44048" name="TextBox 40"/>
          <p:cNvSpPr txBox="1">
            <a:spLocks noChangeArrowheads="1"/>
          </p:cNvSpPr>
          <p:nvPr/>
        </p:nvSpPr>
        <p:spPr bwMode="auto">
          <a:xfrm>
            <a:off x="5924550" y="2049463"/>
            <a:ext cx="29098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2016 г. – 11 077,5 тыс.рублей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Диаграмма 20"/>
          <p:cNvGraphicFramePr>
            <a:graphicFrameLocks/>
          </p:cNvGraphicFramePr>
          <p:nvPr/>
        </p:nvGraphicFramePr>
        <p:xfrm>
          <a:off x="287338" y="1722438"/>
          <a:ext cx="8799512" cy="4852987"/>
        </p:xfrm>
        <a:graphic>
          <a:graphicData uri="http://schemas.openxmlformats.org/presentationml/2006/ole">
            <p:oleObj spid="_x0000_s46081" r:id="rId4" imgW="8803387" imgH="4858933" progId="Excel.Chart.8">
              <p:embed/>
            </p:oleObj>
          </a:graphicData>
        </a:graphic>
      </p:graphicFrame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>
          <a:xfrm>
            <a:off x="6875463" y="6381750"/>
            <a:ext cx="2133600" cy="365125"/>
          </a:xfrm>
        </p:spPr>
        <p:txBody>
          <a:bodyPr>
            <a:normAutofit/>
          </a:bodyPr>
          <a:lstStyle/>
          <a:p>
            <a:pPr>
              <a:defRPr/>
            </a:pPr>
            <a:fld id="{98B6E79F-283C-47DC-9EAC-A87FD80CB561}" type="slidenum">
              <a:rPr lang="ru-RU">
                <a:solidFill>
                  <a:schemeClr val="accent1">
                    <a:lumMod val="75000"/>
                  </a:schemeClr>
                </a:solidFill>
              </a:rPr>
              <a:pPr>
                <a:defRPr/>
              </a:pPr>
              <a:t>21</a:t>
            </a:fld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231" name="TextBox 2"/>
          <p:cNvSpPr txBox="1">
            <a:spLocks noChangeArrowheads="1"/>
          </p:cNvSpPr>
          <p:nvPr/>
        </p:nvSpPr>
        <p:spPr bwMode="auto">
          <a:xfrm>
            <a:off x="28575" y="174625"/>
            <a:ext cx="9144000" cy="935038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36000" tIns="36000" rIns="36000" bIns="36000" anchor="ctr">
            <a:spAutoFit/>
          </a:bodyPr>
          <a:lstStyle>
            <a:defPPr>
              <a:defRPr lang="ru-RU"/>
            </a:defPPr>
            <a:lvl1pPr algn="ctr">
              <a:defRPr b="1">
                <a:solidFill>
                  <a:srgbClr val="FFFFCC"/>
                </a:solidFill>
                <a:latin typeface="Arial" charset="0"/>
                <a:ea typeface="+mj-e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Муниципальный  долг  Александровского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  <a:solidFill>
            <a:schemeClr val="accent4">
              <a:lumMod val="20000"/>
              <a:lumOff val="80000"/>
            </a:schemeClr>
          </a:solidFill>
        </p:spPr>
        <p:txBody>
          <a:bodyPr rtlCol="0">
            <a:normAutofit/>
            <a:scene3d>
              <a:camera prst="orthographicFront"/>
              <a:lightRig rig="threePt" dir="t"/>
            </a:scene3d>
            <a:sp3d>
              <a:bevelT w="6350"/>
              <a:bevelB w="3175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 smtClean="0">
                <a:effectLst>
                  <a:outerShdw blurRad="50800" dist="50800" sx="1000" sy="1000" algn="ctr" rotWithShape="0">
                    <a:srgbClr val="000000"/>
                  </a:outerShdw>
                  <a:reflection endPos="1000" dist="50800" dir="5400000" sy="-100000" algn="bl" rotWithShape="0"/>
                </a:effectLst>
                <a:latin typeface="Book Antiqua" pitchFamily="18" charset="0"/>
              </a:rPr>
              <a:t>СПАСИБО ЗА ВНИМАНИЕ</a:t>
            </a:r>
            <a:endParaRPr lang="ru-RU" sz="5400" dirty="0">
              <a:effectLst>
                <a:outerShdw blurRad="50800" dist="50800" sx="1000" sy="1000" algn="ctr" rotWithShape="0">
                  <a:srgbClr val="000000"/>
                </a:outerShdw>
                <a:reflection endPos="1000" dist="508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48130" name="Picture 4" descr="&amp;Gcy;&amp;iecy;&amp;rcy;&amp;bcy; &amp;gcy;&amp;ocy;&amp;rcy;&amp;ocy;&amp;dcy;&amp;acy; &amp;Acy;&amp;lcy;&amp;iecy;&amp;kcy;&amp;scy;&amp;acy;&amp;ncy;&amp;dcy;&amp;rcy;&amp;ocy;&amp;vcy;&amp;scy;&amp;kcy; (&amp;Pcy;&amp;iecy;&amp;rcy;&amp;mcy;&amp;scy;&amp;kcy;&amp;icy;&amp;jcy; &amp;kcy;&amp;rcy;&amp;acy;&amp;jcy;)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333375"/>
            <a:ext cx="16668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7608</TotalTime>
  <Words>677</Words>
  <Application>Microsoft Office PowerPoint</Application>
  <PresentationFormat>Экран (4:3)</PresentationFormat>
  <Paragraphs>162</Paragraphs>
  <Slides>22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Calibri</vt:lpstr>
      <vt:lpstr>Arial</vt:lpstr>
      <vt:lpstr>Times New Roman</vt:lpstr>
      <vt:lpstr>Verdana</vt:lpstr>
      <vt:lpstr>Wingdings</vt:lpstr>
      <vt:lpstr>Тема Office</vt:lpstr>
      <vt:lpstr>Тема Office</vt:lpstr>
      <vt:lpstr>Диаграмма Microsoft Excel</vt:lpstr>
      <vt:lpstr>О бюджете  Александровского муниципального района Пермского края на 2016 год  </vt:lpstr>
      <vt:lpstr> Формирование бюджета  Александровского муниципального района осуществлялось в соответствии с: </vt:lpstr>
      <vt:lpstr>Слайд 3</vt:lpstr>
      <vt:lpstr>Слайд 4</vt:lpstr>
      <vt:lpstr>Доходы районного бюджета на 2016 год</vt:lpstr>
      <vt:lpstr>Налоговые и неналоговые доходы бюджета на 2016 год (97 618,60 тыс. рублей)</vt:lpstr>
      <vt:lpstr> Безвозмездные поступления районного  бюджета на 2016 год, тыс. рублей </vt:lpstr>
      <vt:lpstr>Слайд 8</vt:lpstr>
      <vt:lpstr>Слайд 9</vt:lpstr>
      <vt:lpstr>Расходы бюджета Александровского муниципального района на 2016 год</vt:lpstr>
      <vt:lpstr>Слайд 11</vt:lpstr>
      <vt:lpstr>Слайд 12</vt:lpstr>
      <vt:lpstr>Слайд 13</vt:lpstr>
      <vt:lpstr>- реализуются в целях повышения эффективности муниципального  управления с объемом финансирования 63 360,9 тыс. рублей </vt:lpstr>
      <vt:lpstr>Слайд 15</vt:lpstr>
      <vt:lpstr>Слайд 16</vt:lpstr>
      <vt:lpstr>  Расходы Александровского муниципального района в непрограммной отрасли «Образование» за 2015 год-  366 035,5тыс. рублей             </vt:lpstr>
      <vt:lpstr>Слайд 18</vt:lpstr>
      <vt:lpstr> Норматив формирования расходов на содержание органов местного самоуправления Александровского муниципального района -  Постановление Правительства Пермского края от 08.06.2010 N 301-п </vt:lpstr>
      <vt:lpstr>Муниципальный дорожный фонд  на 2016 год –  14 774,4 тыс. рублей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проекте бюджета  Пермского края на 2014 год  и на плановый период  2015 и 2016 годов</dc:title>
  <dc:creator>Майсурадзе Александра Димитриевна</dc:creator>
  <cp:lastModifiedBy>Admin</cp:lastModifiedBy>
  <cp:revision>982</cp:revision>
  <cp:lastPrinted>2014-11-25T11:13:07Z</cp:lastPrinted>
  <dcterms:created xsi:type="dcterms:W3CDTF">2014-10-07T10:40:25Z</dcterms:created>
  <dcterms:modified xsi:type="dcterms:W3CDTF">2017-03-31T04:36:35Z</dcterms:modified>
</cp:coreProperties>
</file>